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it-IT" sz="4400" b="0" strike="noStrike" spc="-1">
                <a:latin typeface="Arial"/>
              </a:rPr>
              <a:t>Fai clic per spostare la diapositiva</a:t>
            </a:r>
          </a:p>
        </p:txBody>
      </p:sp>
      <p:sp>
        <p:nvSpPr>
          <p:cNvPr id="81" name="PlaceHolder 2"/>
          <p:cNvSpPr>
            <a:spLocks noGrp="1"/>
          </p:cNvSpPr>
          <p:nvPr>
            <p:ph type="body"/>
          </p:nvPr>
        </p:nvSpPr>
        <p:spPr>
          <a:xfrm>
            <a:off x="756000" y="5078520"/>
            <a:ext cx="6047640" cy="4811040"/>
          </a:xfrm>
          <a:prstGeom prst="rect">
            <a:avLst/>
          </a:prstGeom>
        </p:spPr>
        <p:txBody>
          <a:bodyPr lIns="0" tIns="0" rIns="0" bIns="0">
            <a:noAutofit/>
          </a:bodyPr>
          <a:lstStyle/>
          <a:p>
            <a:r>
              <a:rPr lang="it-IT" sz="2000" b="0" strike="noStrike" spc="-1">
                <a:latin typeface="Arial"/>
              </a:rPr>
              <a:t>Fai clic per modificare il formato delle note</a:t>
            </a:r>
          </a:p>
        </p:txBody>
      </p:sp>
      <p:sp>
        <p:nvSpPr>
          <p:cNvPr id="82" name="PlaceHolder 3"/>
          <p:cNvSpPr>
            <a:spLocks noGrp="1"/>
          </p:cNvSpPr>
          <p:nvPr>
            <p:ph type="hdr"/>
          </p:nvPr>
        </p:nvSpPr>
        <p:spPr>
          <a:xfrm>
            <a:off x="0" y="0"/>
            <a:ext cx="3280680" cy="534240"/>
          </a:xfrm>
          <a:prstGeom prst="rect">
            <a:avLst/>
          </a:prstGeom>
        </p:spPr>
        <p:txBody>
          <a:bodyPr lIns="0" tIns="0" rIns="0" bIns="0">
            <a:noAutofit/>
          </a:bodyPr>
          <a:lstStyle/>
          <a:p>
            <a:r>
              <a:rPr lang="it-IT" sz="1400" b="0" strike="noStrike" spc="-1">
                <a:latin typeface="Times New Roman"/>
              </a:rPr>
              <a:t>&lt;intestazione&gt;</a:t>
            </a:r>
          </a:p>
        </p:txBody>
      </p:sp>
      <p:sp>
        <p:nvSpPr>
          <p:cNvPr id="8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it-IT" sz="1400" b="0" strike="noStrike" spc="-1">
                <a:latin typeface="Times New Roman"/>
              </a:rPr>
              <a:t>&lt;data/ora&gt;</a:t>
            </a:r>
          </a:p>
        </p:txBody>
      </p:sp>
      <p:sp>
        <p:nvSpPr>
          <p:cNvPr id="8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it-IT" sz="1400" b="0" strike="noStrike" spc="-1">
                <a:latin typeface="Times New Roman"/>
              </a:rPr>
              <a:t>&lt;piè di pagina&gt;</a:t>
            </a:r>
          </a:p>
        </p:txBody>
      </p:sp>
      <p:sp>
        <p:nvSpPr>
          <p:cNvPr id="8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4BEC638-8CAF-4A53-8A4E-B45477FDC5DB}"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4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CDB2B79-67C8-4D31-A385-7A1F8FA92514}" type="slidenum">
              <a:rPr lang="it-IT" sz="1200" b="0" strike="noStrike" spc="-1">
                <a:latin typeface="Palatino Linotype"/>
              </a:rPr>
              <a:t>1</a:t>
            </a:fld>
            <a:endParaRPr lang="it-IT"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685800" y="1143000"/>
            <a:ext cx="5486400" cy="3086100"/>
          </a:xfrm>
          <a:prstGeom prst="rect">
            <a:avLst/>
          </a:prstGeom>
        </p:spPr>
      </p:sp>
      <p:sp>
        <p:nvSpPr>
          <p:cNvPr id="16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6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6FEFB3E-60C5-41A7-8A86-D54E4DD6B3F2}" type="slidenum">
              <a:rPr lang="it-IT" sz="1200" b="0" strike="noStrike" spc="-1">
                <a:latin typeface="Palatino Linotype"/>
              </a:rPr>
              <a:t>10</a:t>
            </a:fld>
            <a:endParaRPr lang="it-IT"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4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63D307F-F8A0-41B8-86A2-4C7AF6E04A59}" type="slidenum">
              <a:rPr lang="it-IT" sz="1200" b="0" strike="noStrike" spc="-1">
                <a:latin typeface="Palatino Linotype"/>
              </a:rPr>
              <a:t>2</a:t>
            </a:fld>
            <a:endParaRPr lang="it-I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4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DE298B2-911F-4238-A07A-7AC9A5152DC0}" type="slidenum">
              <a:rPr lang="it-IT" sz="1200" b="0" strike="noStrike" spc="-1">
                <a:latin typeface="Palatino Linotype"/>
              </a:rPr>
              <a:t>3</a:t>
            </a:fld>
            <a:endParaRPr lang="it-IT"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5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238AA-D003-42A8-8D96-5B0D30F10F3F}" type="slidenum">
              <a:rPr lang="it-IT" sz="1200" b="0" strike="noStrike" spc="-1">
                <a:latin typeface="Palatino Linotype"/>
              </a:rPr>
              <a:t>4</a:t>
            </a:fld>
            <a:endParaRPr lang="it-IT"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685800" y="1143000"/>
            <a:ext cx="5486400" cy="3086100"/>
          </a:xfrm>
          <a:prstGeom prst="rect">
            <a:avLst/>
          </a:prstGeom>
        </p:spPr>
      </p:sp>
      <p:sp>
        <p:nvSpPr>
          <p:cNvPr id="15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5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BFD3CF2-E158-4DEA-9081-C20DAD5AA2B5}" type="slidenum">
              <a:rPr lang="it-IT" sz="1200" b="0" strike="noStrike" spc="-1">
                <a:latin typeface="Palatino Linotype"/>
              </a:rPr>
              <a:t>5</a:t>
            </a:fld>
            <a:endParaRPr lang="it-IT"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685800" y="1143000"/>
            <a:ext cx="5486400" cy="3086100"/>
          </a:xfrm>
          <a:prstGeom prst="rect">
            <a:avLst/>
          </a:prstGeom>
        </p:spPr>
      </p:sp>
      <p:sp>
        <p:nvSpPr>
          <p:cNvPr id="15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5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96D536D-E0BE-4200-AF5F-3D097A9F7AE2}" type="slidenum">
              <a:rPr lang="it-IT" sz="1200" b="0" strike="noStrike" spc="-1">
                <a:latin typeface="Palatino Linotype"/>
              </a:rPr>
              <a:t>6</a:t>
            </a:fld>
            <a:endParaRPr lang="it-IT"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400" cy="3086100"/>
          </a:xfrm>
          <a:prstGeom prst="rect">
            <a:avLst/>
          </a:prstGeom>
        </p:spPr>
      </p:sp>
      <p:sp>
        <p:nvSpPr>
          <p:cNvPr id="15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5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E715FB1-C66C-46AD-827D-F16AFCF27ACB}" type="slidenum">
              <a:rPr lang="it-IT" sz="1200" b="0" strike="noStrike" spc="-1">
                <a:latin typeface="Palatino Linotype"/>
              </a:rPr>
              <a:t>7</a:t>
            </a:fld>
            <a:endParaRPr lang="it-IT"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685800" y="1143000"/>
            <a:ext cx="5486400" cy="3086100"/>
          </a:xfrm>
          <a:prstGeom prst="rect">
            <a:avLst/>
          </a:prstGeom>
        </p:spPr>
      </p:sp>
      <p:sp>
        <p:nvSpPr>
          <p:cNvPr id="16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6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54617DA-CF34-4B9F-B833-1D8766F603FC}" type="slidenum">
              <a:rPr lang="it-IT" sz="1200" b="0" strike="noStrike" spc="-1">
                <a:latin typeface="Palatino Linotype"/>
              </a:rPr>
              <a:t>8</a:t>
            </a:fld>
            <a:endParaRPr lang="it-IT"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685800" y="1143000"/>
            <a:ext cx="5486400" cy="3086100"/>
          </a:xfrm>
          <a:prstGeom prst="rect">
            <a:avLst/>
          </a:prstGeom>
        </p:spPr>
      </p:sp>
      <p:sp>
        <p:nvSpPr>
          <p:cNvPr id="16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it-IT" sz="2000" b="0" strike="noStrike" spc="-1">
              <a:latin typeface="Arial"/>
            </a:endParaRPr>
          </a:p>
        </p:txBody>
      </p:sp>
      <p:sp>
        <p:nvSpPr>
          <p:cNvPr id="16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4EBF198-32A9-4BDD-B2DE-204E4D12FA66}" type="slidenum">
              <a:rPr lang="it-IT" sz="1200" b="0" strike="noStrike" spc="-1">
                <a:latin typeface="Palatino Linotype"/>
              </a:rPr>
              <a:t>9</a:t>
            </a:fld>
            <a:endParaRPr lang="it-IT"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DEAEA"/>
            </a:gs>
            <a:gs pos="100000">
              <a:srgbClr val="C7C7C7"/>
            </a:gs>
          </a:gsLst>
          <a:path path="circle">
            <a:fillToRect l="50000" t="50000" r="50000" b="50000"/>
          </a:path>
        </a:gradFill>
        <a:effectLst/>
      </p:bgPr>
    </p:bg>
    <p:spTree>
      <p:nvGrpSpPr>
        <p:cNvPr id="1" name=""/>
        <p:cNvGrpSpPr/>
        <p:nvPr/>
      </p:nvGrpSpPr>
      <p:grpSpPr>
        <a:xfrm>
          <a:off x="0" y="0"/>
          <a:ext cx="0" cy="0"/>
          <a:chOff x="0" y="0"/>
          <a:chExt cx="0" cy="0"/>
        </a:xfrm>
      </p:grpSpPr>
      <p:sp>
        <p:nvSpPr>
          <p:cNvPr id="4" name="CustomShape 1"/>
          <p:cNvSpPr/>
          <p:nvPr/>
        </p:nvSpPr>
        <p:spPr>
          <a:xfrm>
            <a:off x="11277000" y="6499440"/>
            <a:ext cx="112320" cy="838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758880" y="6499440"/>
            <a:ext cx="112320" cy="838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09480" y="0"/>
            <a:ext cx="10972080" cy="1599480"/>
          </a:xfrm>
          <a:prstGeom prst="rect">
            <a:avLst/>
          </a:prstGeom>
        </p:spPr>
        <p:txBody>
          <a:bodyPr lIns="0" tIns="0" rIns="0" bIns="0" anchor="ctr">
            <a:noAutofit/>
          </a:bodyPr>
          <a:lstStyle/>
          <a:p>
            <a:pPr algn="ctr"/>
            <a:r>
              <a:rPr lang="it-IT" sz="1800" b="0" strike="noStrike" spc="-1">
                <a:latin typeface="Arial"/>
              </a:rPr>
              <a:t>Fai clic per modificare il formato del testo del titolo</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DEAEA"/>
            </a:gs>
            <a:gs pos="100000">
              <a:srgbClr val="C7C7C7"/>
            </a:gs>
          </a:gsLst>
          <a:path path="circle">
            <a:fillToRect l="50000" t="50000" r="50000" b="50000"/>
          </a:path>
        </a:gradFill>
        <a:effectLst/>
      </p:bgPr>
    </p:bg>
    <p:spTree>
      <p:nvGrpSpPr>
        <p:cNvPr id="1" name=""/>
        <p:cNvGrpSpPr/>
        <p:nvPr/>
      </p:nvGrpSpPr>
      <p:grpSpPr>
        <a:xfrm>
          <a:off x="0" y="0"/>
          <a:ext cx="0" cy="0"/>
          <a:chOff x="0" y="0"/>
          <a:chExt cx="0" cy="0"/>
        </a:xfrm>
      </p:grpSpPr>
      <p:sp>
        <p:nvSpPr>
          <p:cNvPr id="40" name="CustomShape 1"/>
          <p:cNvSpPr/>
          <p:nvPr/>
        </p:nvSpPr>
        <p:spPr>
          <a:xfrm>
            <a:off x="11277000" y="6499440"/>
            <a:ext cx="112320" cy="838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758880" y="6499440"/>
            <a:ext cx="112320" cy="838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p:style>
      </p:sp>
      <p:sp>
        <p:nvSpPr>
          <p:cNvPr id="42"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Immagine 3"/>
          <p:cNvPicPr/>
          <p:nvPr/>
        </p:nvPicPr>
        <p:blipFill>
          <a:blip r:embed="rId3"/>
          <a:stretch/>
        </p:blipFill>
        <p:spPr>
          <a:xfrm>
            <a:off x="2028600" y="2234160"/>
            <a:ext cx="4655160" cy="4077000"/>
          </a:xfrm>
          <a:prstGeom prst="rect">
            <a:avLst/>
          </a:prstGeom>
          <a:ln>
            <a:noFill/>
          </a:ln>
        </p:spPr>
      </p:pic>
      <p:sp>
        <p:nvSpPr>
          <p:cNvPr id="87" name="CustomShape 1"/>
          <p:cNvSpPr/>
          <p:nvPr/>
        </p:nvSpPr>
        <p:spPr>
          <a:xfrm>
            <a:off x="-125280" y="474480"/>
            <a:ext cx="6575040" cy="2655000"/>
          </a:xfrm>
          <a:prstGeom prst="rect">
            <a:avLst/>
          </a:prstGeom>
          <a:noFill/>
          <a:ln>
            <a:noFill/>
          </a:ln>
        </p:spPr>
        <p:style>
          <a:lnRef idx="0">
            <a:scrgbClr r="0" g="0" b="0"/>
          </a:lnRef>
          <a:fillRef idx="0">
            <a:scrgbClr r="0" g="0" b="0"/>
          </a:fillRef>
          <a:effectRef idx="0">
            <a:scrgbClr r="0" g="0" b="0"/>
          </a:effectRef>
          <a:fontRef idx="minor"/>
        </p:style>
        <p:txBody>
          <a:bodyPr lIns="228600" tIns="228600" rIns="228600" bIns="0" anchor="ctr">
            <a:noAutofit/>
          </a:bodyPr>
          <a:lstStyle/>
          <a:p>
            <a:pPr algn="ctr">
              <a:lnSpc>
                <a:spcPct val="80000"/>
              </a:lnSpc>
            </a:pPr>
            <a:r>
              <a:rPr lang="it-IT" sz="4800" b="0" strike="noStrike" spc="-151">
                <a:solidFill>
                  <a:srgbClr val="00B0F0"/>
                </a:solidFill>
                <a:latin typeface="Rockwell"/>
                <a:ea typeface="DejaVu Sans"/>
              </a:rPr>
              <a:t>E-BIKE SHOP</a:t>
            </a:r>
            <a:endParaRPr lang="it-IT" sz="4800" b="0" strike="noStrike" spc="-1">
              <a:latin typeface="Arial"/>
            </a:endParaRPr>
          </a:p>
        </p:txBody>
      </p:sp>
      <p:sp>
        <p:nvSpPr>
          <p:cNvPr id="88" name="CustomShape 2"/>
          <p:cNvSpPr/>
          <p:nvPr/>
        </p:nvSpPr>
        <p:spPr>
          <a:xfrm>
            <a:off x="7284960" y="2071512"/>
            <a:ext cx="4320360" cy="2416320"/>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noAutofit/>
          </a:bodyPr>
          <a:lstStyle/>
          <a:p>
            <a:pPr algn="ctr">
              <a:lnSpc>
                <a:spcPct val="100000"/>
              </a:lnSpc>
              <a:spcBef>
                <a:spcPts val="1001"/>
              </a:spcBef>
            </a:pPr>
            <a:r>
              <a:rPr lang="it-IT" sz="2400" b="1" strike="noStrike" spc="-1" dirty="0" smtClean="0">
                <a:solidFill>
                  <a:srgbClr val="000000"/>
                </a:solidFill>
                <a:latin typeface="Rockwell"/>
                <a:ea typeface="DejaVu Sans"/>
              </a:rPr>
              <a:t>ALESSANDRO </a:t>
            </a:r>
            <a:r>
              <a:rPr lang="it-IT" sz="2400" b="1" strike="noStrike" spc="-1" dirty="0">
                <a:solidFill>
                  <a:srgbClr val="000000"/>
                </a:solidFill>
                <a:latin typeface="Rockwell"/>
                <a:ea typeface="DejaVu Sans"/>
              </a:rPr>
              <a:t>GIONANGELI</a:t>
            </a:r>
            <a:endParaRPr lang="it-IT" sz="2400" b="0" strike="noStrike" spc="-1" dirty="0">
              <a:latin typeface="Arial"/>
            </a:endParaRPr>
          </a:p>
          <a:p>
            <a:pPr algn="ctr">
              <a:lnSpc>
                <a:spcPct val="100000"/>
              </a:lnSpc>
              <a:spcBef>
                <a:spcPts val="1001"/>
              </a:spcBef>
            </a:pPr>
            <a:r>
              <a:rPr lang="it-IT" sz="2400" b="1" strike="noStrike" spc="-1" dirty="0">
                <a:solidFill>
                  <a:srgbClr val="000000"/>
                </a:solidFill>
                <a:latin typeface="Rockwell"/>
                <a:ea typeface="DejaVu Sans"/>
              </a:rPr>
              <a:t>MATRICOLA: 305082</a:t>
            </a:r>
            <a:endParaRPr lang="it-IT"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993240" y="-1418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Database</a:t>
            </a:r>
            <a:endParaRPr lang="it-IT" sz="3600" b="0" strike="noStrike" spc="-1">
              <a:latin typeface="Arial"/>
            </a:endParaRPr>
          </a:p>
        </p:txBody>
      </p:sp>
      <p:sp>
        <p:nvSpPr>
          <p:cNvPr id="135" name="CustomShape 2"/>
          <p:cNvSpPr/>
          <p:nvPr/>
        </p:nvSpPr>
        <p:spPr>
          <a:xfrm>
            <a:off x="5460840" y="726480"/>
            <a:ext cx="625932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BASE DI DATI COLLEGATO ALL’APP:</a:t>
            </a:r>
            <a:endParaRPr lang="it-IT" sz="2800" b="0" strike="noStrike" spc="-1">
              <a:latin typeface="Arial"/>
            </a:endParaRPr>
          </a:p>
        </p:txBody>
      </p:sp>
      <p:sp>
        <p:nvSpPr>
          <p:cNvPr id="136" name="CustomShape 3"/>
          <p:cNvSpPr/>
          <p:nvPr/>
        </p:nvSpPr>
        <p:spPr>
          <a:xfrm>
            <a:off x="482760" y="2171160"/>
            <a:ext cx="4734360" cy="105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0" strike="noStrike" spc="-1">
                <a:solidFill>
                  <a:srgbClr val="000000"/>
                </a:solidFill>
                <a:latin typeface="Rockwell"/>
                <a:ea typeface="DejaVu Sans"/>
              </a:rPr>
              <a:t>Con il software Xampp è stato creato un database in locale ed è stato colleago all’Ebike-shop App.</a:t>
            </a:r>
            <a:endParaRPr lang="it-IT" sz="1800" b="0" strike="noStrike" spc="-1">
              <a:latin typeface="Arial"/>
            </a:endParaRPr>
          </a:p>
        </p:txBody>
      </p:sp>
      <p:sp>
        <p:nvSpPr>
          <p:cNvPr id="137" name="CustomShape 4"/>
          <p:cNvSpPr/>
          <p:nvPr/>
        </p:nvSpPr>
        <p:spPr>
          <a:xfrm>
            <a:off x="7864560" y="2552760"/>
            <a:ext cx="2764440" cy="67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10B6F4"/>
              </a:buClr>
              <a:buSzPct val="110000"/>
              <a:buFont typeface="Wingdings" charset="2"/>
              <a:buChar char=""/>
            </a:pPr>
            <a:r>
              <a:rPr lang="it-IT" sz="1800" b="0" strike="noStrike" spc="-1">
                <a:solidFill>
                  <a:srgbClr val="000000"/>
                </a:solidFill>
                <a:latin typeface="Rockwell"/>
                <a:ea typeface="DejaVu Sans"/>
              </a:rPr>
              <a:t>Il database è formato da 6 tabelle     </a:t>
            </a:r>
            <a:r>
              <a:rPr lang="it-IT" sz="1800" b="1" strike="noStrike" spc="-1">
                <a:solidFill>
                  <a:srgbClr val="000000"/>
                </a:solidFill>
                <a:latin typeface="Palatino Linotype"/>
                <a:ea typeface="DejaVu Sans"/>
              </a:rPr>
              <a:t>↓</a:t>
            </a:r>
            <a:endParaRPr lang="it-IT" sz="1800" b="0" strike="noStrike" spc="-1">
              <a:latin typeface="Arial"/>
            </a:endParaRPr>
          </a:p>
        </p:txBody>
      </p:sp>
      <p:pic>
        <p:nvPicPr>
          <p:cNvPr id="138" name="Immagine 1"/>
          <p:cNvPicPr/>
          <p:nvPr/>
        </p:nvPicPr>
        <p:blipFill>
          <a:blip r:embed="rId3"/>
          <a:stretch/>
        </p:blipFill>
        <p:spPr>
          <a:xfrm>
            <a:off x="482760" y="3589200"/>
            <a:ext cx="11355480" cy="246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Immagine 3"/>
          <p:cNvPicPr/>
          <p:nvPr/>
        </p:nvPicPr>
        <p:blipFill>
          <a:blip r:embed="rId3"/>
          <a:stretch/>
        </p:blipFill>
        <p:spPr>
          <a:xfrm>
            <a:off x="8201160" y="763560"/>
            <a:ext cx="2610360" cy="5725080"/>
          </a:xfrm>
          <a:prstGeom prst="rect">
            <a:avLst/>
          </a:prstGeom>
          <a:ln>
            <a:noFill/>
          </a:ln>
        </p:spPr>
      </p:pic>
      <p:sp>
        <p:nvSpPr>
          <p:cNvPr id="90" name="CustomShape 1"/>
          <p:cNvSpPr/>
          <p:nvPr/>
        </p:nvSpPr>
        <p:spPr>
          <a:xfrm>
            <a:off x="556200" y="634320"/>
            <a:ext cx="3619080" cy="102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5000"/>
              </a:lnSpc>
            </a:pPr>
            <a:r>
              <a:rPr lang="it-IT" sz="3600" b="0" strike="noStrike" spc="-151">
                <a:solidFill>
                  <a:srgbClr val="00B0F0"/>
                </a:solidFill>
                <a:latin typeface="Rockwell"/>
                <a:ea typeface="DejaVu Sans"/>
              </a:rPr>
              <a:t>Presentazione progetto:</a:t>
            </a:r>
            <a:endParaRPr lang="it-IT" sz="3600" b="0" strike="noStrike" spc="-1">
              <a:latin typeface="Arial"/>
            </a:endParaRPr>
          </a:p>
        </p:txBody>
      </p:sp>
      <p:sp>
        <p:nvSpPr>
          <p:cNvPr id="91" name="CustomShape 2"/>
          <p:cNvSpPr/>
          <p:nvPr/>
        </p:nvSpPr>
        <p:spPr>
          <a:xfrm>
            <a:off x="556200" y="3626640"/>
            <a:ext cx="5831280" cy="32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1" strike="noStrike" spc="-1">
                <a:solidFill>
                  <a:srgbClr val="000000"/>
                </a:solidFill>
                <a:latin typeface="Rockwell"/>
                <a:ea typeface="DejaVu Sans"/>
              </a:rPr>
              <a:t>FUNZIONALITA</a:t>
            </a:r>
            <a:r>
              <a:rPr lang="it-IT" sz="1800" b="0" strike="noStrike" spc="-1">
                <a:solidFill>
                  <a:srgbClr val="000000"/>
                </a:solidFill>
                <a:latin typeface="Rockwell"/>
                <a:ea typeface="DejaVu Sans"/>
              </a:rPr>
              <a:t>’:</a:t>
            </a:r>
            <a:endParaRPr lang="it-IT" sz="1800" b="0" strike="noStrike" spc="-1">
              <a:latin typeface="Arial"/>
            </a:endParaRPr>
          </a:p>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Erogatori</a:t>
            </a:r>
            <a:r>
              <a:rPr lang="it-IT" sz="1800" b="0" strike="noStrike" spc="-1">
                <a:solidFill>
                  <a:srgbClr val="000000"/>
                </a:solidFill>
                <a:latin typeface="Rockwell"/>
                <a:ea typeface="DejaVu Sans"/>
              </a:rPr>
              <a:t>: Ai proprietari dell’ e-commerce è concesso di inserire i prodotti all’interno del catalogo e una volta fatto, di visionarli ed eliminarli.</a:t>
            </a:r>
            <a:endParaRPr lang="it-IT" sz="1800" b="0" strike="noStrike" spc="-1">
              <a:latin typeface="Arial"/>
            </a:endParaRPr>
          </a:p>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Fruitori</a:t>
            </a:r>
            <a:r>
              <a:rPr lang="it-IT" sz="1800" b="0" strike="noStrike" spc="-1">
                <a:solidFill>
                  <a:srgbClr val="000000"/>
                </a:solidFill>
                <a:latin typeface="Rockwell"/>
                <a:ea typeface="DejaVu Sans"/>
              </a:rPr>
              <a:t>: Gli utenti usufruendo del servizio possono selezionare i prodotti interessati ed una volta scelti procedere con il pagamento.</a:t>
            </a:r>
            <a:endParaRPr lang="it-IT" sz="1800" b="0" strike="noStrike" spc="-1">
              <a:latin typeface="Arial"/>
            </a:endParaRPr>
          </a:p>
        </p:txBody>
      </p:sp>
      <p:sp>
        <p:nvSpPr>
          <p:cNvPr id="92" name="CustomShape 3"/>
          <p:cNvSpPr/>
          <p:nvPr/>
        </p:nvSpPr>
        <p:spPr>
          <a:xfrm>
            <a:off x="1051560" y="2000520"/>
            <a:ext cx="58312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1" strike="noStrike" spc="-1">
                <a:solidFill>
                  <a:srgbClr val="000000"/>
                </a:solidFill>
                <a:latin typeface="Rockwell"/>
                <a:ea typeface="DejaVu Sans"/>
              </a:rPr>
              <a:t>OBIETTIVO</a:t>
            </a:r>
            <a:r>
              <a:rPr lang="it-IT" sz="1800" b="1" strike="noStrike" spc="-1">
                <a:solidFill>
                  <a:srgbClr val="111111"/>
                </a:solidFill>
                <a:latin typeface="Rockwell"/>
                <a:ea typeface="DejaVu Sans"/>
              </a:rPr>
              <a:t>:</a:t>
            </a:r>
            <a:endParaRPr lang="it-IT" sz="1800" b="0" strike="noStrike" spc="-1">
              <a:latin typeface="Arial"/>
            </a:endParaRPr>
          </a:p>
          <a:p>
            <a:pPr>
              <a:lnSpc>
                <a:spcPct val="100000"/>
              </a:lnSpc>
              <a:spcBef>
                <a:spcPts val="1001"/>
              </a:spcBef>
            </a:pPr>
            <a:r>
              <a:rPr lang="it-IT" sz="1800" b="0" strike="noStrike" spc="-1">
                <a:solidFill>
                  <a:srgbClr val="000000"/>
                </a:solidFill>
                <a:latin typeface="Rockwell"/>
                <a:ea typeface="DejaVu Sans"/>
              </a:rPr>
              <a:t>Realizzare un negozio elettronico che permetta la vendita di prodotti per la mobilità sostenibile. </a:t>
            </a:r>
            <a:endParaRPr lang="it-IT" sz="1800" b="0" strike="noStrike" spc="-1">
              <a:latin typeface="Arial"/>
            </a:endParaRPr>
          </a:p>
          <a:p>
            <a:pPr>
              <a:lnSpc>
                <a:spcPct val="100000"/>
              </a:lnSpc>
              <a:spcBef>
                <a:spcPts val="1001"/>
              </a:spcBef>
            </a:pP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83200" y="586080"/>
            <a:ext cx="4196880" cy="102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5000"/>
              </a:lnSpc>
            </a:pPr>
            <a:r>
              <a:rPr lang="it-IT" sz="3600" b="0" strike="noStrike" spc="-151">
                <a:solidFill>
                  <a:srgbClr val="00B0F0"/>
                </a:solidFill>
                <a:latin typeface="Rockwell"/>
                <a:ea typeface="DejaVu Sans"/>
              </a:rPr>
              <a:t>Struttura applicazione</a:t>
            </a:r>
            <a:endParaRPr lang="it-IT" sz="3600" b="0" strike="noStrike" spc="-1">
              <a:latin typeface="Arial"/>
            </a:endParaRPr>
          </a:p>
        </p:txBody>
      </p:sp>
      <p:sp>
        <p:nvSpPr>
          <p:cNvPr id="94" name="CustomShape 2"/>
          <p:cNvSpPr/>
          <p:nvPr/>
        </p:nvSpPr>
        <p:spPr>
          <a:xfrm>
            <a:off x="432360" y="2952000"/>
            <a:ext cx="11231280" cy="132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10B6F4"/>
              </a:buClr>
              <a:buSzPct val="110000"/>
              <a:buFont typeface="Wingdings" charset="2"/>
              <a:buChar char=""/>
            </a:pPr>
            <a:r>
              <a:rPr lang="it-IT" sz="1800" b="1" strike="noStrike" spc="-1">
                <a:solidFill>
                  <a:srgbClr val="000000"/>
                </a:solidFill>
                <a:latin typeface="Rockwell"/>
                <a:ea typeface="DejaVu Sans"/>
              </a:rPr>
              <a:t>FRONT-END</a:t>
            </a:r>
            <a:r>
              <a:rPr lang="it-IT" sz="1800" b="0" strike="noStrike" spc="-1">
                <a:solidFill>
                  <a:srgbClr val="000000"/>
                </a:solidFill>
                <a:latin typeface="Rockwell"/>
                <a:ea typeface="DejaVu Sans"/>
              </a:rPr>
              <a:t>:  Le pagine dell’app (Activity) sono disegnate, per quanto riguarda l’aspetto grafico, utilizzando il linguaggio XML.  Il tutto è strutturato in maniera minimale per rendere più user friendly possibile l’utilizzo, senza particolari possibilità di distrazioni ed errori da parte degli utilizzatori. </a:t>
            </a:r>
            <a:endParaRPr lang="it-IT" sz="1800" b="0" strike="noStrike" spc="-1">
              <a:latin typeface="Arial"/>
            </a:endParaRPr>
          </a:p>
        </p:txBody>
      </p:sp>
      <p:sp>
        <p:nvSpPr>
          <p:cNvPr id="95" name="CustomShape 3"/>
          <p:cNvSpPr/>
          <p:nvPr/>
        </p:nvSpPr>
        <p:spPr>
          <a:xfrm>
            <a:off x="422280" y="4339800"/>
            <a:ext cx="10799280" cy="201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10B6F4"/>
              </a:buClr>
              <a:buSzPct val="110000"/>
              <a:buFont typeface="Wingdings" charset="2"/>
              <a:buChar char=""/>
            </a:pPr>
            <a:r>
              <a:rPr lang="it-IT" sz="1800" b="1" strike="noStrike" spc="-1">
                <a:solidFill>
                  <a:srgbClr val="000000"/>
                </a:solidFill>
                <a:latin typeface="Rockwell"/>
                <a:ea typeface="DejaVu Sans"/>
              </a:rPr>
              <a:t>BACK-END</a:t>
            </a:r>
            <a:r>
              <a:rPr lang="it-IT" sz="1800" b="0" strike="noStrike" spc="-1">
                <a:solidFill>
                  <a:srgbClr val="000000"/>
                </a:solidFill>
                <a:latin typeface="Rockwell"/>
                <a:ea typeface="DejaVu Sans"/>
              </a:rPr>
              <a:t>: Sotto questo aspetto l’applicazione si serve del software XAMPP che consente di attivare in locale un servizio d server web Apache e un database PhpMyAdmin. All’interno di un progetto realizzato con il programma NetBeans è racchiuso il codice PHP e le query in SQL che andranno a comunicare con il database. Per quanto riguardano le richieste http da Android Studio al server si integra una libreria chiamata “Volley” che consente con poche righe di codice di comunicare lato client/server.</a:t>
            </a:r>
            <a:endParaRPr lang="it-IT" sz="1800" b="0" strike="noStrike" spc="-1">
              <a:latin typeface="Arial"/>
            </a:endParaRPr>
          </a:p>
        </p:txBody>
      </p:sp>
      <p:sp>
        <p:nvSpPr>
          <p:cNvPr id="96" name="CustomShape 4"/>
          <p:cNvSpPr/>
          <p:nvPr/>
        </p:nvSpPr>
        <p:spPr>
          <a:xfrm>
            <a:off x="648000" y="2040840"/>
            <a:ext cx="10799280" cy="7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0" strike="noStrike" spc="-1">
                <a:solidFill>
                  <a:srgbClr val="000000"/>
                </a:solidFill>
                <a:latin typeface="Rockwell"/>
                <a:ea typeface="DejaVu Sans"/>
              </a:rPr>
              <a:t>L’applicazione è realizzata in linguaggio Kotlin, linguaggio di programmazione di Google nato per la realizzazione di applicazioni Android. </a:t>
            </a:r>
            <a:endParaRPr lang="it-IT" sz="1800" b="0" strike="noStrike" spc="-1">
              <a:latin typeface="Arial"/>
            </a:endParaRPr>
          </a:p>
        </p:txBody>
      </p:sp>
      <p:sp>
        <p:nvSpPr>
          <p:cNvPr id="97" name="CustomShape 5"/>
          <p:cNvSpPr/>
          <p:nvPr/>
        </p:nvSpPr>
        <p:spPr>
          <a:xfrm>
            <a:off x="6962760" y="743400"/>
            <a:ext cx="381672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ANALISI PROGETTO:</a:t>
            </a:r>
            <a:endParaRPr lang="it-I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792360" y="-2084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Front-end</a:t>
            </a:r>
            <a:endParaRPr lang="it-IT" sz="3600" b="0" strike="noStrike" spc="-1">
              <a:latin typeface="Arial"/>
            </a:endParaRPr>
          </a:p>
        </p:txBody>
      </p:sp>
      <p:pic>
        <p:nvPicPr>
          <p:cNvPr id="99" name="Immagine 10"/>
          <p:cNvPicPr/>
          <p:nvPr/>
        </p:nvPicPr>
        <p:blipFill>
          <a:blip r:embed="rId3"/>
          <a:stretch/>
        </p:blipFill>
        <p:spPr>
          <a:xfrm>
            <a:off x="3455280" y="1745640"/>
            <a:ext cx="2067120" cy="4539240"/>
          </a:xfrm>
          <a:prstGeom prst="rect">
            <a:avLst/>
          </a:prstGeom>
          <a:ln>
            <a:noFill/>
          </a:ln>
        </p:spPr>
      </p:pic>
      <p:sp>
        <p:nvSpPr>
          <p:cNvPr id="100" name="CustomShape 2"/>
          <p:cNvSpPr/>
          <p:nvPr/>
        </p:nvSpPr>
        <p:spPr>
          <a:xfrm>
            <a:off x="619200" y="1872000"/>
            <a:ext cx="2548440" cy="306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0" strike="noStrike" spc="-1">
                <a:solidFill>
                  <a:srgbClr val="000000"/>
                </a:solidFill>
                <a:latin typeface="Rockwell"/>
                <a:ea typeface="DejaVu Sans"/>
              </a:rPr>
              <a:t>Nella activity di aperura si presenta all’utilizzatore la possibilità di accedere al negozio elettronico inserendo le credenziali oppure di procedere con la registrazione se non si dispone di un account. </a:t>
            </a:r>
            <a:endParaRPr lang="it-IT" sz="1800" b="0" strike="noStrike" spc="-1">
              <a:latin typeface="Arial"/>
            </a:endParaRPr>
          </a:p>
        </p:txBody>
      </p:sp>
      <p:sp>
        <p:nvSpPr>
          <p:cNvPr id="101" name="CustomShape 3"/>
          <p:cNvSpPr/>
          <p:nvPr/>
        </p:nvSpPr>
        <p:spPr>
          <a:xfrm>
            <a:off x="7270200" y="3987000"/>
            <a:ext cx="1937160" cy="210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0" strike="noStrike" spc="-1">
                <a:solidFill>
                  <a:srgbClr val="000000"/>
                </a:solidFill>
                <a:latin typeface="Rockwell"/>
                <a:ea typeface="DejaVu Sans"/>
              </a:rPr>
              <a:t>La pagina di registrazione richiede l’inserimento di alcuni campi obbligatori    </a:t>
            </a:r>
            <a:r>
              <a:rPr lang="it-IT" sz="1800" b="1" strike="noStrike" spc="-1">
                <a:solidFill>
                  <a:srgbClr val="00B0F0"/>
                </a:solidFill>
                <a:latin typeface="Rockwell"/>
                <a:ea typeface="DejaVu Sans"/>
              </a:rPr>
              <a:t>→</a:t>
            </a:r>
            <a:endParaRPr lang="it-IT" sz="1800" b="0" strike="noStrike" spc="-1">
              <a:latin typeface="Arial"/>
            </a:endParaRPr>
          </a:p>
          <a:p>
            <a:pPr>
              <a:lnSpc>
                <a:spcPct val="100000"/>
              </a:lnSpc>
              <a:spcBef>
                <a:spcPts val="1001"/>
              </a:spcBef>
            </a:pPr>
            <a:endParaRPr lang="it-IT" sz="1800" b="0" strike="noStrike" spc="-1">
              <a:latin typeface="Arial"/>
            </a:endParaRPr>
          </a:p>
          <a:p>
            <a:pPr>
              <a:lnSpc>
                <a:spcPct val="100000"/>
              </a:lnSpc>
              <a:spcBef>
                <a:spcPts val="1001"/>
              </a:spcBef>
            </a:pPr>
            <a:endParaRPr lang="it-IT" sz="1800" b="0" strike="noStrike" spc="-1">
              <a:latin typeface="Arial"/>
            </a:endParaRPr>
          </a:p>
        </p:txBody>
      </p:sp>
      <p:sp>
        <p:nvSpPr>
          <p:cNvPr id="102" name="CustomShape 4"/>
          <p:cNvSpPr/>
          <p:nvPr/>
        </p:nvSpPr>
        <p:spPr>
          <a:xfrm>
            <a:off x="5751720" y="1969560"/>
            <a:ext cx="2157840" cy="168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1" strike="noStrike" spc="-1">
                <a:solidFill>
                  <a:srgbClr val="00B0F0"/>
                </a:solidFill>
                <a:latin typeface="Rockwell"/>
                <a:ea typeface="DejaVu Sans"/>
              </a:rPr>
              <a:t>←</a:t>
            </a:r>
            <a:r>
              <a:rPr lang="it-IT" sz="1800" b="1" strike="noStrike" spc="-1">
                <a:solidFill>
                  <a:srgbClr val="000000"/>
                </a:solidFill>
                <a:latin typeface="Rockwell"/>
                <a:ea typeface="DejaVu Sans"/>
              </a:rPr>
              <a:t> </a:t>
            </a:r>
            <a:r>
              <a:rPr lang="it-IT" sz="1800" b="0" strike="noStrike" spc="-1">
                <a:solidFill>
                  <a:srgbClr val="000000"/>
                </a:solidFill>
                <a:latin typeface="Rockwell"/>
                <a:ea typeface="DejaVu Sans"/>
              </a:rPr>
              <a:t>La pagina del login prevede l’inserimento del numero di telefono e di una password</a:t>
            </a:r>
            <a:endParaRPr lang="it-IT" sz="1800" b="0" strike="noStrike" spc="-1">
              <a:latin typeface="Arial"/>
            </a:endParaRPr>
          </a:p>
        </p:txBody>
      </p:sp>
      <p:pic>
        <p:nvPicPr>
          <p:cNvPr id="103" name="Immagine 17"/>
          <p:cNvPicPr/>
          <p:nvPr/>
        </p:nvPicPr>
        <p:blipFill>
          <a:blip r:embed="rId4"/>
          <a:stretch/>
        </p:blipFill>
        <p:spPr>
          <a:xfrm>
            <a:off x="9208080" y="1438920"/>
            <a:ext cx="2416320" cy="5152680"/>
          </a:xfrm>
          <a:prstGeom prst="rect">
            <a:avLst/>
          </a:prstGeom>
          <a:ln>
            <a:noFill/>
          </a:ln>
        </p:spPr>
      </p:pic>
      <p:sp>
        <p:nvSpPr>
          <p:cNvPr id="104" name="CustomShape 5"/>
          <p:cNvSpPr/>
          <p:nvPr/>
        </p:nvSpPr>
        <p:spPr>
          <a:xfrm>
            <a:off x="5523120" y="659880"/>
            <a:ext cx="626328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AREA CLIENTI E AMMINISTRATIVA:</a:t>
            </a:r>
            <a:endParaRPr lang="it-I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342000" y="1648080"/>
            <a:ext cx="2587320" cy="447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001"/>
              </a:spcBef>
              <a:buClr>
                <a:srgbClr val="00B0F0"/>
              </a:buClr>
              <a:buFont typeface="Wingdings" charset="2"/>
              <a:buChar char=""/>
            </a:pPr>
            <a:r>
              <a:rPr lang="it-IT" sz="1800" b="0" strike="noStrike" spc="-1">
                <a:solidFill>
                  <a:srgbClr val="000000"/>
                </a:solidFill>
                <a:latin typeface="Rockwell"/>
                <a:ea typeface="DejaVu Sans"/>
              </a:rPr>
              <a:t>Se l’account registrato è di tipo amministratore allora l’applicazione non rimanderà alla pagina di accesso dei clienti dove è possibile selezionare la categoria di prodotto da acquistare, ma si accederà all’ area amministrativa.</a:t>
            </a:r>
            <a:endParaRPr lang="it-IT" sz="1800" b="0" strike="noStrike" spc="-1">
              <a:latin typeface="Arial"/>
            </a:endParaRPr>
          </a:p>
        </p:txBody>
      </p:sp>
      <p:sp>
        <p:nvSpPr>
          <p:cNvPr id="106" name="CustomShape 2"/>
          <p:cNvSpPr/>
          <p:nvPr/>
        </p:nvSpPr>
        <p:spPr>
          <a:xfrm>
            <a:off x="7377120" y="4137840"/>
            <a:ext cx="1859760" cy="19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0" strike="noStrike" spc="-1">
                <a:solidFill>
                  <a:srgbClr val="000000"/>
                </a:solidFill>
                <a:latin typeface="Rockwell"/>
                <a:ea typeface="DejaVu Sans"/>
              </a:rPr>
              <a:t>Se si è un fruitore allora si verrà rimandati nella pagina di selezione della categoria </a:t>
            </a:r>
            <a:r>
              <a:rPr lang="it-IT" sz="1800" b="1" strike="noStrike" spc="-1">
                <a:solidFill>
                  <a:srgbClr val="00B0F0"/>
                </a:solidFill>
                <a:latin typeface="Rockwell"/>
                <a:ea typeface="DejaVu Sans"/>
              </a:rPr>
              <a:t>→</a:t>
            </a:r>
            <a:endParaRPr lang="it-IT" sz="1800" b="0" strike="noStrike" spc="-1">
              <a:latin typeface="Arial"/>
            </a:endParaRPr>
          </a:p>
          <a:p>
            <a:pPr>
              <a:lnSpc>
                <a:spcPct val="100000"/>
              </a:lnSpc>
              <a:spcBef>
                <a:spcPts val="1001"/>
              </a:spcBef>
            </a:pPr>
            <a:endParaRPr lang="it-IT" sz="1800" b="0" strike="noStrike" spc="-1">
              <a:latin typeface="Arial"/>
            </a:endParaRPr>
          </a:p>
          <a:p>
            <a:pPr>
              <a:lnSpc>
                <a:spcPct val="100000"/>
              </a:lnSpc>
              <a:spcBef>
                <a:spcPts val="1001"/>
              </a:spcBef>
            </a:pPr>
            <a:endParaRPr lang="it-IT" sz="1800" b="0" strike="noStrike" spc="-1">
              <a:latin typeface="Arial"/>
            </a:endParaRPr>
          </a:p>
        </p:txBody>
      </p:sp>
      <p:sp>
        <p:nvSpPr>
          <p:cNvPr id="107" name="CustomShape 3"/>
          <p:cNvSpPr/>
          <p:nvPr/>
        </p:nvSpPr>
        <p:spPr>
          <a:xfrm>
            <a:off x="5662440" y="1512000"/>
            <a:ext cx="1897200" cy="30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1" strike="noStrike" spc="-1">
                <a:solidFill>
                  <a:srgbClr val="00B0F0"/>
                </a:solidFill>
                <a:latin typeface="Rockwell"/>
                <a:ea typeface="DejaVu Sans"/>
              </a:rPr>
              <a:t>←</a:t>
            </a:r>
            <a:r>
              <a:rPr lang="it-IT" sz="1800" b="1" strike="noStrike" spc="-1">
                <a:solidFill>
                  <a:srgbClr val="000000"/>
                </a:solidFill>
                <a:latin typeface="Rockwell"/>
                <a:ea typeface="DejaVu Sans"/>
              </a:rPr>
              <a:t> </a:t>
            </a:r>
            <a:r>
              <a:rPr lang="it-IT" sz="1800" b="0" strike="noStrike" spc="-1">
                <a:solidFill>
                  <a:srgbClr val="000000"/>
                </a:solidFill>
                <a:latin typeface="Rockwell"/>
                <a:ea typeface="DejaVu Sans"/>
              </a:rPr>
              <a:t>L’ area amministrativa consente all’erogatore del servizio la possibilità di inserire prodotti nel catalogo o di eliminarli se sono già all’interno</a:t>
            </a:r>
            <a:endParaRPr lang="it-IT" sz="1800" b="0" strike="noStrike" spc="-1">
              <a:latin typeface="Arial"/>
            </a:endParaRPr>
          </a:p>
        </p:txBody>
      </p:sp>
      <p:pic>
        <p:nvPicPr>
          <p:cNvPr id="108" name="Immagine 1"/>
          <p:cNvPicPr/>
          <p:nvPr/>
        </p:nvPicPr>
        <p:blipFill>
          <a:blip r:embed="rId3"/>
          <a:stretch/>
        </p:blipFill>
        <p:spPr>
          <a:xfrm>
            <a:off x="3216960" y="1484280"/>
            <a:ext cx="2357280" cy="5074200"/>
          </a:xfrm>
          <a:prstGeom prst="rect">
            <a:avLst/>
          </a:prstGeom>
          <a:ln>
            <a:noFill/>
          </a:ln>
        </p:spPr>
      </p:pic>
      <p:pic>
        <p:nvPicPr>
          <p:cNvPr id="109" name="Immagine 2"/>
          <p:cNvPicPr/>
          <p:nvPr/>
        </p:nvPicPr>
        <p:blipFill>
          <a:blip r:embed="rId4"/>
          <a:stretch/>
        </p:blipFill>
        <p:spPr>
          <a:xfrm>
            <a:off x="9255600" y="1385640"/>
            <a:ext cx="2390040" cy="5172840"/>
          </a:xfrm>
          <a:prstGeom prst="rect">
            <a:avLst/>
          </a:prstGeom>
          <a:ln>
            <a:noFill/>
          </a:ln>
        </p:spPr>
      </p:pic>
      <p:sp>
        <p:nvSpPr>
          <p:cNvPr id="110" name="CustomShape 4"/>
          <p:cNvSpPr/>
          <p:nvPr/>
        </p:nvSpPr>
        <p:spPr>
          <a:xfrm>
            <a:off x="648720" y="-36900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Front-end</a:t>
            </a:r>
            <a:endParaRPr lang="it-IT" sz="3600" b="0" strike="noStrike" spc="-1">
              <a:latin typeface="Arial"/>
            </a:endParaRPr>
          </a:p>
        </p:txBody>
      </p:sp>
      <p:sp>
        <p:nvSpPr>
          <p:cNvPr id="111" name="CustomShape 5"/>
          <p:cNvSpPr/>
          <p:nvPr/>
        </p:nvSpPr>
        <p:spPr>
          <a:xfrm>
            <a:off x="5382000" y="666360"/>
            <a:ext cx="626328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AREA CLIENTI E AMMINISTRATIVA:</a:t>
            </a:r>
            <a:endParaRPr lang="it-I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993240" y="-1418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Front-end</a:t>
            </a:r>
            <a:endParaRPr lang="it-IT" sz="3600" b="0" strike="noStrike" spc="-1">
              <a:latin typeface="Arial"/>
            </a:endParaRPr>
          </a:p>
        </p:txBody>
      </p:sp>
      <p:sp>
        <p:nvSpPr>
          <p:cNvPr id="113" name="CustomShape 2"/>
          <p:cNvSpPr/>
          <p:nvPr/>
        </p:nvSpPr>
        <p:spPr>
          <a:xfrm>
            <a:off x="3672000" y="1800000"/>
            <a:ext cx="5191200" cy="100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0" strike="noStrike" spc="-1">
                <a:solidFill>
                  <a:srgbClr val="000000"/>
                </a:solidFill>
                <a:latin typeface="Rockwell"/>
                <a:ea typeface="DejaVu Sans"/>
              </a:rPr>
              <a:t>Le pagine sono disegnate secondo il linguaggio XML e ogni parte del design è collegata ad una funzione gestita dal linguaggio Kotlin</a:t>
            </a:r>
            <a:endParaRPr lang="it-IT" sz="1800" b="0" strike="noStrike" spc="-1">
              <a:latin typeface="Arial"/>
            </a:endParaRPr>
          </a:p>
        </p:txBody>
      </p:sp>
      <p:pic>
        <p:nvPicPr>
          <p:cNvPr id="114" name="Immagine 3"/>
          <p:cNvPicPr/>
          <p:nvPr/>
        </p:nvPicPr>
        <p:blipFill>
          <a:blip r:embed="rId3"/>
          <a:stretch/>
        </p:blipFill>
        <p:spPr>
          <a:xfrm>
            <a:off x="567000" y="1842480"/>
            <a:ext cx="2744280" cy="4873680"/>
          </a:xfrm>
          <a:prstGeom prst="rect">
            <a:avLst/>
          </a:prstGeom>
          <a:ln>
            <a:noFill/>
          </a:ln>
        </p:spPr>
      </p:pic>
      <p:pic>
        <p:nvPicPr>
          <p:cNvPr id="115" name="Immagine 4"/>
          <p:cNvPicPr/>
          <p:nvPr/>
        </p:nvPicPr>
        <p:blipFill>
          <a:blip r:embed="rId4"/>
          <a:stretch/>
        </p:blipFill>
        <p:spPr>
          <a:xfrm>
            <a:off x="3901320" y="3070080"/>
            <a:ext cx="4854960" cy="3646080"/>
          </a:xfrm>
          <a:prstGeom prst="rect">
            <a:avLst/>
          </a:prstGeom>
          <a:ln>
            <a:noFill/>
          </a:ln>
        </p:spPr>
      </p:pic>
      <p:pic>
        <p:nvPicPr>
          <p:cNvPr id="116" name="Immagine 6"/>
          <p:cNvPicPr/>
          <p:nvPr/>
        </p:nvPicPr>
        <p:blipFill>
          <a:blip r:embed="rId5"/>
          <a:stretch/>
        </p:blipFill>
        <p:spPr>
          <a:xfrm>
            <a:off x="9147600" y="1581840"/>
            <a:ext cx="2373120" cy="5134320"/>
          </a:xfrm>
          <a:prstGeom prst="rect">
            <a:avLst/>
          </a:prstGeom>
          <a:ln>
            <a:noFill/>
          </a:ln>
        </p:spPr>
      </p:pic>
      <p:sp>
        <p:nvSpPr>
          <p:cNvPr id="117" name="CustomShape 3"/>
          <p:cNvSpPr/>
          <p:nvPr/>
        </p:nvSpPr>
        <p:spPr>
          <a:xfrm>
            <a:off x="6120000" y="655200"/>
            <a:ext cx="480960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DESIGN APPLICAZIONE:</a:t>
            </a:r>
            <a:endParaRPr lang="it-I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993240" y="-1418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Back-end</a:t>
            </a:r>
            <a:endParaRPr lang="it-IT" sz="3600" b="0" strike="noStrike" spc="-1">
              <a:latin typeface="Arial"/>
            </a:endParaRPr>
          </a:p>
        </p:txBody>
      </p:sp>
      <p:sp>
        <p:nvSpPr>
          <p:cNvPr id="119" name="CustomShape 2"/>
          <p:cNvSpPr/>
          <p:nvPr/>
        </p:nvSpPr>
        <p:spPr>
          <a:xfrm>
            <a:off x="536040" y="2141640"/>
            <a:ext cx="10821240" cy="105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1800" b="0" strike="noStrike" spc="-1">
                <a:solidFill>
                  <a:srgbClr val="000000"/>
                </a:solidFill>
                <a:latin typeface="Rockwell"/>
                <a:ea typeface="DejaVu Sans"/>
              </a:rPr>
              <a:t>L’app ha uno stile architettoriale basato sull’acronimo REST(Representational State Transfer</a:t>
            </a:r>
            <a:r>
              <a:rPr lang="en-US" sz="1800" b="0" strike="noStrike" spc="-1">
                <a:solidFill>
                  <a:srgbClr val="000000"/>
                </a:solidFill>
                <a:latin typeface="Rockwell"/>
                <a:ea typeface="DejaVu Sans"/>
              </a:rPr>
              <a:t>) e a</a:t>
            </a:r>
            <a:r>
              <a:rPr lang="it-IT" sz="1800" b="0" strike="noStrike" spc="-1">
                <a:solidFill>
                  <a:srgbClr val="000000"/>
                </a:solidFill>
                <a:latin typeface="Rockwell"/>
                <a:ea typeface="DejaVu Sans"/>
              </a:rPr>
              <a:t>ttraverso l’uso del protocollo HTTP per interfacciare il client e il server vengono fatte richieste utilizzando il metodo GET, POST, PUT, DELETE</a:t>
            </a:r>
            <a:endParaRPr lang="it-IT" sz="1800" b="0" strike="noStrike" spc="-1">
              <a:latin typeface="Arial"/>
            </a:endParaRPr>
          </a:p>
          <a:p>
            <a:pPr>
              <a:lnSpc>
                <a:spcPct val="100000"/>
              </a:lnSpc>
              <a:spcBef>
                <a:spcPts val="1001"/>
              </a:spcBef>
            </a:pPr>
            <a:endParaRPr lang="it-IT" sz="1800" b="0" strike="noStrike" spc="-1">
              <a:latin typeface="Arial"/>
            </a:endParaRPr>
          </a:p>
          <a:p>
            <a:pPr>
              <a:lnSpc>
                <a:spcPct val="100000"/>
              </a:lnSpc>
              <a:spcBef>
                <a:spcPts val="1001"/>
              </a:spcBef>
            </a:pPr>
            <a:endParaRPr lang="it-IT" sz="1800" b="0" strike="noStrike" spc="-1">
              <a:latin typeface="Arial"/>
            </a:endParaRPr>
          </a:p>
        </p:txBody>
      </p:sp>
      <p:sp>
        <p:nvSpPr>
          <p:cNvPr id="120" name="CustomShape 3"/>
          <p:cNvSpPr/>
          <p:nvPr/>
        </p:nvSpPr>
        <p:spPr>
          <a:xfrm>
            <a:off x="760680" y="3457440"/>
            <a:ext cx="10596600" cy="28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GET</a:t>
            </a:r>
            <a:r>
              <a:rPr lang="it-IT" sz="1800" b="0" strike="noStrike" spc="-1">
                <a:solidFill>
                  <a:srgbClr val="000000"/>
                </a:solidFill>
                <a:latin typeface="Rockwell"/>
                <a:ea typeface="DejaVu Sans"/>
              </a:rPr>
              <a:t>:  è consigliato in quelle richieste in cui nell’URL è necessario passare dei parametri.</a:t>
            </a:r>
            <a:endParaRPr lang="it-IT" sz="1800" b="0" strike="noStrike" spc="-1">
              <a:latin typeface="Arial"/>
            </a:endParaRPr>
          </a:p>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POST</a:t>
            </a:r>
            <a:r>
              <a:rPr lang="it-IT" sz="1800" b="0" strike="noStrike" spc="-1">
                <a:solidFill>
                  <a:srgbClr val="000000"/>
                </a:solidFill>
                <a:latin typeface="Rockwell"/>
                <a:ea typeface="DejaVu Sans"/>
              </a:rPr>
              <a:t>:  performa nella stessa maniera del metodo GET, ma i parametri della richiesta non vengono passati tramite una query string.</a:t>
            </a:r>
            <a:endParaRPr lang="it-IT" sz="1800" b="0" strike="noStrike" spc="-1">
              <a:latin typeface="Arial"/>
            </a:endParaRPr>
          </a:p>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PUT</a:t>
            </a:r>
            <a:r>
              <a:rPr lang="it-IT" sz="1800" b="0" strike="noStrike" spc="-1">
                <a:solidFill>
                  <a:srgbClr val="000000"/>
                </a:solidFill>
                <a:latin typeface="Rockwell"/>
                <a:ea typeface="DejaVu Sans"/>
              </a:rPr>
              <a:t>: il metodo PUT viene usato nel momento in cui si vuole modificare una risorsa</a:t>
            </a:r>
            <a:endParaRPr lang="it-IT" sz="1800" b="0" strike="noStrike" spc="-1">
              <a:latin typeface="Arial"/>
            </a:endParaRPr>
          </a:p>
          <a:p>
            <a:pPr marL="285840" indent="-285120">
              <a:lnSpc>
                <a:spcPct val="100000"/>
              </a:lnSpc>
              <a:spcBef>
                <a:spcPts val="1001"/>
              </a:spcBef>
              <a:buClr>
                <a:srgbClr val="00B0F0"/>
              </a:buClr>
              <a:buFont typeface="Wingdings" charset="2"/>
              <a:buChar char=""/>
            </a:pPr>
            <a:r>
              <a:rPr lang="it-IT" sz="1800" b="1" strike="noStrike" spc="-1">
                <a:solidFill>
                  <a:srgbClr val="000000"/>
                </a:solidFill>
                <a:latin typeface="Rockwell"/>
                <a:ea typeface="DejaVu Sans"/>
              </a:rPr>
              <a:t>DELETE</a:t>
            </a:r>
            <a:r>
              <a:rPr lang="it-IT" sz="1800" b="0" strike="noStrike" spc="-1">
                <a:solidFill>
                  <a:srgbClr val="000000"/>
                </a:solidFill>
                <a:latin typeface="Rockwell"/>
                <a:ea typeface="DejaVu Sans"/>
              </a:rPr>
              <a:t>: invece il metodo DELETE quando la risorsa deve essere eliminata.</a:t>
            </a:r>
            <a:endParaRPr lang="it-IT" sz="1800" b="0" strike="noStrike" spc="-1">
              <a:latin typeface="Arial"/>
            </a:endParaRPr>
          </a:p>
        </p:txBody>
      </p:sp>
      <p:sp>
        <p:nvSpPr>
          <p:cNvPr id="121" name="CustomShape 4"/>
          <p:cNvSpPr/>
          <p:nvPr/>
        </p:nvSpPr>
        <p:spPr>
          <a:xfrm>
            <a:off x="5374080" y="726480"/>
            <a:ext cx="598284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ARCHITETTURA APPLICAZIONE:</a:t>
            </a:r>
            <a:endParaRPr lang="it-IT"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993240" y="-1418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Back-end</a:t>
            </a:r>
            <a:endParaRPr lang="it-IT" sz="3600" b="0" strike="noStrike" spc="-1">
              <a:latin typeface="Arial"/>
            </a:endParaRPr>
          </a:p>
        </p:txBody>
      </p:sp>
      <p:sp>
        <p:nvSpPr>
          <p:cNvPr id="123" name="CustomShape 2"/>
          <p:cNvSpPr/>
          <p:nvPr/>
        </p:nvSpPr>
        <p:spPr>
          <a:xfrm>
            <a:off x="5855400" y="726480"/>
            <a:ext cx="598284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ARCHITETTURA APPLICAZIONE:</a:t>
            </a:r>
            <a:endParaRPr lang="it-IT" sz="2800" b="0" strike="noStrike" spc="-1">
              <a:latin typeface="Arial"/>
            </a:endParaRPr>
          </a:p>
        </p:txBody>
      </p:sp>
      <p:sp>
        <p:nvSpPr>
          <p:cNvPr id="124" name="CustomShape 3"/>
          <p:cNvSpPr/>
          <p:nvPr/>
        </p:nvSpPr>
        <p:spPr>
          <a:xfrm>
            <a:off x="24480" y="1839960"/>
            <a:ext cx="5049000" cy="192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0" strike="noStrike" spc="-1">
                <a:solidFill>
                  <a:srgbClr val="000000"/>
                </a:solidFill>
                <a:latin typeface="Rockwell"/>
                <a:ea typeface="Noto Sans CJK SC"/>
              </a:rPr>
              <a:t>Per l’app E-Bike Shop sono state utilizzate richieste di tipo GET utilizzando una sintassi specifica del linguaggio Volley che consente di richiamare l’URL e passare i parametri necessari. Questi sono interpretati con il formato json.</a:t>
            </a:r>
            <a:endParaRPr lang="it-IT" sz="1800" b="0" strike="noStrike" spc="-1">
              <a:latin typeface="Arial"/>
            </a:endParaRPr>
          </a:p>
        </p:txBody>
      </p:sp>
      <p:pic>
        <p:nvPicPr>
          <p:cNvPr id="125" name="Immagine 1"/>
          <p:cNvPicPr/>
          <p:nvPr/>
        </p:nvPicPr>
        <p:blipFill>
          <a:blip r:embed="rId3"/>
          <a:stretch/>
        </p:blipFill>
        <p:spPr>
          <a:xfrm>
            <a:off x="5352480" y="3312000"/>
            <a:ext cx="6599160" cy="3042360"/>
          </a:xfrm>
          <a:prstGeom prst="rect">
            <a:avLst/>
          </a:prstGeom>
          <a:ln>
            <a:noFill/>
          </a:ln>
        </p:spPr>
      </p:pic>
      <p:pic>
        <p:nvPicPr>
          <p:cNvPr id="126" name="Immagine 2"/>
          <p:cNvPicPr/>
          <p:nvPr/>
        </p:nvPicPr>
        <p:blipFill>
          <a:blip r:embed="rId4"/>
          <a:stretch/>
        </p:blipFill>
        <p:spPr>
          <a:xfrm>
            <a:off x="324360" y="3838320"/>
            <a:ext cx="4571280" cy="2497320"/>
          </a:xfrm>
          <a:prstGeom prst="rect">
            <a:avLst/>
          </a:prstGeom>
          <a:ln>
            <a:noFill/>
          </a:ln>
        </p:spPr>
      </p:pic>
      <p:sp>
        <p:nvSpPr>
          <p:cNvPr id="127" name="CustomShape 4"/>
          <p:cNvSpPr/>
          <p:nvPr/>
        </p:nvSpPr>
        <p:spPr>
          <a:xfrm>
            <a:off x="5152320" y="1839960"/>
            <a:ext cx="6843960" cy="107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10B6F4"/>
              </a:buClr>
              <a:buSzPct val="110000"/>
              <a:buFont typeface="Wingdings" charset="2"/>
              <a:buChar char=""/>
            </a:pPr>
            <a:r>
              <a:rPr lang="it-IT" sz="1800" b="0" strike="noStrike" spc="-1">
                <a:solidFill>
                  <a:srgbClr val="000000"/>
                </a:solidFill>
                <a:latin typeface="Rockwell"/>
                <a:ea typeface="DejaVu Sans"/>
              </a:rPr>
              <a:t>Inoltre in questo progetto è stato utilizzato un server web in locale e che pertanto non è dotato di un dominio in internet, ma necessita di un indirizzo IP per raggiungerlo.</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993240" y="-141840"/>
            <a:ext cx="3111480" cy="2455200"/>
          </a:xfrm>
          <a:prstGeom prst="rect">
            <a:avLst/>
          </a:prstGeom>
          <a:noFill/>
          <a:ln>
            <a:noFill/>
          </a:ln>
        </p:spPr>
        <p:style>
          <a:lnRef idx="0">
            <a:scrgbClr r="0" g="0" b="0"/>
          </a:lnRef>
          <a:fillRef idx="0">
            <a:scrgbClr r="0" g="0" b="0"/>
          </a:fillRef>
          <a:effectRef idx="0">
            <a:scrgbClr r="0" g="0" b="0"/>
          </a:effectRef>
          <a:fontRef idx="minor"/>
        </p:style>
        <p:txBody>
          <a:bodyPr lIns="0" tIns="228600" rIns="0" bIns="228600" anchor="ctr">
            <a:noAutofit/>
          </a:bodyPr>
          <a:lstStyle/>
          <a:p>
            <a:pPr algn="ctr">
              <a:lnSpc>
                <a:spcPct val="85000"/>
              </a:lnSpc>
            </a:pPr>
            <a:r>
              <a:rPr lang="it-IT" sz="3600" b="0" strike="noStrike" spc="-151">
                <a:solidFill>
                  <a:srgbClr val="00B0F0"/>
                </a:solidFill>
                <a:latin typeface="Rockwell"/>
                <a:ea typeface="DejaVu Sans"/>
              </a:rPr>
              <a:t>Pagamento</a:t>
            </a:r>
            <a:endParaRPr lang="it-IT" sz="3600" b="0" strike="noStrike" spc="-1">
              <a:latin typeface="Arial"/>
            </a:endParaRPr>
          </a:p>
        </p:txBody>
      </p:sp>
      <p:sp>
        <p:nvSpPr>
          <p:cNvPr id="129" name="CustomShape 2"/>
          <p:cNvSpPr/>
          <p:nvPr/>
        </p:nvSpPr>
        <p:spPr>
          <a:xfrm>
            <a:off x="6715440" y="726480"/>
            <a:ext cx="5982840" cy="71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it-IT" sz="2800" b="0" strike="noStrike" spc="-1">
                <a:solidFill>
                  <a:srgbClr val="000000"/>
                </a:solidFill>
                <a:latin typeface="Rockwell"/>
                <a:ea typeface="DejaVu Sans"/>
              </a:rPr>
              <a:t>STRUMENTI FINANZIARI</a:t>
            </a:r>
            <a:endParaRPr lang="it-IT" sz="2800" b="0" strike="noStrike" spc="-1">
              <a:latin typeface="Arial"/>
            </a:endParaRPr>
          </a:p>
        </p:txBody>
      </p:sp>
      <p:sp>
        <p:nvSpPr>
          <p:cNvPr id="130" name="CustomShape 3"/>
          <p:cNvSpPr/>
          <p:nvPr/>
        </p:nvSpPr>
        <p:spPr>
          <a:xfrm>
            <a:off x="72000" y="1792800"/>
            <a:ext cx="7848000" cy="101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001"/>
              </a:spcBef>
              <a:buClr>
                <a:srgbClr val="00B0F0"/>
              </a:buClr>
              <a:buFont typeface="Wingdings" charset="2"/>
              <a:buChar char=""/>
            </a:pPr>
            <a:r>
              <a:rPr lang="it-IT" sz="1800" b="0" strike="noStrike" spc="-1">
                <a:solidFill>
                  <a:srgbClr val="000000"/>
                </a:solidFill>
                <a:latin typeface="Rockwell"/>
                <a:ea typeface="DejaVu Sans"/>
              </a:rPr>
              <a:t>Una volta selezionati i prodotti desiderati si può procedere con il pagamento del conto e il servizio finanziario Paypal offre delle API di tipo REST che sono state integrate nell’app</a:t>
            </a:r>
            <a:endParaRPr lang="it-IT" sz="1800" b="0" strike="noStrike" spc="-1">
              <a:latin typeface="Arial"/>
            </a:endParaRPr>
          </a:p>
        </p:txBody>
      </p:sp>
      <p:sp>
        <p:nvSpPr>
          <p:cNvPr id="131" name="CustomShape 4"/>
          <p:cNvSpPr/>
          <p:nvPr/>
        </p:nvSpPr>
        <p:spPr>
          <a:xfrm>
            <a:off x="10271520" y="2169360"/>
            <a:ext cx="1752480" cy="32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520">
              <a:lnSpc>
                <a:spcPct val="120000"/>
              </a:lnSpc>
              <a:spcBef>
                <a:spcPts val="1001"/>
              </a:spcBef>
              <a:buClr>
                <a:srgbClr val="10B6F4"/>
              </a:buClr>
              <a:buSzPct val="110000"/>
              <a:buFont typeface="Wingdings" charset="2"/>
              <a:buChar char=""/>
            </a:pPr>
            <a:r>
              <a:rPr lang="it-IT" sz="1800" b="0" strike="noStrike" spc="-1">
                <a:solidFill>
                  <a:srgbClr val="000000"/>
                </a:solidFill>
                <a:latin typeface="Rockwell"/>
                <a:ea typeface="DejaVu Sans"/>
              </a:rPr>
              <a:t>Accedendo con email e password è possibile selezionare il fondo con cui pagare, saldo Paypal o carta di credito.</a:t>
            </a:r>
            <a:endParaRPr lang="it-IT" sz="1800" b="0" strike="noStrike" spc="-1">
              <a:latin typeface="Arial"/>
            </a:endParaRPr>
          </a:p>
        </p:txBody>
      </p:sp>
      <p:pic>
        <p:nvPicPr>
          <p:cNvPr id="132" name="Immagine 3"/>
          <p:cNvPicPr/>
          <p:nvPr/>
        </p:nvPicPr>
        <p:blipFill>
          <a:blip r:embed="rId3"/>
          <a:stretch/>
        </p:blipFill>
        <p:spPr>
          <a:xfrm>
            <a:off x="8208000" y="1864080"/>
            <a:ext cx="2088000" cy="4543920"/>
          </a:xfrm>
          <a:prstGeom prst="rect">
            <a:avLst/>
          </a:prstGeom>
          <a:ln>
            <a:noFill/>
          </a:ln>
        </p:spPr>
      </p:pic>
      <p:pic>
        <p:nvPicPr>
          <p:cNvPr id="133" name="Immagine 132"/>
          <p:cNvPicPr/>
          <p:nvPr/>
        </p:nvPicPr>
        <p:blipFill>
          <a:blip r:embed="rId4"/>
          <a:stretch/>
        </p:blipFill>
        <p:spPr>
          <a:xfrm>
            <a:off x="347040" y="2874960"/>
            <a:ext cx="7716960" cy="3605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riunione aziendale</Template>
  <TotalTime>454</TotalTime>
  <Words>687</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10</vt:i4>
      </vt:variant>
    </vt:vector>
  </HeadingPairs>
  <TitlesOfParts>
    <vt:vector size="20" baseType="lpstr">
      <vt:lpstr>Arial</vt:lpstr>
      <vt:lpstr>DejaVu Sans</vt:lpstr>
      <vt:lpstr>Noto Sans CJK SC</vt:lpstr>
      <vt:lpstr>Palatino Linotype</vt:lpstr>
      <vt:lpstr>Rockwell</vt:lpstr>
      <vt:lpstr>Symbol</vt:lpstr>
      <vt:lpstr>Times New Roman</vt:lpstr>
      <vt:lpstr>Wingdings</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Alessandro Gionangeli</dc:creator>
  <dc:description/>
  <cp:lastModifiedBy>Alessandro Gionangeli</cp:lastModifiedBy>
  <cp:revision>26</cp:revision>
  <dcterms:created xsi:type="dcterms:W3CDTF">2020-07-12T10:02:25Z</dcterms:created>
  <dcterms:modified xsi:type="dcterms:W3CDTF">2021-03-17T13:05:29Z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