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53"/>
  </p:notesMasterIdLst>
  <p:sldIdLst>
    <p:sldId id="292" r:id="rId2"/>
    <p:sldId id="427" r:id="rId3"/>
    <p:sldId id="375" r:id="rId4"/>
    <p:sldId id="428" r:id="rId5"/>
    <p:sldId id="429" r:id="rId6"/>
    <p:sldId id="430" r:id="rId7"/>
    <p:sldId id="431" r:id="rId8"/>
    <p:sldId id="377" r:id="rId9"/>
    <p:sldId id="378" r:id="rId10"/>
    <p:sldId id="379" r:id="rId11"/>
    <p:sldId id="267" r:id="rId12"/>
    <p:sldId id="258" r:id="rId13"/>
    <p:sldId id="417" r:id="rId14"/>
    <p:sldId id="259" r:id="rId15"/>
    <p:sldId id="260" r:id="rId16"/>
    <p:sldId id="261" r:id="rId17"/>
    <p:sldId id="271" r:id="rId18"/>
    <p:sldId id="380" r:id="rId19"/>
    <p:sldId id="381" r:id="rId20"/>
    <p:sldId id="395" r:id="rId21"/>
    <p:sldId id="396" r:id="rId22"/>
    <p:sldId id="424" r:id="rId23"/>
    <p:sldId id="434" r:id="rId24"/>
    <p:sldId id="421" r:id="rId25"/>
    <p:sldId id="423" r:id="rId26"/>
    <p:sldId id="422" r:id="rId27"/>
    <p:sldId id="397" r:id="rId28"/>
    <p:sldId id="401" r:id="rId29"/>
    <p:sldId id="382" r:id="rId30"/>
    <p:sldId id="402" r:id="rId31"/>
    <p:sldId id="419" r:id="rId32"/>
    <p:sldId id="383" r:id="rId33"/>
    <p:sldId id="399" r:id="rId34"/>
    <p:sldId id="384" r:id="rId35"/>
    <p:sldId id="385" r:id="rId36"/>
    <p:sldId id="432" r:id="rId37"/>
    <p:sldId id="386" r:id="rId38"/>
    <p:sldId id="420" r:id="rId39"/>
    <p:sldId id="425" r:id="rId40"/>
    <p:sldId id="400" r:id="rId41"/>
    <p:sldId id="387" r:id="rId42"/>
    <p:sldId id="388" r:id="rId43"/>
    <p:sldId id="389" r:id="rId44"/>
    <p:sldId id="404" r:id="rId45"/>
    <p:sldId id="405" r:id="rId46"/>
    <p:sldId id="390" r:id="rId47"/>
    <p:sldId id="433" r:id="rId48"/>
    <p:sldId id="426" r:id="rId49"/>
    <p:sldId id="361" r:id="rId50"/>
    <p:sldId id="416" r:id="rId51"/>
    <p:sldId id="40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22" autoAdjust="0"/>
    <p:restoredTop sz="75747" autoAdjust="0"/>
  </p:normalViewPr>
  <p:slideViewPr>
    <p:cSldViewPr snapToGrid="0">
      <p:cViewPr>
        <p:scale>
          <a:sx n="87" d="100"/>
          <a:sy n="87" d="100"/>
        </p:scale>
        <p:origin x="-120" y="-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-2640" y="-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3984-6E99-4D80-ADB1-BFDA0D866557}" type="datetimeFigureOut">
              <a:rPr lang="en-US"/>
              <a:t>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9897D-FFB3-4111-B327-449DADBE2990}" type="slidenum">
              <a:rPr lang="en-US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8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1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87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4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39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94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33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07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06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00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61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90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748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152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Git</a:t>
            </a:r>
            <a:r>
              <a:rPr lang="it-IT" dirty="0" smtClean="0"/>
              <a:t> checkout </a:t>
            </a:r>
            <a:r>
              <a:rPr lang="it-IT" dirty="0" err="1" smtClean="0"/>
              <a:t>empty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project</a:t>
            </a:r>
            <a:endParaRPr lang="it-IT" baseline="0" dirty="0" smtClean="0"/>
          </a:p>
          <a:p>
            <a:endParaRPr lang="it-IT" baseline="0" dirty="0" smtClean="0"/>
          </a:p>
          <a:p>
            <a:r>
              <a:rPr lang="it-IT" baseline="0" dirty="0" err="1" smtClean="0"/>
              <a:t>Illustiamo</a:t>
            </a:r>
            <a:r>
              <a:rPr lang="it-IT" baseline="0" dirty="0" smtClean="0"/>
              <a:t> solo i file necessari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47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Git</a:t>
            </a:r>
            <a:r>
              <a:rPr lang="it-IT" dirty="0" smtClean="0"/>
              <a:t> checkout </a:t>
            </a:r>
            <a:r>
              <a:rPr lang="it-IT" dirty="0" err="1" smtClean="0"/>
              <a:t>empty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project</a:t>
            </a:r>
            <a:endParaRPr lang="it-IT" baseline="0" dirty="0" smtClean="0"/>
          </a:p>
          <a:p>
            <a:endParaRPr lang="it-IT" baseline="0" dirty="0" smtClean="0"/>
          </a:p>
          <a:p>
            <a:r>
              <a:rPr lang="it-IT" baseline="0" dirty="0" err="1" smtClean="0"/>
              <a:t>Illustiamo</a:t>
            </a:r>
            <a:r>
              <a:rPr lang="it-IT" baseline="0" dirty="0" smtClean="0"/>
              <a:t> solo i file necessari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470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TypeScript</a:t>
            </a:r>
            <a:r>
              <a:rPr lang="it-IT" dirty="0" smtClean="0"/>
              <a:t> </a:t>
            </a:r>
            <a:r>
              <a:rPr lang="it-IT" dirty="0" err="1" smtClean="0"/>
              <a:t>needs</a:t>
            </a:r>
            <a:r>
              <a:rPr lang="it-IT" dirty="0" smtClean="0"/>
              <a:t> to </a:t>
            </a:r>
            <a:r>
              <a:rPr lang="it-IT" dirty="0" err="1" smtClean="0"/>
              <a:t>know</a:t>
            </a:r>
            <a:r>
              <a:rPr lang="it-IT" dirty="0" smtClean="0"/>
              <a:t> the TYPES!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531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80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584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Magari mostrare un esempio di task gulp e file di progetto completi che possono essere utilizzati per compilare il progetto.</a:t>
            </a:r>
          </a:p>
          <a:p>
            <a:r>
              <a:rPr lang="it-IT" dirty="0" smtClean="0"/>
              <a:t>Descrivere i </a:t>
            </a:r>
            <a:r>
              <a:rPr lang="it-IT" dirty="0" err="1" smtClean="0"/>
              <a:t>files</a:t>
            </a:r>
            <a:r>
              <a:rPr lang="it-IT" dirty="0" smtClean="0"/>
              <a:t> direttamente sul progetto.</a:t>
            </a:r>
          </a:p>
          <a:p>
            <a:endParaRPr lang="it-IT" dirty="0" smtClean="0"/>
          </a:p>
          <a:p>
            <a:r>
              <a:rPr lang="it-IT" dirty="0" smtClean="0"/>
              <a:t>Far vedere tutti i </a:t>
            </a:r>
            <a:r>
              <a:rPr lang="it-IT" dirty="0" err="1" smtClean="0"/>
              <a:t>configuration</a:t>
            </a:r>
            <a:r>
              <a:rPr lang="it-IT" dirty="0" smtClean="0"/>
              <a:t> file necessari.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513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113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708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esempio</a:t>
            </a:r>
            <a:r>
              <a:rPr lang="en-US" dirty="0" smtClean="0"/>
              <a:t> :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00-types </a:t>
            </a:r>
          </a:p>
          <a:p>
            <a:r>
              <a:rPr lang="en-US" baseline="0" dirty="0" smtClean="0"/>
              <a:t> </a:t>
            </a:r>
            <a:r>
              <a:rPr lang="en-US" baseline="0" dirty="0" err="1" smtClean="0"/>
              <a:t>types.ts</a:t>
            </a:r>
            <a:r>
              <a:rPr lang="en-US" baseline="0" dirty="0" smtClean="0"/>
              <a:t>, </a:t>
            </a:r>
          </a:p>
          <a:p>
            <a:r>
              <a:rPr lang="en-US" baseline="0" dirty="0" smtClean="0"/>
              <a:t> types-</a:t>
            </a:r>
            <a:r>
              <a:rPr lang="en-US" baseline="0" dirty="0" err="1" smtClean="0"/>
              <a:t>generics.ts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70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240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esempio</a:t>
            </a:r>
            <a:r>
              <a:rPr lang="en-US" dirty="0" smtClean="0"/>
              <a:t> :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00-types </a:t>
            </a:r>
          </a:p>
          <a:p>
            <a:r>
              <a:rPr lang="en-US" baseline="0" dirty="0" smtClean="0"/>
              <a:t> arrow-</a:t>
            </a:r>
            <a:r>
              <a:rPr lang="en-US" baseline="0" dirty="0" err="1" smtClean="0"/>
              <a:t>functions.ts</a:t>
            </a:r>
            <a:endParaRPr lang="en-US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926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816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169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Esempio</a:t>
            </a:r>
            <a:r>
              <a:rPr lang="en-US" dirty="0" smtClean="0"/>
              <a:t>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01-interfaces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r>
              <a:rPr lang="en-US" dirty="0" err="1" smtClean="0"/>
              <a:t>interfaces.ts</a:t>
            </a:r>
            <a:r>
              <a:rPr lang="en-US" dirty="0" smtClean="0"/>
              <a:t>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interfaces-</a:t>
            </a:r>
            <a:r>
              <a:rPr lang="en-US" dirty="0" err="1" smtClean="0"/>
              <a:t>generic.ts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534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Aspetta</a:t>
            </a:r>
            <a:r>
              <a:rPr lang="en-US" dirty="0" smtClean="0"/>
              <a:t> la </a:t>
            </a:r>
            <a:r>
              <a:rPr lang="en-US" dirty="0" err="1" smtClean="0"/>
              <a:t>prossima</a:t>
            </a:r>
            <a:r>
              <a:rPr lang="en-US" dirty="0" smtClean="0"/>
              <a:t> slide per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esempi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027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497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Esempio</a:t>
            </a:r>
            <a:r>
              <a:rPr lang="en-US" dirty="0" smtClean="0"/>
              <a:t>: 02-classes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Classes.ts</a:t>
            </a:r>
            <a:endParaRPr lang="en-US" dirty="0" smtClean="0"/>
          </a:p>
          <a:p>
            <a:r>
              <a:rPr lang="en-US" dirty="0" smtClean="0"/>
              <a:t>Classes-this-arrow-</a:t>
            </a:r>
            <a:r>
              <a:rPr lang="en-US" dirty="0" err="1" smtClean="0"/>
              <a:t>function.ts</a:t>
            </a:r>
            <a:endParaRPr lang="en-US" dirty="0" smtClean="0"/>
          </a:p>
          <a:p>
            <a:r>
              <a:rPr lang="en-US" dirty="0" smtClean="0"/>
              <a:t>Classes-</a:t>
            </a:r>
            <a:r>
              <a:rPr lang="en-US" dirty="0" err="1" smtClean="0"/>
              <a:t>composition.ts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344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Esempio: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00-Types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  </a:t>
            </a:r>
            <a:r>
              <a:rPr lang="it-IT" dirty="0" err="1" smtClean="0"/>
              <a:t>types-strictNullChecks.ts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712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 smtClean="0"/>
              <a:t>Example</a:t>
            </a:r>
            <a:r>
              <a:rPr lang="it-IT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dirty="0" smtClean="0"/>
              <a:t>01-Interfaces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dirty="0" smtClean="0"/>
              <a:t>  </a:t>
            </a:r>
            <a:r>
              <a:rPr lang="it-IT" sz="1200" dirty="0" err="1" smtClean="0"/>
              <a:t>interfaces.ts</a:t>
            </a:r>
            <a:endParaRPr lang="it-I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dirty="0" smtClean="0"/>
              <a:t>02-Classes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/>
              <a:t>  </a:t>
            </a:r>
            <a:r>
              <a:rPr lang="it-IT" sz="1200" dirty="0" err="1" smtClean="0"/>
              <a:t>classes-strictNullChecks.ts</a:t>
            </a:r>
            <a:endParaRPr lang="it-IT" sz="12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483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05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736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287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b="1" dirty="0" smtClean="0">
                <a:solidFill>
                  <a:srgbClr val="0070C0"/>
                </a:solidFill>
              </a:rPr>
              <a:t>ambient namespace </a:t>
            </a:r>
            <a:r>
              <a:rPr lang="en-US" dirty="0" smtClean="0">
                <a:solidFill>
                  <a:schemeClr val="tx1"/>
                </a:solidFill>
              </a:rPr>
              <a:t>is used to provide a typed interface to JavaScript libraries.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r>
              <a:rPr lang="en-US" dirty="0" err="1" smtClean="0"/>
              <a:t>Esempio</a:t>
            </a:r>
            <a:r>
              <a:rPr lang="en-US" dirty="0" smtClean="0"/>
              <a:t>: 03-namespace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071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Esempio</a:t>
            </a:r>
            <a:r>
              <a:rPr lang="en-US" dirty="0" smtClean="0"/>
              <a:t>:</a:t>
            </a:r>
            <a:r>
              <a:rPr lang="en-US" baseline="0" dirty="0" smtClean="0"/>
              <a:t> 04-modules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l’esempio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essere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eseguito</a:t>
            </a:r>
            <a:r>
              <a:rPr lang="en-US" baseline="0" dirty="0" smtClean="0"/>
              <a:t> in node col debugger (</a:t>
            </a:r>
            <a:r>
              <a:rPr lang="en-US" baseline="0" dirty="0" err="1" smtClean="0"/>
              <a:t>modifica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launch task))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059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Esempio: </a:t>
            </a:r>
          </a:p>
          <a:p>
            <a:r>
              <a:rPr lang="it-IT" dirty="0" smtClean="0"/>
              <a:t>06-ES2015-features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510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Esempio: </a:t>
            </a:r>
          </a:p>
          <a:p>
            <a:r>
              <a:rPr lang="it-IT" dirty="0" smtClean="0"/>
              <a:t>06-ES2015-features</a:t>
            </a:r>
          </a:p>
          <a:p>
            <a:r>
              <a:rPr lang="it-IT" dirty="0" smtClean="0"/>
              <a:t>  types-1… .</a:t>
            </a:r>
            <a:r>
              <a:rPr lang="it-IT" dirty="0" err="1" smtClean="0"/>
              <a:t>ts</a:t>
            </a:r>
            <a:endParaRPr lang="it-IT" dirty="0" smtClean="0"/>
          </a:p>
          <a:p>
            <a:r>
              <a:rPr lang="it-IT" dirty="0" smtClean="0"/>
              <a:t>  ..</a:t>
            </a:r>
          </a:p>
          <a:p>
            <a:r>
              <a:rPr lang="it-IT" dirty="0" smtClean="0"/>
              <a:t>  types-5… .</a:t>
            </a:r>
            <a:r>
              <a:rPr lang="it-IT" dirty="0" err="1" smtClean="0"/>
              <a:t>ts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913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Esempio</a:t>
            </a:r>
            <a:r>
              <a:rPr lang="en-US" dirty="0" smtClean="0"/>
              <a:t>: </a:t>
            </a:r>
          </a:p>
          <a:p>
            <a:r>
              <a:rPr lang="en-US" dirty="0" smtClean="0"/>
              <a:t>05-decorators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632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Esempio:</a:t>
            </a:r>
          </a:p>
          <a:p>
            <a:r>
              <a:rPr lang="it-IT" dirty="0" smtClean="0"/>
              <a:t>07-async-await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047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74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28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16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736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52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73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73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91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00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4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48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8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6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1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FA7AC5-6045-4418-8E60-F4878873447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9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71CAF9-4461-454A-B702-D536C3775752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96" y="6416178"/>
            <a:ext cx="486004" cy="441822"/>
          </a:xfrm>
          <a:prstGeom prst="rect">
            <a:avLst/>
          </a:prstGeom>
        </p:spPr>
      </p:pic>
      <p:sp>
        <p:nvSpPr>
          <p:cNvPr id="11" name="CasellaDiTesto 10"/>
          <p:cNvSpPr txBox="1"/>
          <p:nvPr userDrawn="1"/>
        </p:nvSpPr>
        <p:spPr>
          <a:xfrm>
            <a:off x="10101089" y="6429345"/>
            <a:ext cx="1542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000" dirty="0" smtClean="0">
                <a:solidFill>
                  <a:schemeClr val="bg1"/>
                </a:solidFill>
              </a:rPr>
              <a:t>Alessandro </a:t>
            </a:r>
            <a:r>
              <a:rPr lang="it-IT" sz="1000" dirty="0" err="1" smtClean="0">
                <a:solidFill>
                  <a:schemeClr val="bg1"/>
                </a:solidFill>
              </a:rPr>
              <a:t>Giorgetti</a:t>
            </a:r>
            <a:r>
              <a:rPr lang="it-IT" sz="1000" dirty="0" smtClean="0">
                <a:solidFill>
                  <a:schemeClr val="bg1"/>
                </a:solidFill>
              </a:rPr>
              <a:t/>
            </a:r>
            <a:br>
              <a:rPr lang="it-IT" sz="1000" dirty="0" smtClean="0">
                <a:solidFill>
                  <a:schemeClr val="bg1"/>
                </a:solidFill>
              </a:rPr>
            </a:br>
            <a:r>
              <a:rPr lang="it-IT" sz="1000" dirty="0" smtClean="0">
                <a:solidFill>
                  <a:schemeClr val="bg1"/>
                </a:solidFill>
              </a:rPr>
              <a:t>www.primordialcode.com</a:t>
            </a:r>
            <a:endParaRPr lang="it-IT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85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johnpapa.Angular2" TargetMode="External"/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s://marketplace.visualstudio.com/items?itemName=eg2.tslin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donjayamanne.githistory" TargetMode="External"/><Relationship Id="rId5" Type="http://schemas.openxmlformats.org/officeDocument/2006/relationships/hyperlink" Target="https://marketplace.visualstudio.com/items?itemName=eg2.vscode-npm-script" TargetMode="External"/><Relationship Id="rId4" Type="http://schemas.openxmlformats.org/officeDocument/2006/relationships/hyperlink" Target="https://marketplace.visualstudio.com/items?itemName=rbbit.typescript-hero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docs/handbook/compiler-options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efinitelytyped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docs/handbook/tsconfig-json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ypescriptlang.org/docs/handbook/compiler-options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docs/handbook/integrating-with-build-tools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TypeScript-Handbook/blob/master/pages/Compiler%20Options.md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TypeScript/wiki/What's-new-in-TypeScript#downlevel-async-functions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TypeScript-Handbook/blob/master/pages/tsconfig.json.md#configuration-inheritance-with-extend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visualstudio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TypeScript/wiki/What's-new-in-TypeScript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TypeScript/wiki/Breaking-Changes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iorgetti.alessandro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imordialcode.com" TargetMode="External"/><Relationship Id="rId5" Type="http://schemas.openxmlformats.org/officeDocument/2006/relationships/hyperlink" Target="mailto:alessandro.giorgetti@live.com" TargetMode="External"/><Relationship Id="rId4" Type="http://schemas.openxmlformats.org/officeDocument/2006/relationships/hyperlink" Target="https://it.linkedin.com/in/giorgettialessandro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.visualstudio.com/doc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Don’t be scared of </a:t>
            </a:r>
            <a:r>
              <a:rPr lang="en-US" dirty="0" err="1" smtClean="0"/>
              <a:t>TypeScript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7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Helps us to: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Structure our code (types, interfaces, classes, namespaces and modules).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Use object-oriented programming paradigms and techniques.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Enforce coding guidelines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it-IT" dirty="0" err="1" smtClean="0">
                <a:solidFill>
                  <a:schemeClr val="tx1"/>
                </a:solidFill>
              </a:rPr>
              <a:t>Extend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the </a:t>
            </a:r>
            <a:r>
              <a:rPr lang="it-IT" dirty="0" err="1" smtClean="0">
                <a:solidFill>
                  <a:schemeClr val="tx1"/>
                </a:solidFill>
              </a:rPr>
              <a:t>language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beyond</a:t>
            </a:r>
            <a:r>
              <a:rPr lang="it-IT" dirty="0">
                <a:solidFill>
                  <a:schemeClr val="tx1"/>
                </a:solidFill>
              </a:rPr>
              <a:t> the standard (</a:t>
            </a:r>
            <a:r>
              <a:rPr lang="it-IT" dirty="0" err="1">
                <a:solidFill>
                  <a:schemeClr val="tx1"/>
                </a:solidFill>
              </a:rPr>
              <a:t>decorators</a:t>
            </a:r>
            <a:r>
              <a:rPr lang="it-IT" dirty="0">
                <a:solidFill>
                  <a:schemeClr val="tx1"/>
                </a:solidFill>
              </a:rPr>
              <a:t>, </a:t>
            </a:r>
            <a:r>
              <a:rPr lang="it-IT" dirty="0" err="1">
                <a:solidFill>
                  <a:schemeClr val="tx1"/>
                </a:solidFill>
              </a:rPr>
              <a:t>async</a:t>
            </a:r>
            <a:r>
              <a:rPr lang="it-IT" dirty="0">
                <a:solidFill>
                  <a:schemeClr val="tx1"/>
                </a:solidFill>
              </a:rPr>
              <a:t>/</a:t>
            </a:r>
            <a:r>
              <a:rPr lang="it-IT" dirty="0" err="1">
                <a:solidFill>
                  <a:schemeClr val="tx1"/>
                </a:solidFill>
              </a:rPr>
              <a:t>await</a:t>
            </a:r>
            <a:r>
              <a:rPr lang="it-IT" dirty="0">
                <a:solidFill>
                  <a:schemeClr val="tx1"/>
                </a:solidFill>
              </a:rPr>
              <a:t>).</a:t>
            </a:r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b="1" dirty="0" smtClean="0">
                <a:solidFill>
                  <a:srgbClr val="000000"/>
                </a:solidFill>
                <a:latin typeface="Calibri" charset="0"/>
              </a:rPr>
              <a:t>Delivers </a:t>
            </a:r>
            <a:r>
              <a:rPr lang="en-US" b="1" dirty="0">
                <a:solidFill>
                  <a:srgbClr val="000000"/>
                </a:solidFill>
                <a:latin typeface="Calibri" charset="0"/>
              </a:rPr>
              <a:t>a better Coding Experience: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alibri" charset="0"/>
              </a:rPr>
              <a:t>Intellisense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charset="0"/>
              </a:rPr>
              <a:t>Syntax checking.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charset="0"/>
              </a:rPr>
              <a:t>Code Analysis &amp; Navigation.</a:t>
            </a:r>
          </a:p>
          <a:p>
            <a:pPr lvl="1"/>
            <a:r>
              <a:rPr lang="it-IT" dirty="0" err="1">
                <a:solidFill>
                  <a:srgbClr val="000000"/>
                </a:solidFill>
                <a:latin typeface="Calibri" charset="0"/>
              </a:rPr>
              <a:t>Refactoring</a:t>
            </a:r>
            <a:r>
              <a:rPr lang="it-IT" dirty="0">
                <a:solidFill>
                  <a:srgbClr val="000000"/>
                </a:solidFill>
                <a:latin typeface="Calibri" charset="0"/>
              </a:rPr>
              <a:t>.</a:t>
            </a:r>
          </a:p>
          <a:p>
            <a:pPr marL="0" indent="0" algn="r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chemeClr val="tx1"/>
                </a:solidFill>
              </a:rPr>
              <a:t>best part of it: It's all a development time illusion!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43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&amp; Tools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4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Source Control System (ex: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NodeJs</a:t>
            </a:r>
            <a:r>
              <a:rPr lang="en-US" dirty="0" smtClean="0"/>
              <a:t>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04040"/>
                </a:solidFill>
              </a:rPr>
              <a:t>TypeScript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04040"/>
                </a:solidFill>
              </a:rPr>
              <a:t>A Code Editor – Visual Studio Code, Visual </a:t>
            </a:r>
            <a:r>
              <a:rPr lang="en-US" dirty="0" smtClean="0">
                <a:solidFill>
                  <a:srgbClr val="404040"/>
                </a:solidFill>
              </a:rPr>
              <a:t>Studio 2015+, </a:t>
            </a:r>
            <a:r>
              <a:rPr lang="en-US" dirty="0">
                <a:solidFill>
                  <a:srgbClr val="404040"/>
                </a:solidFill>
              </a:rPr>
              <a:t>your editor of choice*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404040"/>
                </a:solidFill>
              </a:rPr>
              <a:t>* it should have support for TypeScript for a better coding experience</a:t>
            </a:r>
          </a:p>
        </p:txBody>
      </p:sp>
    </p:spTree>
    <p:extLst>
      <p:ext uri="{BB962C8B-B14F-4D97-AF65-F5344CB8AC3E}">
        <p14:creationId xmlns:p14="http://schemas.microsoft.com/office/powerpoint/2010/main" val="216014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GIT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en-US" dirty="0" err="1"/>
              <a:t>Git</a:t>
            </a:r>
            <a:r>
              <a:rPr lang="en-US" dirty="0"/>
              <a:t> is </a:t>
            </a:r>
            <a:r>
              <a:rPr lang="en-US" dirty="0" smtClean="0"/>
              <a:t>a free and open source </a:t>
            </a:r>
            <a:r>
              <a:rPr lang="en-US" dirty="0"/>
              <a:t>distributed version control </a:t>
            </a:r>
            <a:r>
              <a:rPr lang="en-US" dirty="0" smtClean="0"/>
              <a:t>system.</a:t>
            </a:r>
            <a:endParaRPr lang="it-IT" dirty="0" smtClean="0"/>
          </a:p>
          <a:p>
            <a:endParaRPr lang="it-IT" dirty="0" smtClean="0"/>
          </a:p>
          <a:p>
            <a:r>
              <a:rPr lang="it-IT" sz="4000" dirty="0" smtClean="0">
                <a:hlinkClick r:id="rId3"/>
              </a:rPr>
              <a:t>https</a:t>
            </a:r>
            <a:r>
              <a:rPr lang="it-IT" sz="4000" dirty="0">
                <a:hlinkClick r:id="rId3"/>
              </a:rPr>
              <a:t>://git-scm.com</a:t>
            </a:r>
            <a:r>
              <a:rPr lang="it-IT" sz="4000" dirty="0" smtClean="0">
                <a:hlinkClick r:id="rId3"/>
              </a:rPr>
              <a:t>/</a:t>
            </a:r>
            <a:endParaRPr lang="it-IT" sz="4000" dirty="0" smtClean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074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 / NPM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US" sz="4000" dirty="0">
                <a:solidFill>
                  <a:schemeClr val="tx1"/>
                </a:solidFill>
                <a:hlinkClick r:id="rId3"/>
              </a:rPr>
              <a:t>://</a:t>
            </a:r>
            <a:r>
              <a:rPr lang="en-US" sz="4000" dirty="0" smtClean="0">
                <a:solidFill>
                  <a:schemeClr val="tx1"/>
                </a:solidFill>
                <a:hlinkClick r:id="rId3"/>
              </a:rPr>
              <a:t>nodejs.org</a:t>
            </a:r>
            <a:endParaRPr lang="en-US" sz="4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It’s always a good idea to keep </a:t>
            </a:r>
            <a:r>
              <a:rPr lang="en-US" dirty="0" err="1" smtClean="0"/>
              <a:t>npm</a:t>
            </a:r>
            <a:r>
              <a:rPr lang="en-US" dirty="0" smtClean="0"/>
              <a:t> updated:</a:t>
            </a:r>
          </a:p>
          <a:p>
            <a:pPr marL="0" indent="0">
              <a:buNone/>
            </a:pPr>
            <a:r>
              <a:rPr lang="en-US" sz="4000" b="1" dirty="0" err="1" smtClean="0"/>
              <a:t>npm</a:t>
            </a:r>
            <a:r>
              <a:rPr lang="en-US" sz="4000" b="1" dirty="0" smtClean="0"/>
              <a:t> </a:t>
            </a:r>
            <a:r>
              <a:rPr lang="en-US" sz="4000" b="1" dirty="0"/>
              <a:t>install npm -g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0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US" sz="4000" dirty="0">
                <a:solidFill>
                  <a:schemeClr val="tx1"/>
                </a:solidFill>
                <a:hlinkClick r:id="rId3"/>
              </a:rPr>
              <a:t>://www.typescriptlang.org/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linkClick r:id=""/>
            </a:endParaRPr>
          </a:p>
          <a:p>
            <a:pPr marL="0" indent="0">
              <a:buNone/>
            </a:pPr>
            <a:r>
              <a:rPr lang="en-US" sz="4000" b="1" dirty="0"/>
              <a:t>npm install typescript -g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  <a:hlinkClick r:id="rId3"/>
              </a:rPr>
              <a:t>https://code.visualstudio.com/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Add some 'suggested' extensions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</a:rPr>
              <a:t>TypeScript</a:t>
            </a:r>
            <a:r>
              <a:rPr lang="en-US" dirty="0" smtClean="0">
                <a:solidFill>
                  <a:schemeClr val="tx1"/>
                </a:solidFill>
              </a:rPr>
              <a:t> Hero </a:t>
            </a: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sz="1400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en-US" sz="1400" dirty="0" smtClean="0">
                <a:solidFill>
                  <a:schemeClr val="tx1"/>
                </a:solidFill>
                <a:hlinkClick r:id="rId4"/>
              </a:rPr>
              <a:t>marketplace.visualstudio.com/items?itemName=rbbit.typescript-hero</a:t>
            </a:r>
            <a:endParaRPr lang="en-US" sz="1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- </a:t>
            </a:r>
            <a:r>
              <a:rPr lang="en-US" sz="1400" dirty="0">
                <a:solidFill>
                  <a:schemeClr val="tx1"/>
                </a:solidFill>
                <a:hlinkClick r:id="rId5"/>
              </a:rPr>
              <a:t>https://</a:t>
            </a:r>
            <a:r>
              <a:rPr lang="en-US" sz="1400" dirty="0" smtClean="0">
                <a:solidFill>
                  <a:schemeClr val="tx1"/>
                </a:solidFill>
                <a:hlinkClick r:id="rId5"/>
              </a:rPr>
              <a:t>marketplace.visualstudio.com/items?itemName=eg2.vscode-npm-script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Git History - </a:t>
            </a:r>
            <a:r>
              <a:rPr lang="en-US" sz="1400" dirty="0">
                <a:solidFill>
                  <a:schemeClr val="tx1"/>
                </a:solidFill>
                <a:hlinkClick r:id="rId6"/>
              </a:rPr>
              <a:t>https://marketplace.visualstudio.com/items?itemName=donjayamanne.githistory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TsLint - </a:t>
            </a:r>
            <a:r>
              <a:rPr lang="en-US" sz="1400" dirty="0">
                <a:solidFill>
                  <a:schemeClr val="tx1"/>
                </a:solidFill>
                <a:hlinkClick r:id="rId7"/>
              </a:rPr>
              <a:t>https://marketplace.visualstudio.com/items?itemName=eg2.tslint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Debugger for Chrome</a:t>
            </a:r>
            <a:r>
              <a:rPr lang="en-US" sz="1400" dirty="0">
                <a:solidFill>
                  <a:schemeClr val="tx1"/>
                </a:solidFill>
              </a:rPr>
              <a:t> - </a:t>
            </a:r>
            <a:r>
              <a:rPr lang="en-US" sz="1400" dirty="0">
                <a:solidFill>
                  <a:schemeClr val="tx1"/>
                </a:solidFill>
                <a:hlinkClick r:id="rId7"/>
              </a:rPr>
              <a:t>https://marketplace.visualstudio.com/items?itemName=msjsdiag.debugger-for-chrome</a:t>
            </a:r>
          </a:p>
          <a:p>
            <a:pPr marL="0" indent="0">
              <a:buNone/>
            </a:pPr>
            <a:endParaRPr lang="en-US" sz="1400" dirty="0" smtClean="0">
              <a:solidFill>
                <a:schemeClr val="tx1"/>
              </a:solidFill>
              <a:hlinkClick r:id="rId8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5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8225" y="723900"/>
            <a:ext cx="10058400" cy="356616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</a:rPr>
              <a:t>TypeScript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9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TSC - TypeScript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TSC is a </a:t>
            </a:r>
            <a:r>
              <a:rPr lang="en-US" b="1" dirty="0">
                <a:solidFill>
                  <a:schemeClr val="tx1"/>
                </a:solidFill>
              </a:rPr>
              <a:t>source-to-source</a:t>
            </a:r>
            <a:r>
              <a:rPr lang="en-US" dirty="0">
                <a:solidFill>
                  <a:schemeClr val="tx1"/>
                </a:solidFill>
              </a:rPr>
              <a:t> compiler (a transpiler). 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There </a:t>
            </a:r>
            <a:r>
              <a:rPr lang="en-US" dirty="0">
                <a:solidFill>
                  <a:schemeClr val="tx1"/>
                </a:solidFill>
              </a:rPr>
              <a:t>are lots of options that allow you to: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generate </a:t>
            </a:r>
            <a:r>
              <a:rPr lang="en-US" dirty="0" err="1">
                <a:solidFill>
                  <a:schemeClr val="tx1"/>
                </a:solidFill>
              </a:rPr>
              <a:t>sourcemaps</a:t>
            </a:r>
            <a:r>
              <a:rPr lang="en-US" dirty="0">
                <a:solidFill>
                  <a:schemeClr val="tx1"/>
                </a:solidFill>
              </a:rPr>
              <a:t>. 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generate ambient definition files (for libraries).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generate </a:t>
            </a:r>
            <a:r>
              <a:rPr lang="en-US" dirty="0">
                <a:solidFill>
                  <a:schemeClr val="tx1"/>
                </a:solidFill>
              </a:rPr>
              <a:t>module loading code (node.js or require.js).  </a:t>
            </a:r>
            <a:endParaRPr lang="en-US" dirty="0" smtClean="0">
              <a:solidFill>
                <a:schemeClr val="tx1"/>
              </a:solidFill>
            </a:endParaRP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dirty="0" smtClean="0">
                <a:solidFill>
                  <a:schemeClr val="tx1"/>
                </a:solidFill>
              </a:rPr>
              <a:t>Compiler options: </a:t>
            </a:r>
            <a:r>
              <a:rPr lang="it-IT" dirty="0">
                <a:hlinkClick r:id="rId3"/>
              </a:rPr>
              <a:t>http://www.typescriptlang.org/docs/handbook/compiler-options.html</a:t>
            </a:r>
            <a:endParaRPr lang="it-IT" dirty="0"/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2583197" y="2368155"/>
            <a:ext cx="5380264" cy="914400"/>
            <a:chOff x="775607" y="2288875"/>
            <a:chExt cx="5380264" cy="914400"/>
          </a:xfrm>
        </p:grpSpPr>
        <p:sp>
          <p:nvSpPr>
            <p:cNvPr id="5" name="Rounded Rectangle 4"/>
            <p:cNvSpPr/>
            <p:nvPr/>
          </p:nvSpPr>
          <p:spPr>
            <a:xfrm>
              <a:off x="2510221" y="2288875"/>
              <a:ext cx="180723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Calibri" charset="0"/>
                </a:rPr>
                <a:t>tsc app.ts</a:t>
              </a:r>
            </a:p>
          </p:txBody>
        </p:sp>
        <p:sp>
          <p:nvSpPr>
            <p:cNvPr id="6" name="Rounded Rectangle 3"/>
            <p:cNvSpPr/>
            <p:nvPr/>
          </p:nvSpPr>
          <p:spPr>
            <a:xfrm>
              <a:off x="775607" y="2288875"/>
              <a:ext cx="839689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app.ts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221137" y="2288875"/>
              <a:ext cx="934734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app.js</a:t>
              </a:r>
            </a:p>
          </p:txBody>
        </p:sp>
        <p:sp>
          <p:nvSpPr>
            <p:cNvPr id="8" name="Right Arrow 8"/>
            <p:cNvSpPr/>
            <p:nvPr/>
          </p:nvSpPr>
          <p:spPr>
            <a:xfrm>
              <a:off x="1714220" y="2504535"/>
              <a:ext cx="733806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Right Arrow 9"/>
            <p:cNvSpPr/>
            <p:nvPr/>
          </p:nvSpPr>
          <p:spPr>
            <a:xfrm>
              <a:off x="4426508" y="2446250"/>
              <a:ext cx="733806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0" name="Rounded Rectangle 6"/>
          <p:cNvSpPr/>
          <p:nvPr/>
        </p:nvSpPr>
        <p:spPr>
          <a:xfrm>
            <a:off x="8074964" y="1869626"/>
            <a:ext cx="153384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app.js.map</a:t>
            </a:r>
            <a:endParaRPr lang="en-US" dirty="0"/>
          </a:p>
        </p:txBody>
      </p:sp>
      <p:sp>
        <p:nvSpPr>
          <p:cNvPr id="12" name="Rounded Rectangle 6"/>
          <p:cNvSpPr/>
          <p:nvPr/>
        </p:nvSpPr>
        <p:spPr>
          <a:xfrm>
            <a:off x="8074964" y="2825355"/>
            <a:ext cx="153384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app.d.ts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69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Ambient </a:t>
            </a:r>
            <a:r>
              <a:rPr lang="en-US" dirty="0" smtClean="0"/>
              <a:t>Declaration Files </a:t>
            </a:r>
            <a:r>
              <a:rPr lang="en-US" dirty="0"/>
              <a:t>(.</a:t>
            </a:r>
            <a:r>
              <a:rPr lang="en-US" dirty="0" err="1"/>
              <a:t>d.ts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TypeScript Definition File (ambient declaration file):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d.ts</a:t>
            </a:r>
            <a:r>
              <a:rPr lang="en-US" dirty="0">
                <a:solidFill>
                  <a:schemeClr val="tx1"/>
                </a:solidFill>
              </a:rPr>
              <a:t> extension.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Allows the definition of strong types.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Provide type definition for external JavaScript libraries.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 community driven project on GitHub that tracks all of them: DefinitelyTyped (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http://definitelytyped.org/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 the beginning it had a specialized package manager: TSD... now it's all about NPM:</a:t>
            </a:r>
          </a:p>
          <a:p>
            <a:pPr marL="0" indent="0">
              <a:buNone/>
            </a:pPr>
            <a:r>
              <a:rPr lang="en-US" sz="3000" b="1" dirty="0">
                <a:solidFill>
                  <a:schemeClr val="tx1"/>
                </a:solidFill>
              </a:rPr>
              <a:t>npm install @</a:t>
            </a:r>
            <a:r>
              <a:rPr lang="en-US" sz="3000" b="1" dirty="0" smtClean="0">
                <a:solidFill>
                  <a:schemeClr val="tx1"/>
                </a:solidFill>
              </a:rPr>
              <a:t>types/LIBRARYNAME</a:t>
            </a:r>
            <a:r>
              <a:rPr lang="en-US" sz="3000" b="1" dirty="0">
                <a:solidFill>
                  <a:schemeClr val="tx1"/>
                </a:solidFill>
              </a:rPr>
              <a:t> --save</a:t>
            </a:r>
          </a:p>
        </p:txBody>
      </p:sp>
    </p:spTree>
    <p:extLst>
      <p:ext uri="{BB962C8B-B14F-4D97-AF65-F5344CB8AC3E}">
        <p14:creationId xmlns:p14="http://schemas.microsoft.com/office/powerpoint/2010/main" val="181548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Slides</a:t>
            </a:r>
            <a:r>
              <a:rPr lang="it-IT" dirty="0" smtClean="0"/>
              <a:t> and </a:t>
            </a:r>
            <a:r>
              <a:rPr lang="it-IT" dirty="0" err="1" smtClean="0"/>
              <a:t>Samples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/>
            </a:r>
            <a:br>
              <a:rPr lang="it-IT" dirty="0"/>
            </a:br>
            <a:r>
              <a:rPr lang="it-IT" sz="4400" dirty="0"/>
              <a:t>https://github.com/AGiorgetti</a:t>
            </a:r>
            <a:r>
              <a:rPr lang="it-IT" sz="4400" dirty="0" smtClean="0"/>
              <a:t>/</a:t>
            </a:r>
            <a:br>
              <a:rPr lang="it-IT" sz="4400" dirty="0" smtClean="0"/>
            </a:br>
            <a:r>
              <a:rPr lang="it-IT" sz="4400" dirty="0" err="1" smtClean="0"/>
              <a:t>MEAN_TypeScriptIntro</a:t>
            </a:r>
            <a:endParaRPr lang="it-IT" sz="440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80268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TypeScript</a:t>
            </a:r>
            <a:r>
              <a:rPr lang="it-IT" dirty="0" smtClean="0"/>
              <a:t> Project </a:t>
            </a:r>
            <a:r>
              <a:rPr lang="it-IT" dirty="0" err="1" smtClean="0"/>
              <a:t>Structure</a:t>
            </a:r>
            <a:r>
              <a:rPr lang="it-IT" dirty="0" smtClean="0"/>
              <a:t> &amp; Setup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368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TypeScript</a:t>
            </a:r>
            <a:r>
              <a:rPr lang="it-IT" dirty="0" smtClean="0"/>
              <a:t> Project </a:t>
            </a:r>
            <a:r>
              <a:rPr lang="it-IT" dirty="0" err="1" smtClean="0"/>
              <a:t>Structure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 smtClean="0"/>
              <a:t>We</a:t>
            </a:r>
            <a:r>
              <a:rPr lang="it-IT" dirty="0" smtClean="0"/>
              <a:t> just </a:t>
            </a:r>
            <a:r>
              <a:rPr lang="it-IT" dirty="0" err="1" smtClean="0"/>
              <a:t>need</a:t>
            </a:r>
            <a:r>
              <a:rPr lang="it-IT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smtClean="0"/>
              <a:t>An </a:t>
            </a:r>
            <a:r>
              <a:rPr lang="it-IT" dirty="0" err="1" smtClean="0"/>
              <a:t>empty</a:t>
            </a:r>
            <a:r>
              <a:rPr lang="it-IT" dirty="0" smtClean="0"/>
              <a:t> directory.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A </a:t>
            </a:r>
            <a:r>
              <a:rPr lang="it-IT" b="1" dirty="0" err="1">
                <a:solidFill>
                  <a:srgbClr val="0070C0"/>
                </a:solidFill>
              </a:rPr>
              <a:t>package.json</a:t>
            </a:r>
            <a:r>
              <a:rPr lang="it-IT" dirty="0"/>
              <a:t> file to </a:t>
            </a:r>
            <a:r>
              <a:rPr lang="it-IT" dirty="0" err="1"/>
              <a:t>instruct</a:t>
            </a:r>
            <a:r>
              <a:rPr lang="it-IT" dirty="0"/>
              <a:t> </a:t>
            </a:r>
            <a:r>
              <a:rPr lang="it-IT" i="1" dirty="0" err="1"/>
              <a:t>npm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libraries</a:t>
            </a:r>
            <a:r>
              <a:rPr lang="it-IT" dirty="0"/>
              <a:t> (and </a:t>
            </a:r>
            <a:r>
              <a:rPr lang="it-IT" i="1" dirty="0"/>
              <a:t>@</a:t>
            </a:r>
            <a:r>
              <a:rPr lang="it-IT" i="1" dirty="0" err="1"/>
              <a:t>types</a:t>
            </a:r>
            <a:r>
              <a:rPr lang="it-IT" dirty="0"/>
              <a:t>) download;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support</a:t>
            </a:r>
            <a:r>
              <a:rPr lang="it-IT" dirty="0"/>
              <a:t> for </a:t>
            </a:r>
            <a:r>
              <a:rPr lang="it-IT" dirty="0" err="1"/>
              <a:t>scripting</a:t>
            </a:r>
            <a:r>
              <a:rPr lang="it-IT" dirty="0"/>
              <a:t> some </a:t>
            </a:r>
            <a:r>
              <a:rPr lang="it-IT" dirty="0" err="1"/>
              <a:t>actions</a:t>
            </a:r>
            <a:r>
              <a:rPr lang="it-IT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smtClean="0"/>
              <a:t>A </a:t>
            </a:r>
            <a:r>
              <a:rPr lang="it-IT" b="1" dirty="0" err="1" smtClean="0">
                <a:solidFill>
                  <a:srgbClr val="0070C0"/>
                </a:solidFill>
              </a:rPr>
              <a:t>tsconfig.json</a:t>
            </a:r>
            <a:r>
              <a:rPr lang="it-IT" dirty="0" smtClean="0"/>
              <a:t> file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hold</a:t>
            </a:r>
            <a:r>
              <a:rPr lang="it-IT" dirty="0" smtClean="0"/>
              <a:t> the </a:t>
            </a:r>
            <a:r>
              <a:rPr lang="it-IT" dirty="0" err="1" smtClean="0"/>
              <a:t>compiler</a:t>
            </a:r>
            <a:r>
              <a:rPr lang="it-IT" dirty="0" smtClean="0"/>
              <a:t> </a:t>
            </a:r>
            <a:r>
              <a:rPr lang="it-IT" dirty="0" err="1" smtClean="0"/>
              <a:t>configuration</a:t>
            </a:r>
            <a:r>
              <a:rPr lang="it-IT" dirty="0" smtClean="0"/>
              <a:t> </a:t>
            </a:r>
            <a:r>
              <a:rPr lang="it-IT" dirty="0" err="1" smtClean="0"/>
              <a:t>options</a:t>
            </a:r>
            <a:r>
              <a:rPr lang="it-IT" dirty="0" smtClean="0"/>
              <a:t>,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defines</a:t>
            </a:r>
            <a:r>
              <a:rPr lang="it-IT" dirty="0" smtClean="0"/>
              <a:t> the </a:t>
            </a:r>
            <a:r>
              <a:rPr lang="it-IT" dirty="0" err="1" smtClean="0"/>
              <a:t>root</a:t>
            </a:r>
            <a:r>
              <a:rPr lang="it-IT" dirty="0" smtClean="0"/>
              <a:t> of a </a:t>
            </a:r>
            <a:r>
              <a:rPr lang="it-IT" dirty="0" err="1" smtClean="0"/>
              <a:t>TypeScript</a:t>
            </a:r>
            <a:r>
              <a:rPr lang="it-IT" dirty="0" smtClean="0"/>
              <a:t> </a:t>
            </a:r>
            <a:r>
              <a:rPr lang="it-IT" dirty="0" err="1" smtClean="0"/>
              <a:t>project</a:t>
            </a:r>
            <a:r>
              <a:rPr lang="it-IT" dirty="0" smtClean="0"/>
              <a:t>:</a:t>
            </a:r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>
                <a:hlinkClick r:id="rId3"/>
              </a:rPr>
              <a:t>http://www.typescriptlang.org/docs/handbook/tsconfig-json.html</a:t>
            </a:r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>
                <a:hlinkClick r:id="rId4"/>
              </a:rPr>
              <a:t>http://</a:t>
            </a:r>
            <a:r>
              <a:rPr lang="it-IT" dirty="0" smtClean="0">
                <a:hlinkClick r:id="rId4"/>
              </a:rPr>
              <a:t>www.typescriptlang.org/docs/handbook/compiler-options.html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06929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TypeScript</a:t>
            </a:r>
            <a:r>
              <a:rPr lang="it-IT" dirty="0" smtClean="0"/>
              <a:t> Project </a:t>
            </a:r>
            <a:r>
              <a:rPr lang="it-IT" dirty="0" err="1" smtClean="0"/>
              <a:t>Structure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 smtClean="0"/>
              <a:t>Optionally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endParaRPr lang="it-IT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it-IT" dirty="0" err="1"/>
              <a:t>W</a:t>
            </a:r>
            <a:r>
              <a:rPr lang="it-IT" dirty="0" err="1" smtClean="0"/>
              <a:t>e</a:t>
            </a:r>
            <a:r>
              <a:rPr lang="it-IT" dirty="0" smtClean="0"/>
              <a:t> can </a:t>
            </a:r>
            <a:r>
              <a:rPr lang="it-IT" dirty="0" err="1" smtClean="0"/>
              <a:t>configure</a:t>
            </a:r>
            <a:r>
              <a:rPr lang="it-IT" dirty="0" smtClean="0"/>
              <a:t> Visual Studio Code (</a:t>
            </a:r>
            <a:r>
              <a:rPr lang="it-IT" dirty="0" err="1" smtClean="0"/>
              <a:t>using</a:t>
            </a:r>
            <a:r>
              <a:rPr lang="it-IT" dirty="0" smtClean="0"/>
              <a:t> a </a:t>
            </a:r>
            <a:r>
              <a:rPr lang="it-IT" b="1" dirty="0" err="1" smtClean="0">
                <a:solidFill>
                  <a:srgbClr val="0070C0"/>
                </a:solidFill>
              </a:rPr>
              <a:t>settings.json</a:t>
            </a:r>
            <a:r>
              <a:rPr lang="it-IT" b="1" dirty="0" smtClean="0">
                <a:solidFill>
                  <a:srgbClr val="0070C0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file</a:t>
            </a:r>
            <a:r>
              <a:rPr lang="it-IT" dirty="0" smtClean="0"/>
              <a:t>) to </a:t>
            </a:r>
            <a:r>
              <a:rPr lang="it-IT" dirty="0" err="1" smtClean="0"/>
              <a:t>automatically</a:t>
            </a:r>
            <a:r>
              <a:rPr lang="it-IT" dirty="0" smtClean="0"/>
              <a:t> </a:t>
            </a:r>
            <a:r>
              <a:rPr lang="it-IT" dirty="0" err="1" smtClean="0"/>
              <a:t>execute</a:t>
            </a:r>
            <a:r>
              <a:rPr lang="it-IT" dirty="0" smtClean="0"/>
              <a:t> some </a:t>
            </a:r>
            <a:r>
              <a:rPr lang="it-IT" dirty="0" err="1" smtClean="0"/>
              <a:t>tasks</a:t>
            </a:r>
            <a:r>
              <a:rPr lang="it-IT" dirty="0" smtClean="0"/>
              <a:t> (</a:t>
            </a:r>
            <a:r>
              <a:rPr lang="it-IT" dirty="0" err="1" smtClean="0"/>
              <a:t>using</a:t>
            </a:r>
            <a:r>
              <a:rPr lang="it-IT" dirty="0" smtClean="0"/>
              <a:t> a </a:t>
            </a:r>
            <a:r>
              <a:rPr lang="it-IT" b="1" dirty="0" err="1" smtClean="0">
                <a:solidFill>
                  <a:srgbClr val="0070C0"/>
                </a:solidFill>
              </a:rPr>
              <a:t>tasks.json</a:t>
            </a:r>
            <a:r>
              <a:rPr lang="it-IT" b="1" dirty="0" smtClean="0">
                <a:solidFill>
                  <a:srgbClr val="0070C0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and a</a:t>
            </a:r>
            <a:r>
              <a:rPr lang="it-IT" b="1" dirty="0" smtClean="0">
                <a:solidFill>
                  <a:srgbClr val="0070C0"/>
                </a:solidFill>
              </a:rPr>
              <a:t> </a:t>
            </a:r>
            <a:r>
              <a:rPr lang="it-IT" b="1" dirty="0" err="1" smtClean="0">
                <a:solidFill>
                  <a:srgbClr val="0070C0"/>
                </a:solidFill>
              </a:rPr>
              <a:t>launch.json</a:t>
            </a:r>
            <a:r>
              <a:rPr lang="it-IT" dirty="0" smtClean="0"/>
              <a:t> file).</a:t>
            </a:r>
            <a:r>
              <a:rPr lang="it-IT" dirty="0"/>
              <a:t/>
            </a:r>
            <a:br>
              <a:rPr lang="it-IT" dirty="0"/>
            </a:br>
            <a:endParaRPr lang="it-IT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smtClean="0"/>
              <a:t>More </a:t>
            </a:r>
            <a:r>
              <a:rPr lang="it-IT" dirty="0" err="1" smtClean="0"/>
              <a:t>advanced</a:t>
            </a:r>
            <a:r>
              <a:rPr lang="it-IT" dirty="0" smtClean="0"/>
              <a:t> </a:t>
            </a:r>
            <a:r>
              <a:rPr lang="it-IT" dirty="0" err="1" smtClean="0"/>
              <a:t>scenarios</a:t>
            </a:r>
            <a:r>
              <a:rPr lang="it-IT" dirty="0" smtClean="0"/>
              <a:t> </a:t>
            </a:r>
            <a:r>
              <a:rPr lang="it-IT" dirty="0" err="1" smtClean="0"/>
              <a:t>involving</a:t>
            </a:r>
            <a:r>
              <a:rPr lang="it-IT" dirty="0" smtClean="0"/>
              <a:t> task </a:t>
            </a:r>
            <a:r>
              <a:rPr lang="it-IT" dirty="0" err="1" smtClean="0"/>
              <a:t>runners</a:t>
            </a:r>
            <a:r>
              <a:rPr lang="it-IT" dirty="0"/>
              <a:t> </a:t>
            </a:r>
            <a:r>
              <a:rPr lang="it-IT" dirty="0" smtClean="0"/>
              <a:t>and </a:t>
            </a:r>
            <a:r>
              <a:rPr lang="it-IT" dirty="0" err="1" smtClean="0"/>
              <a:t>complex</a:t>
            </a:r>
            <a:r>
              <a:rPr lang="it-IT" dirty="0" smtClean="0"/>
              <a:t> </a:t>
            </a:r>
            <a:r>
              <a:rPr lang="it-IT" dirty="0" err="1" smtClean="0"/>
              <a:t>build</a:t>
            </a:r>
            <a:r>
              <a:rPr lang="it-IT" dirty="0" smtClean="0"/>
              <a:t> </a:t>
            </a:r>
            <a:r>
              <a:rPr lang="it-IT" dirty="0" err="1" smtClean="0"/>
              <a:t>pipelines</a:t>
            </a:r>
            <a:r>
              <a:rPr lang="it-IT" dirty="0" smtClean="0"/>
              <a:t> (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allows</a:t>
            </a:r>
            <a:r>
              <a:rPr lang="it-IT" dirty="0" smtClean="0"/>
              <a:t> for </a:t>
            </a:r>
            <a:r>
              <a:rPr lang="it-IT" dirty="0" err="1" smtClean="0"/>
              <a:t>minification</a:t>
            </a:r>
            <a:r>
              <a:rPr lang="it-IT" dirty="0" smtClean="0"/>
              <a:t> and code </a:t>
            </a:r>
            <a:r>
              <a:rPr lang="it-IT" dirty="0" err="1" smtClean="0"/>
              <a:t>concatenation</a:t>
            </a:r>
            <a:r>
              <a:rPr lang="it-IT" dirty="0" smtClean="0"/>
              <a:t>) can be </a:t>
            </a:r>
            <a:r>
              <a:rPr lang="it-IT" dirty="0" err="1" smtClean="0"/>
              <a:t>found</a:t>
            </a:r>
            <a:r>
              <a:rPr lang="it-IT" dirty="0" smtClean="0"/>
              <a:t> in the </a:t>
            </a:r>
            <a:r>
              <a:rPr lang="it-IT" dirty="0" err="1" smtClean="0"/>
              <a:t>TypeScript</a:t>
            </a:r>
            <a:r>
              <a:rPr lang="it-IT" dirty="0" smtClean="0"/>
              <a:t> </a:t>
            </a:r>
            <a:r>
              <a:rPr lang="it-IT" dirty="0" err="1" smtClean="0"/>
              <a:t>documentation</a:t>
            </a:r>
            <a:r>
              <a:rPr lang="it-IT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 smtClean="0">
                <a:hlinkClick r:id="rId3"/>
              </a:rPr>
              <a:t>http</a:t>
            </a:r>
            <a:r>
              <a:rPr lang="it-IT" dirty="0">
                <a:hlinkClick r:id="rId3"/>
              </a:rPr>
              <a:t>://</a:t>
            </a:r>
            <a:r>
              <a:rPr lang="it-IT" dirty="0" smtClean="0">
                <a:hlinkClick r:id="rId3"/>
              </a:rPr>
              <a:t>www.typescriptlang.org/docs/handbook/integrating-with-build-tools.html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14681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tsconfig.json</a:t>
            </a:r>
            <a:r>
              <a:rPr lang="it-IT" dirty="0" smtClean="0"/>
              <a:t> – </a:t>
            </a:r>
            <a:r>
              <a:rPr lang="it-IT" dirty="0" err="1" smtClean="0"/>
              <a:t>compiler</a:t>
            </a:r>
            <a:r>
              <a:rPr lang="it-IT" dirty="0" smtClean="0"/>
              <a:t> </a:t>
            </a:r>
            <a:r>
              <a:rPr lang="it-IT" dirty="0" err="1" smtClean="0"/>
              <a:t>options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70C0"/>
                </a:solidFill>
              </a:rPr>
              <a:t>target: </a:t>
            </a:r>
            <a:r>
              <a:rPr lang="en-US" dirty="0" smtClean="0"/>
              <a:t>“es3”, “es5”, “es2015”, … the standard JavaScript to emit.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0070C0"/>
                </a:solidFill>
              </a:rPr>
              <a:t>s</a:t>
            </a:r>
            <a:r>
              <a:rPr lang="en-US" b="1" dirty="0" err="1" smtClean="0">
                <a:solidFill>
                  <a:srgbClr val="0070C0"/>
                </a:solidFill>
              </a:rPr>
              <a:t>ourcemap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en-US" dirty="0" smtClean="0"/>
              <a:t>true / false, do you like debugging?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some more, like: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 err="1" smtClean="0">
                <a:solidFill>
                  <a:srgbClr val="0070C0"/>
                </a:solidFill>
              </a:rPr>
              <a:t>experimentalDecorators</a:t>
            </a:r>
            <a:r>
              <a:rPr lang="it-IT" dirty="0" smtClean="0"/>
              <a:t>: </a:t>
            </a:r>
            <a:r>
              <a:rPr lang="it-IT" dirty="0" err="1" smtClean="0"/>
              <a:t>true</a:t>
            </a:r>
            <a:r>
              <a:rPr lang="it-IT" dirty="0" smtClean="0"/>
              <a:t> / false, </a:t>
            </a:r>
            <a:r>
              <a:rPr lang="it-IT" dirty="0" err="1" smtClean="0"/>
              <a:t>allow</a:t>
            </a:r>
            <a:r>
              <a:rPr lang="it-IT" dirty="0" smtClean="0"/>
              <a:t> the </a:t>
            </a:r>
            <a:r>
              <a:rPr lang="it-IT" dirty="0" err="1" smtClean="0"/>
              <a:t>usage</a:t>
            </a:r>
            <a:r>
              <a:rPr lang="it-IT" dirty="0" smtClean="0"/>
              <a:t> of </a:t>
            </a:r>
            <a:r>
              <a:rPr lang="it-IT" dirty="0" err="1" smtClean="0"/>
              <a:t>decorators</a:t>
            </a:r>
            <a:r>
              <a:rPr lang="it-IT" dirty="0" smtClean="0"/>
              <a:t> (</a:t>
            </a:r>
            <a:r>
              <a:rPr lang="it-IT" dirty="0" err="1" smtClean="0"/>
              <a:t>language</a:t>
            </a:r>
            <a:r>
              <a:rPr lang="it-IT" dirty="0" smtClean="0"/>
              <a:t> </a:t>
            </a:r>
            <a:r>
              <a:rPr lang="it-IT" dirty="0" err="1" smtClean="0"/>
              <a:t>extension</a:t>
            </a:r>
            <a:r>
              <a:rPr lang="it-IT" dirty="0" smtClean="0"/>
              <a:t>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 err="1" smtClean="0">
                <a:solidFill>
                  <a:srgbClr val="0070C0"/>
                </a:solidFill>
              </a:rPr>
              <a:t>emitDecoratorMetadata</a:t>
            </a:r>
            <a:r>
              <a:rPr lang="it-IT" dirty="0" smtClean="0"/>
              <a:t>: </a:t>
            </a:r>
            <a:r>
              <a:rPr lang="it-IT" dirty="0" err="1" smtClean="0"/>
              <a:t>true</a:t>
            </a:r>
            <a:r>
              <a:rPr lang="it-IT" dirty="0" smtClean="0"/>
              <a:t> / false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261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tsconfig.json</a:t>
            </a:r>
            <a:r>
              <a:rPr lang="it-IT" dirty="0" smtClean="0"/>
              <a:t> - </a:t>
            </a:r>
            <a:r>
              <a:rPr lang="it-IT" b="1" dirty="0"/>
              <a:t>@</a:t>
            </a:r>
            <a:r>
              <a:rPr lang="it-IT" b="1" dirty="0" err="1" smtClean="0"/>
              <a:t>types</a:t>
            </a:r>
            <a:r>
              <a:rPr lang="it-IT" b="1" dirty="0"/>
              <a:t> </a:t>
            </a:r>
            <a:r>
              <a:rPr lang="it-IT" dirty="0" err="1" smtClean="0"/>
              <a:t>discovery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By </a:t>
            </a:r>
            <a:r>
              <a:rPr lang="en-US" dirty="0"/>
              <a:t>default all </a:t>
            </a:r>
            <a:r>
              <a:rPr lang="en-US" i="1" dirty="0"/>
              <a:t>visible</a:t>
            </a:r>
            <a:r>
              <a:rPr lang="en-US" dirty="0"/>
              <a:t> "</a:t>
            </a:r>
            <a:r>
              <a:rPr lang="en-US" b="1" dirty="0">
                <a:solidFill>
                  <a:srgbClr val="0070C0"/>
                </a:solidFill>
              </a:rPr>
              <a:t>@types</a:t>
            </a:r>
            <a:r>
              <a:rPr lang="en-US" dirty="0"/>
              <a:t>" packages are included in your compilation. Packages in </a:t>
            </a:r>
            <a:r>
              <a:rPr lang="en-US" b="1" dirty="0" err="1">
                <a:solidFill>
                  <a:srgbClr val="0070C0"/>
                </a:solidFill>
              </a:rPr>
              <a:t>node_modules</a:t>
            </a:r>
            <a:r>
              <a:rPr lang="en-US" b="1" dirty="0">
                <a:solidFill>
                  <a:srgbClr val="0070C0"/>
                </a:solidFill>
              </a:rPr>
              <a:t>/@types </a:t>
            </a:r>
            <a:r>
              <a:rPr lang="en-US" dirty="0"/>
              <a:t>of any enclosing folder are considered </a:t>
            </a:r>
            <a:r>
              <a:rPr lang="en-US" i="1" dirty="0"/>
              <a:t>visible</a:t>
            </a:r>
            <a:r>
              <a:rPr lang="en-US" dirty="0"/>
              <a:t>; specifically, that means packages within ./</a:t>
            </a:r>
            <a:r>
              <a:rPr lang="en-US" dirty="0" err="1"/>
              <a:t>node_modules</a:t>
            </a:r>
            <a:r>
              <a:rPr lang="en-US" dirty="0"/>
              <a:t>/@types/, ../</a:t>
            </a:r>
            <a:r>
              <a:rPr lang="en-US" dirty="0" err="1"/>
              <a:t>node_modules</a:t>
            </a:r>
            <a:r>
              <a:rPr lang="en-US" dirty="0"/>
              <a:t>/@types/, ../../</a:t>
            </a:r>
            <a:r>
              <a:rPr lang="en-US" dirty="0" err="1"/>
              <a:t>node_modules</a:t>
            </a:r>
            <a:r>
              <a:rPr lang="en-US" dirty="0"/>
              <a:t>/@types/, and so 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Automatic </a:t>
            </a:r>
            <a:r>
              <a:rPr lang="en-US" dirty="0"/>
              <a:t>inclusion is only important if you're using files with global </a:t>
            </a:r>
            <a:r>
              <a:rPr lang="en-US" dirty="0" smtClean="0"/>
              <a:t>declarations.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If </a:t>
            </a:r>
            <a:r>
              <a:rPr lang="en-US" b="1" dirty="0" err="1">
                <a:solidFill>
                  <a:srgbClr val="0070C0"/>
                </a:solidFill>
              </a:rPr>
              <a:t>typesRoots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is specified, </a:t>
            </a:r>
            <a:r>
              <a:rPr lang="en-US" i="1" dirty="0"/>
              <a:t>only</a:t>
            </a:r>
            <a:r>
              <a:rPr lang="en-US" dirty="0"/>
              <a:t> packages under </a:t>
            </a:r>
            <a:r>
              <a:rPr lang="en-US" dirty="0" err="1"/>
              <a:t>typeRoots</a:t>
            </a:r>
            <a:r>
              <a:rPr lang="en-US" dirty="0"/>
              <a:t> will be included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If </a:t>
            </a:r>
            <a:r>
              <a:rPr lang="en-US" b="1" dirty="0">
                <a:solidFill>
                  <a:srgbClr val="0070C0"/>
                </a:solidFill>
              </a:rPr>
              <a:t>types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is specified, only packages listed will be </a:t>
            </a:r>
            <a:r>
              <a:rPr lang="en-US" dirty="0" smtClean="0"/>
              <a:t>included.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704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</a:t>
            </a:r>
            <a:r>
              <a:rPr lang="it-IT" dirty="0" err="1" smtClean="0"/>
              <a:t>sconfig.json</a:t>
            </a:r>
            <a:r>
              <a:rPr lang="it-IT" dirty="0" smtClean="0"/>
              <a:t> – </a:t>
            </a:r>
            <a:r>
              <a:rPr lang="it-IT" dirty="0" err="1" smtClean="0">
                <a:hlinkClick r:id="rId3"/>
              </a:rPr>
              <a:t>compiler</a:t>
            </a:r>
            <a:r>
              <a:rPr lang="it-IT" dirty="0" smtClean="0">
                <a:hlinkClick r:id="rId3"/>
              </a:rPr>
              <a:t> </a:t>
            </a:r>
            <a:r>
              <a:rPr lang="it-IT" dirty="0" err="1" smtClean="0">
                <a:hlinkClick r:id="rId3"/>
              </a:rPr>
              <a:t>options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it-IT" b="1" dirty="0" err="1" smtClean="0">
                <a:solidFill>
                  <a:srgbClr val="0070C0"/>
                </a:solidFill>
              </a:rPr>
              <a:t>lib</a:t>
            </a:r>
            <a:r>
              <a:rPr lang="it-IT" dirty="0" smtClean="0"/>
              <a:t>: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to </a:t>
            </a:r>
            <a:r>
              <a:rPr lang="it-IT" dirty="0" err="1" smtClean="0"/>
              <a:t>provide</a:t>
            </a:r>
            <a:r>
              <a:rPr lang="it-IT" dirty="0" smtClean="0"/>
              <a:t> a list of </a:t>
            </a:r>
            <a:r>
              <a:rPr lang="it-IT" dirty="0" err="1" smtClean="0"/>
              <a:t>libraries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should</a:t>
            </a:r>
            <a:r>
              <a:rPr lang="it-IT" dirty="0" smtClean="0"/>
              <a:t> be </a:t>
            </a:r>
            <a:r>
              <a:rPr lang="it-IT" dirty="0" err="1" smtClean="0"/>
              <a:t>included</a:t>
            </a:r>
            <a:r>
              <a:rPr lang="it-IT" dirty="0" smtClean="0"/>
              <a:t> in the compilation </a:t>
            </a:r>
            <a:r>
              <a:rPr lang="it-IT" dirty="0" err="1" smtClean="0"/>
              <a:t>process</a:t>
            </a:r>
            <a:r>
              <a:rPr lang="it-IT" dirty="0" smtClean="0"/>
              <a:t>.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/>
              <a:t> </a:t>
            </a:r>
            <a:r>
              <a:rPr lang="it-IT" dirty="0" err="1" smtClean="0"/>
              <a:t>especially</a:t>
            </a:r>
            <a:r>
              <a:rPr lang="it-IT" dirty="0" smtClean="0"/>
              <a:t> </a:t>
            </a:r>
            <a:r>
              <a:rPr lang="it-IT" dirty="0" err="1" smtClean="0"/>
              <a:t>usefull</a:t>
            </a:r>
            <a:r>
              <a:rPr lang="it-IT" dirty="0" smtClean="0"/>
              <a:t> for the new </a:t>
            </a:r>
            <a:r>
              <a:rPr lang="it-IT" dirty="0" err="1" smtClean="0">
                <a:hlinkClick r:id="rId4"/>
              </a:rPr>
              <a:t>TypeScript</a:t>
            </a:r>
            <a:r>
              <a:rPr lang="it-IT" dirty="0" smtClean="0">
                <a:hlinkClick r:id="rId4"/>
              </a:rPr>
              <a:t> 2.1 </a:t>
            </a:r>
            <a:r>
              <a:rPr lang="it-IT" dirty="0" err="1" smtClean="0">
                <a:hlinkClick r:id="rId4"/>
              </a:rPr>
              <a:t>Downlevel</a:t>
            </a:r>
            <a:r>
              <a:rPr lang="it-IT" dirty="0" smtClean="0">
                <a:hlinkClick r:id="rId4"/>
              </a:rPr>
              <a:t> </a:t>
            </a:r>
            <a:r>
              <a:rPr lang="it-IT" dirty="0" err="1" smtClean="0">
                <a:hlinkClick r:id="rId4"/>
              </a:rPr>
              <a:t>Async</a:t>
            </a:r>
            <a:r>
              <a:rPr lang="it-IT" dirty="0" smtClean="0">
                <a:hlinkClick r:id="rId4"/>
              </a:rPr>
              <a:t>/</a:t>
            </a:r>
            <a:r>
              <a:rPr lang="it-IT" dirty="0" err="1" smtClean="0">
                <a:hlinkClick r:id="rId4"/>
              </a:rPr>
              <a:t>Await</a:t>
            </a:r>
            <a:r>
              <a:rPr lang="it-IT" dirty="0" smtClean="0">
                <a:hlinkClick r:id="rId4"/>
              </a:rPr>
              <a:t> </a:t>
            </a:r>
            <a:r>
              <a:rPr lang="it-IT" dirty="0" err="1" smtClean="0">
                <a:hlinkClick r:id="rId4"/>
              </a:rPr>
              <a:t>functions</a:t>
            </a:r>
            <a:endParaRPr lang="it-IT" dirty="0" smtClean="0"/>
          </a:p>
          <a:p>
            <a:r>
              <a:rPr lang="it-IT" dirty="0" smtClean="0"/>
              <a:t>(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probably</a:t>
            </a:r>
            <a:r>
              <a:rPr lang="it-IT" dirty="0" smtClean="0"/>
              <a:t> </a:t>
            </a:r>
            <a:r>
              <a:rPr lang="it-IT" dirty="0" err="1" smtClean="0"/>
              <a:t>need</a:t>
            </a:r>
            <a:r>
              <a:rPr lang="it-IT" dirty="0" smtClean="0"/>
              <a:t> a </a:t>
            </a:r>
            <a:r>
              <a:rPr lang="it-IT" dirty="0" err="1" smtClean="0"/>
              <a:t>polyfil</a:t>
            </a:r>
            <a:r>
              <a:rPr lang="it-IT" dirty="0" smtClean="0"/>
              <a:t> for Promise and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need</a:t>
            </a:r>
            <a:r>
              <a:rPr lang="it-IT" dirty="0" smtClean="0"/>
              <a:t> to </a:t>
            </a:r>
            <a:r>
              <a:rPr lang="it-IT" dirty="0" err="1" smtClean="0"/>
              <a:t>make</a:t>
            </a:r>
            <a:r>
              <a:rPr lang="it-IT" dirty="0" smtClean="0"/>
              <a:t> </a:t>
            </a:r>
            <a:r>
              <a:rPr lang="it-IT" dirty="0" err="1" smtClean="0"/>
              <a:t>sure</a:t>
            </a:r>
            <a:r>
              <a:rPr lang="it-IT" dirty="0" smtClean="0"/>
              <a:t> </a:t>
            </a:r>
            <a:r>
              <a:rPr lang="it-IT" dirty="0" err="1" smtClean="0"/>
              <a:t>TypeScript</a:t>
            </a:r>
            <a:r>
              <a:rPr lang="it-IT" dirty="0" smtClean="0"/>
              <a:t> </a:t>
            </a:r>
            <a:r>
              <a:rPr lang="it-IT" dirty="0" err="1" smtClean="0"/>
              <a:t>knows</a:t>
            </a:r>
            <a:r>
              <a:rPr lang="it-IT" dirty="0" smtClean="0"/>
              <a:t> </a:t>
            </a:r>
            <a:r>
              <a:rPr lang="it-IT" dirty="0" err="1" smtClean="0"/>
              <a:t>they</a:t>
            </a:r>
            <a:r>
              <a:rPr lang="it-IT" dirty="0" smtClean="0"/>
              <a:t> </a:t>
            </a:r>
            <a:r>
              <a:rPr lang="it-IT" dirty="0" err="1" smtClean="0"/>
              <a:t>exists</a:t>
            </a:r>
            <a:r>
              <a:rPr lang="it-IT" dirty="0" smtClean="0"/>
              <a:t> </a:t>
            </a:r>
            <a:r>
              <a:rPr lang="it-IT" dirty="0" err="1" smtClean="0"/>
              <a:t>setting</a:t>
            </a:r>
            <a:r>
              <a:rPr lang="it-IT" dirty="0" smtClean="0"/>
              <a:t> –</a:t>
            </a:r>
            <a:r>
              <a:rPr lang="it-IT" dirty="0" err="1" smtClean="0"/>
              <a:t>lib</a:t>
            </a:r>
            <a:r>
              <a:rPr lang="it-IT" dirty="0" smtClean="0"/>
              <a:t> to: ["</a:t>
            </a:r>
            <a:r>
              <a:rPr lang="it-IT" dirty="0" err="1"/>
              <a:t>dom</a:t>
            </a:r>
            <a:r>
              <a:rPr lang="it-IT" dirty="0"/>
              <a:t>", "</a:t>
            </a:r>
            <a:r>
              <a:rPr lang="it-IT" dirty="0" smtClean="0"/>
              <a:t>es2015"] or ["</a:t>
            </a:r>
            <a:r>
              <a:rPr lang="it-IT" dirty="0" err="1"/>
              <a:t>dom</a:t>
            </a:r>
            <a:r>
              <a:rPr lang="it-IT" dirty="0"/>
              <a:t>", "es2015.promise", "</a:t>
            </a:r>
            <a:r>
              <a:rPr lang="it-IT" dirty="0" smtClean="0"/>
              <a:t>es5"]).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 err="1" smtClean="0">
                <a:solidFill>
                  <a:srgbClr val="0070C0"/>
                </a:solidFill>
              </a:rPr>
              <a:t>noImplicitAny</a:t>
            </a:r>
            <a:r>
              <a:rPr lang="it-IT" dirty="0" smtClean="0"/>
              <a:t>: </a:t>
            </a:r>
            <a:r>
              <a:rPr lang="en-US" dirty="0" smtClean="0"/>
              <a:t>raise </a:t>
            </a:r>
            <a:r>
              <a:rPr lang="en-US" dirty="0"/>
              <a:t>error on expressions and declarations with an implied </a:t>
            </a:r>
            <a:r>
              <a:rPr lang="en-US" i="1" dirty="0"/>
              <a:t>any</a:t>
            </a:r>
            <a:r>
              <a:rPr lang="en-US" dirty="0"/>
              <a:t> type.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 err="1" smtClean="0">
                <a:solidFill>
                  <a:srgbClr val="0070C0"/>
                </a:solidFill>
              </a:rPr>
              <a:t>strictNullChecks</a:t>
            </a:r>
            <a:r>
              <a:rPr lang="it-IT" dirty="0" smtClean="0"/>
              <a:t>: </a:t>
            </a:r>
            <a:r>
              <a:rPr lang="en-US" dirty="0"/>
              <a:t>the </a:t>
            </a:r>
            <a:r>
              <a:rPr lang="en-US" i="1" dirty="0"/>
              <a:t>null</a:t>
            </a:r>
            <a:r>
              <a:rPr lang="en-US" dirty="0"/>
              <a:t> and </a:t>
            </a:r>
            <a:r>
              <a:rPr lang="en-US" i="1" dirty="0"/>
              <a:t>undefined</a:t>
            </a:r>
            <a:r>
              <a:rPr lang="en-US" dirty="0"/>
              <a:t> values are not in the domain of every type and are only assignable to themselves and any (the one exception being that undefined is also assignable to void).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061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tsconfig.json</a:t>
            </a:r>
            <a:r>
              <a:rPr lang="it-IT" dirty="0" smtClean="0"/>
              <a:t> – </a:t>
            </a:r>
            <a:r>
              <a:rPr lang="it-IT" dirty="0" err="1" smtClean="0">
                <a:hlinkClick r:id="rId3"/>
              </a:rPr>
              <a:t>configuration</a:t>
            </a:r>
            <a:r>
              <a:rPr lang="it-IT" dirty="0" smtClean="0">
                <a:hlinkClick r:id="rId3"/>
              </a:rPr>
              <a:t> </a:t>
            </a:r>
            <a:r>
              <a:rPr lang="it-IT" dirty="0" err="1" smtClean="0">
                <a:hlinkClick r:id="rId3"/>
              </a:rPr>
              <a:t>inheritance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</a:t>
            </a:r>
            <a:r>
              <a:rPr lang="en-US" dirty="0" err="1"/>
              <a:t>tsconfig.json</a:t>
            </a:r>
            <a:r>
              <a:rPr lang="en-US" dirty="0"/>
              <a:t> file can inherit configurations from another file using the </a:t>
            </a:r>
            <a:r>
              <a:rPr lang="en-US" b="1" dirty="0">
                <a:solidFill>
                  <a:srgbClr val="0070C0"/>
                </a:solidFill>
              </a:rPr>
              <a:t>extends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/>
              <a:t>property.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70C0"/>
                </a:solidFill>
              </a:rPr>
              <a:t>e</a:t>
            </a:r>
            <a:r>
              <a:rPr lang="en-US" b="1" dirty="0" smtClean="0">
                <a:solidFill>
                  <a:srgbClr val="0070C0"/>
                </a:solidFill>
              </a:rPr>
              <a:t>xtends</a:t>
            </a:r>
            <a:r>
              <a:rPr lang="en-US" dirty="0" smtClean="0"/>
              <a:t> value </a:t>
            </a:r>
            <a:r>
              <a:rPr lang="en-US" dirty="0"/>
              <a:t>is a string containing a path to another configuration file to inherit from.</a:t>
            </a:r>
          </a:p>
          <a:p>
            <a:endParaRPr lang="it-IT" dirty="0" smtClean="0"/>
          </a:p>
          <a:p>
            <a:r>
              <a:rPr lang="it-IT" dirty="0" err="1"/>
              <a:t>configs</a:t>
            </a:r>
            <a:r>
              <a:rPr lang="it-IT" dirty="0"/>
              <a:t>/</a:t>
            </a:r>
            <a:r>
              <a:rPr lang="it-IT" dirty="0" err="1"/>
              <a:t>base.json</a:t>
            </a:r>
            <a:r>
              <a:rPr lang="it-IT" dirty="0"/>
              <a:t>:</a:t>
            </a:r>
          </a:p>
          <a:p>
            <a:r>
              <a:rPr lang="it-IT" dirty="0">
                <a:latin typeface="Consolas" panose="020B0609020204030204" pitchFamily="49" charset="0"/>
              </a:rPr>
              <a:t>{ </a:t>
            </a:r>
            <a:endParaRPr lang="it-IT" dirty="0" smtClean="0">
              <a:latin typeface="Consolas" panose="020B0609020204030204" pitchFamily="49" charset="0"/>
            </a:endParaRPr>
          </a:p>
          <a:p>
            <a:r>
              <a:rPr lang="it-IT" dirty="0" smtClean="0">
                <a:latin typeface="Consolas" panose="020B0609020204030204" pitchFamily="49" charset="0"/>
              </a:rPr>
              <a:t>  "</a:t>
            </a:r>
            <a:r>
              <a:rPr lang="it-IT" dirty="0" err="1">
                <a:latin typeface="Consolas" panose="020B0609020204030204" pitchFamily="49" charset="0"/>
              </a:rPr>
              <a:t>compilerOptions</a:t>
            </a:r>
            <a:r>
              <a:rPr lang="it-IT" dirty="0">
                <a:latin typeface="Consolas" panose="020B0609020204030204" pitchFamily="49" charset="0"/>
              </a:rPr>
              <a:t>": { "</a:t>
            </a:r>
            <a:r>
              <a:rPr lang="it-IT" dirty="0" err="1">
                <a:latin typeface="Consolas" panose="020B0609020204030204" pitchFamily="49" charset="0"/>
              </a:rPr>
              <a:t>noImplicitAny</a:t>
            </a:r>
            <a:r>
              <a:rPr lang="it-IT" dirty="0">
                <a:latin typeface="Consolas" panose="020B0609020204030204" pitchFamily="49" charset="0"/>
              </a:rPr>
              <a:t>": </a:t>
            </a:r>
            <a:r>
              <a:rPr lang="it-IT" dirty="0" err="1">
                <a:latin typeface="Consolas" panose="020B0609020204030204" pitchFamily="49" charset="0"/>
              </a:rPr>
              <a:t>true</a:t>
            </a:r>
            <a:r>
              <a:rPr lang="it-IT" dirty="0">
                <a:latin typeface="Consolas" panose="020B0609020204030204" pitchFamily="49" charset="0"/>
              </a:rPr>
              <a:t>, "</a:t>
            </a:r>
            <a:r>
              <a:rPr lang="it-IT" dirty="0" err="1">
                <a:latin typeface="Consolas" panose="020B0609020204030204" pitchFamily="49" charset="0"/>
              </a:rPr>
              <a:t>strictNullChecks</a:t>
            </a:r>
            <a:r>
              <a:rPr lang="it-IT" dirty="0">
                <a:latin typeface="Consolas" panose="020B0609020204030204" pitchFamily="49" charset="0"/>
              </a:rPr>
              <a:t>": </a:t>
            </a:r>
            <a:r>
              <a:rPr lang="it-IT" dirty="0" err="1">
                <a:latin typeface="Consolas" panose="020B0609020204030204" pitchFamily="49" charset="0"/>
              </a:rPr>
              <a:t>true</a:t>
            </a:r>
            <a:r>
              <a:rPr lang="it-IT" dirty="0">
                <a:latin typeface="Consolas" panose="020B0609020204030204" pitchFamily="49" charset="0"/>
              </a:rPr>
              <a:t> } </a:t>
            </a:r>
            <a:endParaRPr lang="it-IT" dirty="0" smtClean="0">
              <a:latin typeface="Consolas" panose="020B0609020204030204" pitchFamily="49" charset="0"/>
            </a:endParaRPr>
          </a:p>
          <a:p>
            <a:r>
              <a:rPr lang="it-IT" dirty="0" smtClean="0">
                <a:latin typeface="Consolas" panose="020B0609020204030204" pitchFamily="49" charset="0"/>
              </a:rPr>
              <a:t>}</a:t>
            </a:r>
            <a:endParaRPr lang="it-IT" dirty="0">
              <a:latin typeface="Consolas" panose="020B0609020204030204" pitchFamily="49" charset="0"/>
            </a:endParaRPr>
          </a:p>
          <a:p>
            <a:r>
              <a:rPr lang="it-IT" dirty="0" err="1"/>
              <a:t>tsconfig.json</a:t>
            </a:r>
            <a:r>
              <a:rPr lang="it-IT" dirty="0"/>
              <a:t>:</a:t>
            </a:r>
          </a:p>
          <a:p>
            <a:r>
              <a:rPr lang="it-IT" dirty="0">
                <a:latin typeface="Consolas" panose="020B0609020204030204" pitchFamily="49" charset="0"/>
              </a:rPr>
              <a:t>{ </a:t>
            </a:r>
            <a:endParaRPr lang="it-IT" dirty="0" smtClean="0">
              <a:latin typeface="Consolas" panose="020B0609020204030204" pitchFamily="49" charset="0"/>
            </a:endParaRPr>
          </a:p>
          <a:p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 smtClean="0">
                <a:latin typeface="Consolas" panose="020B0609020204030204" pitchFamily="49" charset="0"/>
              </a:rPr>
              <a:t> "</a:t>
            </a:r>
            <a:r>
              <a:rPr lang="it-IT" dirty="0" err="1">
                <a:latin typeface="Consolas" panose="020B0609020204030204" pitchFamily="49" charset="0"/>
              </a:rPr>
              <a:t>extends</a:t>
            </a:r>
            <a:r>
              <a:rPr lang="it-IT" dirty="0">
                <a:latin typeface="Consolas" panose="020B0609020204030204" pitchFamily="49" charset="0"/>
              </a:rPr>
              <a:t>": "./</a:t>
            </a:r>
            <a:r>
              <a:rPr lang="it-IT" dirty="0" err="1">
                <a:latin typeface="Consolas" panose="020B0609020204030204" pitchFamily="49" charset="0"/>
              </a:rPr>
              <a:t>configs</a:t>
            </a:r>
            <a:r>
              <a:rPr lang="it-IT" dirty="0">
                <a:latin typeface="Consolas" panose="020B0609020204030204" pitchFamily="49" charset="0"/>
              </a:rPr>
              <a:t>/base", </a:t>
            </a:r>
            <a:endParaRPr lang="it-IT" dirty="0" smtClean="0">
              <a:latin typeface="Consolas" panose="020B0609020204030204" pitchFamily="49" charset="0"/>
            </a:endParaRPr>
          </a:p>
          <a:p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 smtClean="0">
                <a:latin typeface="Consolas" panose="020B0609020204030204" pitchFamily="49" charset="0"/>
              </a:rPr>
              <a:t> "</a:t>
            </a:r>
            <a:r>
              <a:rPr lang="it-IT" dirty="0" err="1">
                <a:latin typeface="Consolas" panose="020B0609020204030204" pitchFamily="49" charset="0"/>
              </a:rPr>
              <a:t>files</a:t>
            </a:r>
            <a:r>
              <a:rPr lang="it-IT" dirty="0">
                <a:latin typeface="Consolas" panose="020B0609020204030204" pitchFamily="49" charset="0"/>
              </a:rPr>
              <a:t>": [ "</a:t>
            </a:r>
            <a:r>
              <a:rPr lang="it-IT" dirty="0" err="1">
                <a:latin typeface="Consolas" panose="020B0609020204030204" pitchFamily="49" charset="0"/>
              </a:rPr>
              <a:t>main.ts</a:t>
            </a:r>
            <a:r>
              <a:rPr lang="it-IT" dirty="0">
                <a:latin typeface="Consolas" panose="020B0609020204030204" pitchFamily="49" charset="0"/>
              </a:rPr>
              <a:t>", "</a:t>
            </a:r>
            <a:r>
              <a:rPr lang="it-IT" dirty="0" err="1">
                <a:latin typeface="Consolas" panose="020B0609020204030204" pitchFamily="49" charset="0"/>
              </a:rPr>
              <a:t>supplemental.ts</a:t>
            </a:r>
            <a:r>
              <a:rPr lang="it-IT" dirty="0">
                <a:latin typeface="Consolas" panose="020B0609020204030204" pitchFamily="49" charset="0"/>
              </a:rPr>
              <a:t>" ] </a:t>
            </a:r>
            <a:endParaRPr lang="it-IT" dirty="0" smtClean="0">
              <a:latin typeface="Consolas" panose="020B0609020204030204" pitchFamily="49" charset="0"/>
            </a:endParaRPr>
          </a:p>
          <a:p>
            <a:r>
              <a:rPr lang="it-IT" dirty="0" smtClean="0">
                <a:latin typeface="Consolas" panose="020B0609020204030204" pitchFamily="49" charset="0"/>
              </a:rPr>
              <a:t>}</a:t>
            </a:r>
            <a:endParaRPr lang="it-IT" dirty="0">
              <a:latin typeface="Consolas" panose="020B06090202040302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824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TypeScript</a:t>
            </a:r>
            <a:r>
              <a:rPr lang="it-IT" dirty="0" smtClean="0"/>
              <a:t>: a </a:t>
            </a:r>
            <a:r>
              <a:rPr lang="it-IT" dirty="0" err="1" smtClean="0"/>
              <a:t>build</a:t>
            </a:r>
            <a:r>
              <a:rPr lang="it-IT" dirty="0" smtClean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Gulp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 smtClean="0"/>
              <a:t>A more </a:t>
            </a:r>
            <a:r>
              <a:rPr lang="it-IT" dirty="0" err="1" smtClean="0"/>
              <a:t>complex</a:t>
            </a:r>
            <a:r>
              <a:rPr lang="it-IT" dirty="0" smtClean="0"/>
              <a:t> </a:t>
            </a:r>
            <a:r>
              <a:rPr lang="it-IT" dirty="0" err="1" smtClean="0"/>
              <a:t>build</a:t>
            </a:r>
            <a:r>
              <a:rPr lang="it-IT" dirty="0" smtClean="0"/>
              <a:t> pipeline </a:t>
            </a:r>
            <a:r>
              <a:rPr lang="it-IT" dirty="0" err="1" smtClean="0"/>
              <a:t>might</a:t>
            </a:r>
            <a:r>
              <a:rPr lang="it-IT" dirty="0" smtClean="0"/>
              <a:t> involve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b="1" dirty="0" smtClean="0">
                <a:solidFill>
                  <a:srgbClr val="0070C0"/>
                </a:solidFill>
              </a:rPr>
              <a:t>Gulp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a task </a:t>
            </a:r>
            <a:r>
              <a:rPr lang="it-IT" dirty="0" err="1" smtClean="0"/>
              <a:t>runner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r>
              <a:rPr lang="it-IT" b="1" dirty="0" err="1">
                <a:latin typeface="Consolas" panose="020B0609020204030204" pitchFamily="49" charset="0"/>
              </a:rPr>
              <a:t>n</a:t>
            </a:r>
            <a:r>
              <a:rPr lang="it-IT" b="1" dirty="0" err="1" smtClean="0">
                <a:latin typeface="Consolas" panose="020B0609020204030204" pitchFamily="49" charset="0"/>
              </a:rPr>
              <a:t>pm</a:t>
            </a:r>
            <a:r>
              <a:rPr lang="it-IT" b="1" dirty="0" smtClean="0">
                <a:latin typeface="Consolas" panose="020B0609020204030204" pitchFamily="49" charset="0"/>
              </a:rPr>
              <a:t> </a:t>
            </a:r>
            <a:r>
              <a:rPr lang="it-IT" b="1" dirty="0" err="1" smtClean="0">
                <a:latin typeface="Consolas" panose="020B0609020204030204" pitchFamily="49" charset="0"/>
              </a:rPr>
              <a:t>install</a:t>
            </a:r>
            <a:r>
              <a:rPr lang="it-IT" b="1" dirty="0" smtClean="0">
                <a:latin typeface="Consolas" panose="020B0609020204030204" pitchFamily="49" charset="0"/>
              </a:rPr>
              <a:t> –g gulp-cli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The gulp </a:t>
            </a:r>
            <a:r>
              <a:rPr lang="it-IT" b="1" dirty="0" err="1" smtClean="0">
                <a:solidFill>
                  <a:srgbClr val="0070C0"/>
                </a:solidFill>
              </a:rPr>
              <a:t>tasks</a:t>
            </a:r>
            <a:r>
              <a:rPr lang="it-IT" dirty="0" smtClean="0">
                <a:solidFill>
                  <a:srgbClr val="0070C0"/>
                </a:solidFill>
              </a:rPr>
              <a:t> </a:t>
            </a:r>
            <a:r>
              <a:rPr lang="it-IT" dirty="0" err="1" smtClean="0"/>
              <a:t>defined</a:t>
            </a:r>
            <a:r>
              <a:rPr lang="it-IT" dirty="0" smtClean="0"/>
              <a:t> in the </a:t>
            </a:r>
            <a:r>
              <a:rPr lang="it-IT" b="1" dirty="0" smtClean="0">
                <a:solidFill>
                  <a:srgbClr val="0070C0"/>
                </a:solidFill>
              </a:rPr>
              <a:t>gulpfile.js</a:t>
            </a:r>
            <a:r>
              <a:rPr lang="it-IT" dirty="0" smtClean="0"/>
              <a:t> can be </a:t>
            </a:r>
            <a:r>
              <a:rPr lang="it-IT" dirty="0" err="1" smtClean="0"/>
              <a:t>invoked</a:t>
            </a:r>
            <a:r>
              <a:rPr lang="it-IT" dirty="0" smtClean="0"/>
              <a:t> by Visual Studio Code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remap</a:t>
            </a:r>
            <a:r>
              <a:rPr lang="it-IT" dirty="0" smtClean="0"/>
              <a:t> </a:t>
            </a:r>
            <a:r>
              <a:rPr lang="it-IT" dirty="0" err="1" smtClean="0"/>
              <a:t>them</a:t>
            </a:r>
            <a:r>
              <a:rPr lang="it-IT" dirty="0" smtClean="0"/>
              <a:t> in the </a:t>
            </a:r>
            <a:r>
              <a:rPr lang="it-IT" b="1" dirty="0" err="1" smtClean="0">
                <a:solidFill>
                  <a:srgbClr val="0070C0"/>
                </a:solidFill>
              </a:rPr>
              <a:t>tasks.json</a:t>
            </a:r>
            <a:r>
              <a:rPr lang="it-IT" dirty="0" smtClean="0"/>
              <a:t> file.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Visual Studio Code </a:t>
            </a:r>
            <a:r>
              <a:rPr lang="it-IT" dirty="0" err="1" smtClean="0"/>
              <a:t>integrated</a:t>
            </a:r>
            <a:r>
              <a:rPr lang="it-IT" dirty="0" smtClean="0"/>
              <a:t> </a:t>
            </a:r>
            <a:r>
              <a:rPr lang="it-IT" dirty="0" err="1" smtClean="0"/>
              <a:t>debugger</a:t>
            </a:r>
            <a:r>
              <a:rPr lang="it-IT" dirty="0" smtClean="0"/>
              <a:t> can be </a:t>
            </a:r>
            <a:r>
              <a:rPr lang="it-IT" dirty="0" err="1" smtClean="0"/>
              <a:t>configured</a:t>
            </a:r>
            <a:r>
              <a:rPr lang="it-IT" dirty="0" smtClean="0"/>
              <a:t> to </a:t>
            </a:r>
            <a:r>
              <a:rPr lang="it-IT" dirty="0" err="1" smtClean="0"/>
              <a:t>attach</a:t>
            </a:r>
            <a:r>
              <a:rPr lang="it-IT" dirty="0" smtClean="0"/>
              <a:t> </a:t>
            </a:r>
            <a:r>
              <a:rPr lang="it-IT" dirty="0" err="1" smtClean="0"/>
              <a:t>itself</a:t>
            </a:r>
            <a:r>
              <a:rPr lang="it-IT" dirty="0" smtClean="0"/>
              <a:t> on </a:t>
            </a:r>
            <a:r>
              <a:rPr lang="it-IT" dirty="0" err="1" smtClean="0"/>
              <a:t>executing</a:t>
            </a:r>
            <a:r>
              <a:rPr lang="it-IT" dirty="0" smtClean="0"/>
              <a:t> </a:t>
            </a:r>
            <a:r>
              <a:rPr lang="it-IT" dirty="0" err="1" smtClean="0"/>
              <a:t>instances</a:t>
            </a:r>
            <a:r>
              <a:rPr lang="it-IT" dirty="0" smtClean="0"/>
              <a:t> of the </a:t>
            </a:r>
            <a:r>
              <a:rPr lang="it-IT" dirty="0" err="1" smtClean="0"/>
              <a:t>program</a:t>
            </a:r>
            <a:r>
              <a:rPr lang="it-IT" dirty="0" smtClean="0"/>
              <a:t> </a:t>
            </a:r>
            <a:r>
              <a:rPr lang="it-IT" dirty="0" err="1" smtClean="0"/>
              <a:t>configuring</a:t>
            </a:r>
            <a:r>
              <a:rPr lang="it-IT" dirty="0" smtClean="0"/>
              <a:t> the </a:t>
            </a:r>
            <a:r>
              <a:rPr lang="it-IT" dirty="0" err="1" smtClean="0"/>
              <a:t>actions</a:t>
            </a:r>
            <a:r>
              <a:rPr lang="it-IT" dirty="0" smtClean="0"/>
              <a:t> in the </a:t>
            </a:r>
            <a:r>
              <a:rPr lang="it-IT" b="1" dirty="0" err="1" smtClean="0">
                <a:solidFill>
                  <a:srgbClr val="0070C0"/>
                </a:solidFill>
              </a:rPr>
              <a:t>launch.json</a:t>
            </a:r>
            <a:r>
              <a:rPr lang="it-IT" dirty="0" smtClean="0"/>
              <a:t> file.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More information on the Visual Studio Code </a:t>
            </a:r>
            <a:r>
              <a:rPr lang="it-IT" dirty="0" err="1" smtClean="0"/>
              <a:t>configuration</a:t>
            </a:r>
            <a:r>
              <a:rPr lang="it-IT" dirty="0" smtClean="0"/>
              <a:t> </a:t>
            </a:r>
            <a:r>
              <a:rPr lang="it-IT" dirty="0" err="1" smtClean="0"/>
              <a:t>files</a:t>
            </a:r>
            <a:r>
              <a:rPr lang="it-IT" dirty="0" smtClean="0"/>
              <a:t> can be </a:t>
            </a:r>
            <a:r>
              <a:rPr lang="it-IT" dirty="0" err="1" smtClean="0"/>
              <a:t>found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/>
              <a:t>: </a:t>
            </a:r>
            <a:r>
              <a:rPr lang="it-IT" dirty="0">
                <a:hlinkClick r:id="rId3"/>
              </a:rPr>
              <a:t>http://</a:t>
            </a:r>
            <a:r>
              <a:rPr lang="it-IT" dirty="0" smtClean="0">
                <a:hlinkClick r:id="rId3"/>
              </a:rPr>
              <a:t>code.visualstudio.com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889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TypeScript</a:t>
            </a:r>
            <a:r>
              <a:rPr lang="it-IT" dirty="0" smtClean="0"/>
              <a:t> – </a:t>
            </a:r>
            <a:r>
              <a:rPr lang="it-IT" dirty="0" err="1" smtClean="0"/>
              <a:t>Hands</a:t>
            </a:r>
            <a:r>
              <a:rPr lang="it-IT" dirty="0" smtClean="0"/>
              <a:t> on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065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70C0"/>
                </a:solidFill>
              </a:rPr>
              <a:t>, string, etc</a:t>
            </a:r>
            <a:r>
              <a:rPr lang="en-US" dirty="0"/>
              <a:t>... all the primitive JavaScript Types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null / undefined</a:t>
            </a:r>
            <a:r>
              <a:rPr lang="en-US" dirty="0" smtClean="0">
                <a:solidFill>
                  <a:schemeClr val="tx1"/>
                </a:solidFill>
              </a:rPr>
              <a:t>: have their own type, they also are subtypes of any other type (maybe :D).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any</a:t>
            </a:r>
            <a:r>
              <a:rPr lang="en-US" dirty="0">
                <a:solidFill>
                  <a:srgbClr val="000000"/>
                </a:solidFill>
              </a:rPr>
              <a:t>: I can be any type, disable the type checking</a:t>
            </a:r>
            <a:r>
              <a:rPr lang="en-US" dirty="0" smtClean="0">
                <a:solidFill>
                  <a:srgbClr val="000000"/>
                </a:solidFill>
              </a:rPr>
              <a:t>!</a:t>
            </a:r>
            <a:endParaRPr lang="en-US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>
                <a:solidFill>
                  <a:srgbClr val="000000"/>
                </a:solidFill>
              </a:rPr>
              <a:t>: I have no type at all (function return value</a:t>
            </a:r>
            <a:r>
              <a:rPr lang="en-US" dirty="0" smtClean="0">
                <a:solidFill>
                  <a:srgbClr val="000000"/>
                </a:solidFill>
              </a:rPr>
              <a:t>)!</a:t>
            </a:r>
            <a:endParaRPr lang="en-US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 smtClean="0">
                <a:solidFill>
                  <a:srgbClr val="0070C0"/>
                </a:solidFill>
              </a:rPr>
              <a:t>ever</a:t>
            </a:r>
            <a:r>
              <a:rPr lang="en-US" dirty="0" smtClean="0">
                <a:solidFill>
                  <a:srgbClr val="000000"/>
                </a:solidFill>
              </a:rPr>
              <a:t>: the type of values that never occur (like the return value of a function that throws an exception) </a:t>
            </a:r>
            <a:endParaRPr lang="en-US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0070C0"/>
                </a:solidFill>
              </a:rPr>
              <a:t>enum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/ </a:t>
            </a:r>
            <a:r>
              <a:rPr lang="en-US" dirty="0" err="1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enum</a:t>
            </a:r>
            <a:r>
              <a:rPr lang="en-US" dirty="0">
                <a:solidFill>
                  <a:srgbClr val="000000"/>
                </a:solidFill>
              </a:rPr>
              <a:t>: define enumerated values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&lt;T&gt;</a:t>
            </a:r>
            <a:r>
              <a:rPr lang="en-US" dirty="0">
                <a:solidFill>
                  <a:srgbClr val="000000"/>
                </a:solidFill>
              </a:rPr>
              <a:t>: casting! </a:t>
            </a:r>
            <a:r>
              <a:rPr lang="en-US" b="1" dirty="0">
                <a:solidFill>
                  <a:srgbClr val="000000"/>
                </a:solidFill>
              </a:rPr>
              <a:t>This is not a type </a:t>
            </a:r>
            <a:r>
              <a:rPr lang="en-US" b="1" dirty="0" smtClean="0">
                <a:solidFill>
                  <a:srgbClr val="000000"/>
                </a:solidFill>
              </a:rPr>
              <a:t>conversion</a:t>
            </a:r>
            <a:r>
              <a:rPr lang="en-US" b="1" dirty="0">
                <a:solidFill>
                  <a:srgbClr val="000000"/>
                </a:solidFill>
              </a:rPr>
              <a:t>!</a:t>
            </a:r>
            <a:endParaRPr lang="en-US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0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JavaScript: you know it...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It's </a:t>
            </a:r>
            <a:r>
              <a:rPr lang="en-US" sz="3600" dirty="0" err="1" smtClean="0"/>
              <a:t>powerfull</a:t>
            </a:r>
            <a:r>
              <a:rPr lang="en-US" sz="3600" dirty="0" smtClean="0"/>
              <a:t>.</a:t>
            </a:r>
            <a:endParaRPr lang="en-US" sz="3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404040"/>
                </a:solidFill>
              </a:rPr>
              <a:t>It's </a:t>
            </a:r>
            <a:r>
              <a:rPr lang="en-US" sz="3600" dirty="0" smtClean="0">
                <a:solidFill>
                  <a:srgbClr val="404040"/>
                </a:solidFill>
              </a:rPr>
              <a:t>flexible.</a:t>
            </a:r>
            <a:endParaRPr lang="en-US" sz="3600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404040"/>
                </a:solidFill>
              </a:rPr>
              <a:t>But...</a:t>
            </a:r>
          </a:p>
        </p:txBody>
      </p:sp>
    </p:spTree>
    <p:extLst>
      <p:ext uri="{BB962C8B-B14F-4D97-AF65-F5344CB8AC3E}">
        <p14:creationId xmlns:p14="http://schemas.microsoft.com/office/powerpoint/2010/main" val="123829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Array</a:t>
            </a:r>
            <a:r>
              <a:rPr lang="en-US" dirty="0" smtClean="0">
                <a:solidFill>
                  <a:schemeClr val="tx1"/>
                </a:solidFill>
              </a:rPr>
              <a:t>: defines a collection of elements ( number[] 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Tuple</a:t>
            </a:r>
            <a:r>
              <a:rPr lang="en-US" dirty="0" smtClean="0">
                <a:solidFill>
                  <a:schemeClr val="tx1"/>
                </a:solidFill>
              </a:rPr>
              <a:t>: fixed size array of elements of different types ( [number, string] 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Generics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great for code reuse! We can specify </a:t>
            </a:r>
            <a:r>
              <a:rPr lang="en-US" dirty="0">
                <a:solidFill>
                  <a:srgbClr val="0070C0"/>
                </a:solidFill>
              </a:rPr>
              <a:t>constraints </a:t>
            </a:r>
            <a:r>
              <a:rPr lang="en-US" dirty="0">
                <a:solidFill>
                  <a:srgbClr val="000000"/>
                </a:solidFill>
              </a:rPr>
              <a:t>if we want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</a:rPr>
              <a:t>Indexable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types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smtClean="0">
                <a:solidFill>
                  <a:srgbClr val="000000"/>
                </a:solidFill>
              </a:rPr>
              <a:t>to express concepts like dictionaries of elements with a numeric or string key.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Intersection types </a:t>
            </a:r>
            <a:r>
              <a:rPr lang="en-US" dirty="0" smtClean="0">
                <a:solidFill>
                  <a:srgbClr val="000000"/>
                </a:solidFill>
              </a:rPr>
              <a:t>(&amp;): combine multiple types in a single type.</a:t>
            </a:r>
            <a:endParaRPr lang="en-US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Union types </a:t>
            </a:r>
            <a:r>
              <a:rPr lang="en-US" dirty="0" smtClean="0">
                <a:solidFill>
                  <a:srgbClr val="000000"/>
                </a:solidFill>
              </a:rPr>
              <a:t>(|): when something can be one of a pool of multiple types.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99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Arrow </a:t>
            </a:r>
            <a:r>
              <a:rPr lang="it-IT" dirty="0" err="1" smtClean="0"/>
              <a:t>functions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/>
              <a:t>ES2015 </a:t>
            </a:r>
            <a:r>
              <a:rPr lang="it-IT" dirty="0" err="1" smtClean="0"/>
              <a:t>introduces</a:t>
            </a:r>
            <a:r>
              <a:rPr lang="it-IT" dirty="0" smtClean="0"/>
              <a:t> a new </a:t>
            </a:r>
            <a:r>
              <a:rPr lang="it-IT" dirty="0" err="1" smtClean="0"/>
              <a:t>syntax</a:t>
            </a:r>
            <a:r>
              <a:rPr lang="it-IT" dirty="0" smtClean="0"/>
              <a:t> to </a:t>
            </a:r>
            <a:r>
              <a:rPr lang="it-IT" dirty="0" err="1" smtClean="0"/>
              <a:t>define</a:t>
            </a:r>
            <a:r>
              <a:rPr lang="it-IT" dirty="0" smtClean="0"/>
              <a:t> </a:t>
            </a:r>
            <a:r>
              <a:rPr lang="it-IT" dirty="0" err="1" smtClean="0"/>
              <a:t>functions</a:t>
            </a:r>
            <a:r>
              <a:rPr lang="it-IT" dirty="0" smtClean="0"/>
              <a:t> on the </a:t>
            </a:r>
            <a:r>
              <a:rPr lang="it-IT" dirty="0" err="1" smtClean="0"/>
              <a:t>fly</a:t>
            </a:r>
            <a:r>
              <a:rPr lang="it-IT" dirty="0" smtClean="0"/>
              <a:t>: the Arrow </a:t>
            </a:r>
            <a:r>
              <a:rPr lang="it-IT" dirty="0" err="1" smtClean="0"/>
              <a:t>Syntax</a:t>
            </a:r>
            <a:r>
              <a:rPr lang="it-IT" dirty="0" smtClean="0"/>
              <a:t>:</a:t>
            </a:r>
          </a:p>
          <a:p>
            <a:endParaRPr lang="it-IT" dirty="0"/>
          </a:p>
          <a:p>
            <a:r>
              <a:rPr lang="it-IT" b="1" dirty="0" smtClean="0">
                <a:latin typeface="Consolas" panose="020B0609020204030204" pitchFamily="49" charset="0"/>
              </a:rPr>
              <a:t>(arg1: </a:t>
            </a:r>
            <a:r>
              <a:rPr lang="it-IT" b="1" dirty="0" err="1" smtClean="0">
                <a:latin typeface="Consolas" panose="020B0609020204030204" pitchFamily="49" charset="0"/>
              </a:rPr>
              <a:t>number</a:t>
            </a:r>
            <a:r>
              <a:rPr lang="it-IT" b="1" dirty="0" smtClean="0">
                <a:latin typeface="Consolas" panose="020B0609020204030204" pitchFamily="49" charset="0"/>
              </a:rPr>
              <a:t>, arg2: </a:t>
            </a:r>
            <a:r>
              <a:rPr lang="it-IT" b="1" dirty="0" err="1" smtClean="0">
                <a:latin typeface="Consolas" panose="020B0609020204030204" pitchFamily="49" charset="0"/>
              </a:rPr>
              <a:t>string</a:t>
            </a:r>
            <a:r>
              <a:rPr lang="it-IT" b="1" dirty="0" smtClean="0">
                <a:latin typeface="Consolas" panose="020B0609020204030204" pitchFamily="49" charset="0"/>
              </a:rPr>
              <a:t>) =&gt; </a:t>
            </a:r>
            <a:r>
              <a:rPr lang="it-IT" b="1" dirty="0" err="1" smtClean="0">
                <a:latin typeface="Consolas" panose="020B0609020204030204" pitchFamily="49" charset="0"/>
              </a:rPr>
              <a:t>string</a:t>
            </a:r>
            <a:endParaRPr lang="it-IT" b="1" dirty="0">
              <a:latin typeface="Consolas" panose="020B0609020204030204" pitchFamily="49" charset="0"/>
            </a:endParaRPr>
          </a:p>
          <a:p>
            <a:endParaRPr lang="it-IT" dirty="0" smtClean="0">
              <a:latin typeface="Consolas" panose="020B0609020204030204" pitchFamily="49" charset="0"/>
            </a:endParaRPr>
          </a:p>
          <a:p>
            <a:r>
              <a:rPr lang="it-IT" dirty="0" err="1" smtClean="0">
                <a:latin typeface="Consolas" panose="020B0609020204030204" pitchFamily="49" charset="0"/>
              </a:rPr>
              <a:t>let</a:t>
            </a:r>
            <a:r>
              <a:rPr lang="it-IT" dirty="0" smtClean="0">
                <a:latin typeface="Consolas" panose="020B0609020204030204" pitchFamily="49" charset="0"/>
              </a:rPr>
              <a:t> </a:t>
            </a:r>
            <a:r>
              <a:rPr lang="it-IT" dirty="0" err="1" smtClean="0">
                <a:latin typeface="Consolas" panose="020B0609020204030204" pitchFamily="49" charset="0"/>
              </a:rPr>
              <a:t>addFn</a:t>
            </a:r>
            <a:r>
              <a:rPr lang="it-IT" dirty="0" smtClean="0">
                <a:latin typeface="Consolas" panose="020B0609020204030204" pitchFamily="49" charset="0"/>
              </a:rPr>
              <a:t> = (</a:t>
            </a:r>
            <a:r>
              <a:rPr lang="it-IT" dirty="0" err="1" smtClean="0">
                <a:latin typeface="Consolas" panose="020B0609020204030204" pitchFamily="49" charset="0"/>
              </a:rPr>
              <a:t>left</a:t>
            </a:r>
            <a:r>
              <a:rPr lang="it-IT" dirty="0" smtClean="0">
                <a:latin typeface="Consolas" panose="020B0609020204030204" pitchFamily="49" charset="0"/>
              </a:rPr>
              <a:t>: </a:t>
            </a:r>
            <a:r>
              <a:rPr lang="it-IT" dirty="0" err="1" smtClean="0">
                <a:latin typeface="Consolas" panose="020B0609020204030204" pitchFamily="49" charset="0"/>
              </a:rPr>
              <a:t>number</a:t>
            </a:r>
            <a:r>
              <a:rPr lang="it-IT" dirty="0" smtClean="0">
                <a:latin typeface="Consolas" panose="020B0609020204030204" pitchFamily="49" charset="0"/>
              </a:rPr>
              <a:t>, right: </a:t>
            </a:r>
            <a:r>
              <a:rPr lang="it-IT" dirty="0" err="1" smtClean="0">
                <a:latin typeface="Consolas" panose="020B0609020204030204" pitchFamily="49" charset="0"/>
              </a:rPr>
              <a:t>number</a:t>
            </a:r>
            <a:r>
              <a:rPr lang="it-IT" dirty="0" smtClean="0">
                <a:latin typeface="Consolas" panose="020B0609020204030204" pitchFamily="49" charset="0"/>
              </a:rPr>
              <a:t>): </a:t>
            </a:r>
            <a:r>
              <a:rPr lang="it-IT" dirty="0" err="1" smtClean="0">
                <a:latin typeface="Consolas" panose="020B0609020204030204" pitchFamily="49" charset="0"/>
              </a:rPr>
              <a:t>number</a:t>
            </a:r>
            <a:r>
              <a:rPr lang="it-IT" dirty="0" smtClean="0">
                <a:latin typeface="Consolas" panose="020B0609020204030204" pitchFamily="49" charset="0"/>
              </a:rPr>
              <a:t> =&gt; {</a:t>
            </a:r>
          </a:p>
          <a:p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 smtClean="0">
                <a:latin typeface="Consolas" panose="020B0609020204030204" pitchFamily="49" charset="0"/>
              </a:rPr>
              <a:t>   </a:t>
            </a:r>
            <a:r>
              <a:rPr lang="it-IT" dirty="0" err="1" smtClean="0">
                <a:latin typeface="Consolas" panose="020B0609020204030204" pitchFamily="49" charset="0"/>
              </a:rPr>
              <a:t>return</a:t>
            </a:r>
            <a:r>
              <a:rPr lang="it-IT" dirty="0" smtClean="0">
                <a:latin typeface="Consolas" panose="020B0609020204030204" pitchFamily="49" charset="0"/>
              </a:rPr>
              <a:t> </a:t>
            </a:r>
            <a:r>
              <a:rPr lang="it-IT" dirty="0" err="1" smtClean="0">
                <a:latin typeface="Consolas" panose="020B0609020204030204" pitchFamily="49" charset="0"/>
              </a:rPr>
              <a:t>left</a:t>
            </a:r>
            <a:r>
              <a:rPr lang="it-IT" dirty="0" smtClean="0">
                <a:latin typeface="Consolas" panose="020B0609020204030204" pitchFamily="49" charset="0"/>
              </a:rPr>
              <a:t> + right;</a:t>
            </a:r>
          </a:p>
          <a:p>
            <a:r>
              <a:rPr lang="it-IT" dirty="0" smtClean="0">
                <a:latin typeface="Consolas" panose="020B0609020204030204" pitchFamily="49" charset="0"/>
              </a:rPr>
              <a:t>}</a:t>
            </a:r>
          </a:p>
          <a:p>
            <a:endParaRPr lang="it-IT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err="1" smtClean="0"/>
              <a:t>If</a:t>
            </a:r>
            <a:r>
              <a:rPr lang="it-IT" dirty="0" smtClean="0"/>
              <a:t> the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just 1 line of code:</a:t>
            </a:r>
          </a:p>
          <a:p>
            <a:pPr marL="0" indent="0">
              <a:buNone/>
            </a:pPr>
            <a:endParaRPr lang="it-IT" dirty="0" smtClean="0"/>
          </a:p>
          <a:p>
            <a:r>
              <a:rPr lang="it-IT" dirty="0" err="1">
                <a:latin typeface="Consolas" panose="020B0609020204030204" pitchFamily="49" charset="0"/>
              </a:rPr>
              <a:t>l</a:t>
            </a:r>
            <a:r>
              <a:rPr lang="it-IT" dirty="0" err="1" smtClean="0">
                <a:latin typeface="Consolas" panose="020B0609020204030204" pitchFamily="49" charset="0"/>
              </a:rPr>
              <a:t>et</a:t>
            </a:r>
            <a:r>
              <a:rPr lang="it-IT" dirty="0" smtClean="0">
                <a:latin typeface="Consolas" panose="020B0609020204030204" pitchFamily="49" charset="0"/>
              </a:rPr>
              <a:t> </a:t>
            </a:r>
            <a:r>
              <a:rPr lang="it-IT" dirty="0" err="1" smtClean="0">
                <a:latin typeface="Consolas" panose="020B0609020204030204" pitchFamily="49" charset="0"/>
              </a:rPr>
              <a:t>addFn</a:t>
            </a:r>
            <a:r>
              <a:rPr lang="it-IT" dirty="0" smtClean="0">
                <a:latin typeface="Consolas" panose="020B0609020204030204" pitchFamily="49" charset="0"/>
              </a:rPr>
              <a:t> = (</a:t>
            </a:r>
            <a:r>
              <a:rPr lang="it-IT" dirty="0" err="1" smtClean="0">
                <a:latin typeface="Consolas" panose="020B0609020204030204" pitchFamily="49" charset="0"/>
              </a:rPr>
              <a:t>left</a:t>
            </a:r>
            <a:r>
              <a:rPr lang="it-IT" dirty="0" smtClean="0">
                <a:latin typeface="Consolas" panose="020B0609020204030204" pitchFamily="49" charset="0"/>
              </a:rPr>
              <a:t>: </a:t>
            </a:r>
            <a:r>
              <a:rPr lang="it-IT" dirty="0" err="1" smtClean="0">
                <a:latin typeface="Consolas" panose="020B0609020204030204" pitchFamily="49" charset="0"/>
              </a:rPr>
              <a:t>number</a:t>
            </a:r>
            <a:r>
              <a:rPr lang="it-IT" dirty="0" smtClean="0">
                <a:latin typeface="Consolas" panose="020B0609020204030204" pitchFamily="49" charset="0"/>
              </a:rPr>
              <a:t>, right: </a:t>
            </a:r>
            <a:r>
              <a:rPr lang="it-IT" dirty="0" err="1" smtClean="0">
                <a:latin typeface="Consolas" panose="020B0609020204030204" pitchFamily="49" charset="0"/>
              </a:rPr>
              <a:t>number</a:t>
            </a:r>
            <a:r>
              <a:rPr lang="it-IT" dirty="0" smtClean="0">
                <a:latin typeface="Consolas" panose="020B0609020204030204" pitchFamily="49" charset="0"/>
              </a:rPr>
              <a:t>) =&gt; </a:t>
            </a:r>
            <a:r>
              <a:rPr lang="it-IT" dirty="0" err="1" smtClean="0">
                <a:latin typeface="Consolas" panose="020B0609020204030204" pitchFamily="49" charset="0"/>
              </a:rPr>
              <a:t>left</a:t>
            </a:r>
            <a:r>
              <a:rPr lang="it-IT" dirty="0" smtClean="0">
                <a:latin typeface="Consolas" panose="020B0609020204030204" pitchFamily="49" charset="0"/>
              </a:rPr>
              <a:t> + right; </a:t>
            </a:r>
            <a:endParaRPr lang="it-IT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53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Interfaces and Classes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Interfaces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are used to define the </a:t>
            </a:r>
            <a:r>
              <a:rPr lang="en-US" b="1" dirty="0" smtClean="0">
                <a:solidFill>
                  <a:srgbClr val="0070C0"/>
                </a:solidFill>
              </a:rPr>
              <a:t>SHAPE </a:t>
            </a:r>
            <a:r>
              <a:rPr lang="en-US" dirty="0" smtClean="0">
                <a:solidFill>
                  <a:schemeClr val="tx1"/>
                </a:solidFill>
              </a:rPr>
              <a:t>(a </a:t>
            </a:r>
            <a:r>
              <a:rPr lang="en-US" b="1" dirty="0" smtClean="0">
                <a:solidFill>
                  <a:srgbClr val="0070C0"/>
                </a:solidFill>
              </a:rPr>
              <a:t>Code Contract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>
                <a:solidFill>
                  <a:schemeClr val="tx1"/>
                </a:solidFill>
              </a:rPr>
              <a:t>of our </a:t>
            </a:r>
            <a:r>
              <a:rPr lang="en-US" dirty="0" smtClean="0">
                <a:solidFill>
                  <a:schemeClr val="tx1"/>
                </a:solidFill>
              </a:rPr>
              <a:t>objects.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Classes</a:t>
            </a:r>
            <a:r>
              <a:rPr lang="en-US" dirty="0" smtClean="0">
                <a:solidFill>
                  <a:schemeClr val="tx1"/>
                </a:solidFill>
              </a:rPr>
              <a:t> implement the behavior of an entity, they are one of the basic building blocks of ES2015.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Interfaces and Classes are used to define new Types</a:t>
            </a:r>
            <a:r>
              <a:rPr lang="en-US" sz="2800" b="1" dirty="0" smtClean="0">
                <a:solidFill>
                  <a:srgbClr val="000000"/>
                </a:solidFill>
              </a:rPr>
              <a:t>!</a:t>
            </a:r>
            <a:endParaRPr lang="en-US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48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Type</a:t>
            </a:r>
            <a:r>
              <a:rPr lang="it-IT" dirty="0" smtClean="0"/>
              <a:t> </a:t>
            </a:r>
            <a:r>
              <a:rPr lang="it-IT" dirty="0" err="1" smtClean="0"/>
              <a:t>Checking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The type checking </a:t>
            </a:r>
            <a:r>
              <a:rPr lang="en-US" sz="2800" dirty="0">
                <a:solidFill>
                  <a:schemeClr val="tx1"/>
                </a:solidFill>
              </a:rPr>
              <a:t>is based on a concept called </a:t>
            </a:r>
            <a:r>
              <a:rPr lang="en-US" sz="2800" b="1" dirty="0">
                <a:solidFill>
                  <a:srgbClr val="0070C0"/>
                </a:solidFill>
              </a:rPr>
              <a:t>Structural Typing </a:t>
            </a:r>
            <a:r>
              <a:rPr lang="en-US" sz="2800" dirty="0">
                <a:solidFill>
                  <a:schemeClr val="tx1"/>
                </a:solidFill>
              </a:rPr>
              <a:t>(or </a:t>
            </a:r>
            <a:r>
              <a:rPr lang="en-US" sz="2800" b="1" dirty="0">
                <a:solidFill>
                  <a:srgbClr val="0070C0"/>
                </a:solidFill>
              </a:rPr>
              <a:t>Duck Typing</a:t>
            </a:r>
            <a:r>
              <a:rPr lang="en-US" sz="2800" dirty="0">
                <a:solidFill>
                  <a:schemeClr val="tx1"/>
                </a:solidFill>
              </a:rPr>
              <a:t>), which means the object shape  / structure  is the most important thing! 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"</a:t>
            </a:r>
            <a:r>
              <a:rPr lang="en-US" sz="2800" dirty="0">
                <a:solidFill>
                  <a:srgbClr val="000000"/>
                </a:solidFill>
              </a:rPr>
              <a:t>Two </a:t>
            </a:r>
            <a:r>
              <a:rPr lang="en-US" sz="2800" dirty="0" smtClean="0">
                <a:solidFill>
                  <a:srgbClr val="000000"/>
                </a:solidFill>
              </a:rPr>
              <a:t>types are compatible if their members are </a:t>
            </a:r>
            <a:r>
              <a:rPr lang="en-US" sz="2800" dirty="0">
                <a:solidFill>
                  <a:srgbClr val="000000"/>
                </a:solidFill>
              </a:rPr>
              <a:t>compatible</a:t>
            </a:r>
            <a:r>
              <a:rPr lang="en-US" sz="2800" dirty="0" smtClean="0">
                <a:solidFill>
                  <a:srgbClr val="000000"/>
                </a:solidFill>
              </a:rPr>
              <a:t>."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1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4"/>
            <a:ext cx="4623206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Interface </a:t>
            </a:r>
            <a:r>
              <a:rPr lang="en-US" sz="2400" dirty="0"/>
              <a:t>can describe: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Objects / Entities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Functions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000000"/>
                </a:solidFill>
              </a:rPr>
              <a:t>Indexable</a:t>
            </a:r>
            <a:r>
              <a:rPr lang="en-US" sz="2400" dirty="0" smtClean="0">
                <a:solidFill>
                  <a:srgbClr val="000000"/>
                </a:solidFill>
              </a:rPr>
              <a:t> Types: Arrays </a:t>
            </a:r>
            <a:r>
              <a:rPr lang="en-US" sz="2400" dirty="0">
                <a:solidFill>
                  <a:srgbClr val="000000"/>
                </a:solidFill>
              </a:rPr>
              <a:t>/ Dictionaries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Hybrid Types ('things' that are both objects and functions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4000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endParaRPr lang="en-US" sz="28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027" y="1844514"/>
            <a:ext cx="4842662" cy="4023360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4000" dirty="0" smtClean="0">
                <a:solidFill>
                  <a:srgbClr val="000000"/>
                </a:solidFill>
              </a:rPr>
              <a:t>Interface support: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 smtClean="0">
                <a:solidFill>
                  <a:srgbClr val="000000"/>
                </a:solidFill>
              </a:rPr>
              <a:t>Inheritance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 smtClean="0">
                <a:solidFill>
                  <a:srgbClr val="000000"/>
                </a:solidFill>
              </a:rPr>
              <a:t>Can be qualified with generic types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 err="1" smtClean="0">
                <a:solidFill>
                  <a:srgbClr val="000000"/>
                </a:solidFill>
              </a:rPr>
              <a:t>Readonly</a:t>
            </a:r>
            <a:r>
              <a:rPr lang="en-US" sz="4000" dirty="0" smtClean="0">
                <a:solidFill>
                  <a:srgbClr val="000000"/>
                </a:solidFill>
              </a:rPr>
              <a:t> properties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 smtClean="0">
                <a:solidFill>
                  <a:srgbClr val="000000"/>
                </a:solidFill>
              </a:rPr>
              <a:t>Optional properties</a:t>
            </a:r>
          </a:p>
          <a:p>
            <a:pPr marL="0" indent="0" algn="r">
              <a:buFont typeface="Calibri" panose="020F0502020204030204" pitchFamily="34" charset="0"/>
              <a:buNone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0" indent="0" algn="r">
              <a:buFont typeface="Calibri" panose="020F0502020204030204" pitchFamily="34" charset="0"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 algn="r">
              <a:buFont typeface="Calibri" panose="020F0502020204030204" pitchFamily="34" charset="0"/>
              <a:buNone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0" indent="0" algn="r">
              <a:buFont typeface="Calibri" panose="020F0502020204030204" pitchFamily="34" charset="0"/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They do not support accessors (get / set): 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</a:rPr>
              <a:t>you need to convert the 'property' to a '</a:t>
            </a:r>
            <a:r>
              <a:rPr lang="en-US" sz="2800" dirty="0" err="1" smtClean="0">
                <a:solidFill>
                  <a:srgbClr val="000000"/>
                </a:solidFill>
                <a:latin typeface="Calibri" charset="0"/>
              </a:rPr>
              <a:t>getProperty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</a:rPr>
              <a:t>()' function if you </a:t>
            </a:r>
            <a:r>
              <a:rPr lang="en-US" sz="2800" dirty="0" err="1" smtClean="0">
                <a:solidFill>
                  <a:srgbClr val="000000"/>
                </a:solidFill>
                <a:latin typeface="Calibri" charset="0"/>
              </a:rPr>
              <a:t>wanna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</a:rPr>
              <a:t> give that </a:t>
            </a:r>
            <a:r>
              <a:rPr lang="en-US" sz="2800" dirty="0" err="1" smtClean="0">
                <a:solidFill>
                  <a:srgbClr val="000000"/>
                </a:solidFill>
                <a:latin typeface="Calibri" charset="0"/>
              </a:rPr>
              <a:t>readonly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</a:rPr>
              <a:t> behavior</a:t>
            </a:r>
            <a:r>
              <a:rPr lang="en-US" sz="2800" dirty="0" smtClean="0">
                <a:solidFill>
                  <a:srgbClr val="000000"/>
                </a:solidFill>
              </a:rPr>
              <a:t>.</a:t>
            </a:r>
            <a:endParaRPr lang="en-US" sz="2800" dirty="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8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Class implements the behaviors of an entity.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They have support for: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accessors (get, set) [ES5+]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modifiers: public, private, protected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constructor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inheritable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static properties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abstract (class &amp; methods)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interface implementation 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can be qualified with generic types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</a:rPr>
              <a:t>Readonly</a:t>
            </a:r>
            <a:r>
              <a:rPr lang="en-US" dirty="0" smtClean="0">
                <a:solidFill>
                  <a:schemeClr val="tx1"/>
                </a:solidFill>
              </a:rPr>
              <a:t> properties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Optional properties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Classes also define Types, they have two sides: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instance side (the properties involved in structural type checking)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static side (constructor and static properties, not involved in the type checking)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78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</a:t>
            </a:r>
            <a:endParaRPr lang="it-IT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971" y="2051050"/>
            <a:ext cx="7860058" cy="4144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e 5"/>
          <p:cNvSpPr/>
          <p:nvPr/>
        </p:nvSpPr>
        <p:spPr>
          <a:xfrm>
            <a:off x="2874874" y="2955341"/>
            <a:ext cx="1243584" cy="5925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4717085" y="5199888"/>
            <a:ext cx="1243584" cy="5925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Is </a:t>
            </a:r>
            <a:r>
              <a:rPr lang="en-US" b="1" dirty="0" smtClean="0">
                <a:solidFill>
                  <a:srgbClr val="404040"/>
                </a:solidFill>
              </a:rPr>
              <a:t>This</a:t>
            </a:r>
            <a:r>
              <a:rPr lang="en-US" dirty="0" smtClean="0">
                <a:solidFill>
                  <a:srgbClr val="404040"/>
                </a:solidFill>
              </a:rPr>
              <a:t> important ?!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Inside a class the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'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':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it always (well… most of the times)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represents the instance of the class itself (like in C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# or Java).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The 'this' has a different meaning in function expression and when using the '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arrow syntax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':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0000"/>
                </a:solidFill>
                <a:latin typeface="Calibri" charset="0"/>
              </a:rPr>
              <a:t>function() { … }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: 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this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act exactly as expected in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JavaScript Strict Mode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(it can be undefined or whatever it was when entering the function execution context).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0000"/>
                </a:solidFill>
                <a:latin typeface="Calibri" charset="0"/>
              </a:rPr>
              <a:t>() =&gt; { … }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: </a:t>
            </a:r>
            <a:r>
              <a:rPr lang="en-US" dirty="0">
                <a:solidFill>
                  <a:srgbClr val="0070C0"/>
                </a:solidFill>
                <a:latin typeface="Calibri" charset="0"/>
              </a:rPr>
              <a:t>this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always refers to the class instance.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Composition / Encapsulation patterns: don't mess up with the this</a:t>
            </a:r>
            <a:r>
              <a:rPr lang="en-US" dirty="0">
                <a:latin typeface="Calibri" charset="0"/>
              </a:rPr>
              <a:t>! Always delegate the function call properly, that is: call the function on its original object rather than assigning </a:t>
            </a:r>
            <a:r>
              <a:rPr lang="en-US" dirty="0" smtClean="0">
                <a:latin typeface="Calibri" charset="0"/>
              </a:rPr>
              <a:t>function pointer to </a:t>
            </a:r>
            <a:r>
              <a:rPr lang="en-US" dirty="0">
                <a:latin typeface="Calibri" charset="0"/>
              </a:rPr>
              <a:t>another variable! </a:t>
            </a:r>
          </a:p>
        </p:txBody>
      </p:sp>
    </p:spTree>
    <p:extLst>
      <p:ext uri="{BB962C8B-B14F-4D97-AF65-F5344CB8AC3E}">
        <p14:creationId xmlns:p14="http://schemas.microsoft.com/office/powerpoint/2010/main" val="390117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Null</a:t>
            </a:r>
            <a:r>
              <a:rPr lang="it-IT" dirty="0" smtClean="0"/>
              <a:t> </a:t>
            </a:r>
            <a:r>
              <a:rPr lang="it-IT" dirty="0" err="1" smtClean="0"/>
              <a:t>Checks</a:t>
            </a:r>
            <a:r>
              <a:rPr lang="it-IT" dirty="0" smtClean="0"/>
              <a:t> – </a:t>
            </a:r>
            <a:r>
              <a:rPr lang="it-IT" dirty="0" err="1" smtClean="0"/>
              <a:t>strict</a:t>
            </a:r>
            <a:r>
              <a:rPr lang="it-IT" dirty="0" smtClean="0"/>
              <a:t> or </a:t>
            </a:r>
            <a:r>
              <a:rPr lang="it-IT" dirty="0" err="1" smtClean="0"/>
              <a:t>not</a:t>
            </a:r>
            <a:r>
              <a:rPr lang="it-IT" dirty="0" smtClean="0"/>
              <a:t>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Default Null Checking </a:t>
            </a:r>
            <a:r>
              <a:rPr lang="en-US" dirty="0" smtClean="0"/>
              <a:t>mode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smtClean="0"/>
              <a:t>null</a:t>
            </a:r>
            <a:r>
              <a:rPr lang="en-US" dirty="0" smtClean="0"/>
              <a:t> and </a:t>
            </a:r>
            <a:r>
              <a:rPr lang="en-US" b="1" dirty="0" smtClean="0"/>
              <a:t>undefined</a:t>
            </a:r>
            <a:r>
              <a:rPr lang="en-US" dirty="0" smtClean="0"/>
              <a:t> values are in the domain of every type.</a:t>
            </a:r>
          </a:p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b="1" dirty="0" smtClean="0"/>
              <a:t>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/>
              <a:t>T | undefined </a:t>
            </a:r>
            <a:r>
              <a:rPr lang="en-US" dirty="0"/>
              <a:t>are considered </a:t>
            </a:r>
            <a:r>
              <a:rPr lang="en-US" i="1" dirty="0"/>
              <a:t>synonymous</a:t>
            </a:r>
            <a:r>
              <a:rPr lang="en-US" dirty="0"/>
              <a:t> in regular type checking mode (because undefined is considered a subtype of any T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Strict Null Checking </a:t>
            </a:r>
            <a:r>
              <a:rPr lang="en-US" dirty="0" smtClean="0"/>
              <a:t>mode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/>
              <a:t>null</a:t>
            </a:r>
            <a:r>
              <a:rPr lang="en-US" dirty="0"/>
              <a:t> and </a:t>
            </a:r>
            <a:r>
              <a:rPr lang="en-US" b="1" dirty="0"/>
              <a:t>undefined</a:t>
            </a:r>
            <a:r>
              <a:rPr lang="en-US" dirty="0"/>
              <a:t> values are </a:t>
            </a:r>
            <a:r>
              <a:rPr lang="en-US" b="1" i="1" dirty="0"/>
              <a:t>not</a:t>
            </a:r>
            <a:r>
              <a:rPr lang="en-US" dirty="0"/>
              <a:t> in the domain of every type and are only assignable to themselves and </a:t>
            </a:r>
            <a:r>
              <a:rPr lang="en-US" i="1" dirty="0"/>
              <a:t>any</a:t>
            </a:r>
            <a:r>
              <a:rPr lang="en-US" dirty="0"/>
              <a:t> (the one exception being that undefined is also assignable to void).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b="1" dirty="0" smtClean="0"/>
              <a:t>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/>
              <a:t>T | undefined </a:t>
            </a:r>
            <a:r>
              <a:rPr lang="en-US" dirty="0" smtClean="0"/>
              <a:t>are </a:t>
            </a:r>
            <a:r>
              <a:rPr lang="en-US" i="1" dirty="0"/>
              <a:t>different</a:t>
            </a:r>
            <a:r>
              <a:rPr lang="en-US" dirty="0"/>
              <a:t> types in strict type checking mode, and only T | undefined permits undefined values. The same is true for the relationship of T to T | null.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82220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Optional </a:t>
            </a:r>
            <a:r>
              <a:rPr lang="it-IT" dirty="0" err="1" smtClean="0"/>
              <a:t>properties</a:t>
            </a:r>
            <a:r>
              <a:rPr lang="it-IT" dirty="0" smtClean="0"/>
              <a:t> and </a:t>
            </a:r>
            <a:r>
              <a:rPr lang="it-IT" dirty="0" err="1" smtClean="0"/>
              <a:t>type</a:t>
            </a:r>
            <a:r>
              <a:rPr lang="it-IT" dirty="0" smtClean="0"/>
              <a:t> </a:t>
            </a:r>
            <a:r>
              <a:rPr lang="it-IT" dirty="0" err="1" smtClean="0"/>
              <a:t>checking</a:t>
            </a:r>
            <a:r>
              <a:rPr lang="it-IT" dirty="0" smtClean="0"/>
              <a:t>…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r>
              <a:rPr lang="it-IT" sz="5400" dirty="0" err="1"/>
              <a:t>prop</a:t>
            </a:r>
            <a:r>
              <a:rPr lang="it-IT" sz="5400" dirty="0"/>
              <a:t>?: T   !</a:t>
            </a:r>
            <a:r>
              <a:rPr lang="it-IT" sz="5400" dirty="0" smtClean="0"/>
              <a:t>=   </a:t>
            </a:r>
            <a:r>
              <a:rPr lang="it-IT" sz="5400" dirty="0" err="1"/>
              <a:t>prop</a:t>
            </a:r>
            <a:r>
              <a:rPr lang="it-IT" sz="5400" dirty="0"/>
              <a:t>: T | </a:t>
            </a:r>
            <a:r>
              <a:rPr lang="it-IT" sz="5400" dirty="0" err="1"/>
              <a:t>undefined</a:t>
            </a:r>
            <a:endParaRPr lang="it-IT" sz="5400" dirty="0"/>
          </a:p>
          <a:p>
            <a:endParaRPr lang="it-IT" dirty="0"/>
          </a:p>
          <a:p>
            <a:r>
              <a:rPr lang="it-IT" dirty="0" smtClean="0"/>
              <a:t>The </a:t>
            </a:r>
            <a:r>
              <a:rPr lang="it-IT" dirty="0" err="1" smtClean="0"/>
              <a:t>Shape</a:t>
            </a:r>
            <a:r>
              <a:rPr lang="it-IT" dirty="0" smtClean="0"/>
              <a:t> </a:t>
            </a:r>
            <a:r>
              <a:rPr lang="it-IT" dirty="0" err="1" smtClean="0"/>
              <a:t>matters</a:t>
            </a:r>
            <a:r>
              <a:rPr lang="it-IT" dirty="0" smtClean="0"/>
              <a:t>, and the ‘?’ </a:t>
            </a:r>
            <a:r>
              <a:rPr lang="it-IT" dirty="0" err="1" smtClean="0"/>
              <a:t>qualifies</a:t>
            </a:r>
            <a:r>
              <a:rPr lang="it-IT" dirty="0" smtClean="0"/>
              <a:t> the </a:t>
            </a:r>
            <a:r>
              <a:rPr lang="it-IT" dirty="0" err="1" smtClean="0"/>
              <a:t>property</a:t>
            </a:r>
            <a:r>
              <a:rPr lang="it-IT" dirty="0" smtClean="0"/>
              <a:t> </a:t>
            </a:r>
            <a:r>
              <a:rPr lang="it-IT" dirty="0" err="1" smtClean="0"/>
              <a:t>itself</a:t>
            </a:r>
            <a:r>
              <a:rPr lang="it-IT" dirty="0" smtClean="0"/>
              <a:t>,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its</a:t>
            </a:r>
            <a:r>
              <a:rPr lang="it-IT" dirty="0" smtClean="0"/>
              <a:t> </a:t>
            </a:r>
            <a:r>
              <a:rPr lang="it-IT" dirty="0" err="1" smtClean="0"/>
              <a:t>type</a:t>
            </a:r>
            <a:r>
              <a:rPr lang="it-IT" dirty="0" smtClean="0"/>
              <a:t>!</a:t>
            </a:r>
          </a:p>
          <a:p>
            <a:endParaRPr lang="it-IT" dirty="0"/>
          </a:p>
          <a:p>
            <a:r>
              <a:rPr lang="it-IT" dirty="0" err="1" smtClean="0"/>
              <a:t>Beware</a:t>
            </a:r>
            <a:r>
              <a:rPr lang="it-IT" dirty="0" smtClean="0"/>
              <a:t>! </a:t>
            </a:r>
            <a:r>
              <a:rPr lang="it-IT" dirty="0" err="1" smtClean="0"/>
              <a:t>It</a:t>
            </a:r>
            <a:r>
              <a:rPr lang="it-IT" dirty="0" smtClean="0"/>
              <a:t> can </a:t>
            </a:r>
            <a:r>
              <a:rPr lang="it-IT" dirty="0" err="1" smtClean="0"/>
              <a:t>lead</a:t>
            </a:r>
            <a:r>
              <a:rPr lang="it-IT" dirty="0" smtClean="0"/>
              <a:t> to </a:t>
            </a:r>
            <a:r>
              <a:rPr lang="it-IT" dirty="0" err="1" smtClean="0"/>
              <a:t>runtime</a:t>
            </a:r>
            <a:r>
              <a:rPr lang="it-IT" dirty="0" smtClean="0"/>
              <a:t> </a:t>
            </a:r>
            <a:r>
              <a:rPr lang="it-IT" dirty="0" err="1" smtClean="0"/>
              <a:t>errors</a:t>
            </a:r>
            <a:r>
              <a:rPr lang="it-IT" dirty="0" smtClean="0"/>
              <a:t> under </a:t>
            </a:r>
            <a:r>
              <a:rPr lang="it-IT" dirty="0" err="1" smtClean="0"/>
              <a:t>normal</a:t>
            </a:r>
            <a:r>
              <a:rPr lang="it-IT" dirty="0" smtClean="0"/>
              <a:t> </a:t>
            </a:r>
            <a:r>
              <a:rPr lang="it-IT" dirty="0" err="1" smtClean="0"/>
              <a:t>type</a:t>
            </a:r>
            <a:r>
              <a:rPr lang="it-IT" dirty="0" smtClean="0"/>
              <a:t> </a:t>
            </a:r>
            <a:r>
              <a:rPr lang="it-IT" dirty="0" err="1" smtClean="0"/>
              <a:t>checking</a:t>
            </a:r>
            <a:r>
              <a:rPr lang="it-IT" dirty="0" smtClean="0"/>
              <a:t> </a:t>
            </a:r>
            <a:r>
              <a:rPr lang="it-IT" dirty="0" err="1" smtClean="0"/>
              <a:t>rules</a:t>
            </a:r>
            <a:r>
              <a:rPr lang="it-IT" dirty="0" smtClean="0"/>
              <a:t> </a:t>
            </a:r>
          </a:p>
          <a:p>
            <a:r>
              <a:rPr lang="it-IT" sz="1500" dirty="0" smtClean="0"/>
              <a:t>(</a:t>
            </a:r>
            <a:r>
              <a:rPr lang="it-IT" sz="1500" dirty="0" err="1" smtClean="0"/>
              <a:t>see</a:t>
            </a:r>
            <a:r>
              <a:rPr lang="it-IT" sz="1500" dirty="0" smtClean="0"/>
              <a:t> ‘</a:t>
            </a:r>
            <a:r>
              <a:rPr lang="it-IT" sz="1500" dirty="0" err="1" smtClean="0"/>
              <a:t>classes-strictNullChecks.ts</a:t>
            </a:r>
            <a:r>
              <a:rPr lang="it-IT" sz="1500" dirty="0" smtClean="0"/>
              <a:t>’)</a:t>
            </a:r>
            <a:endParaRPr lang="it-IT" sz="1500" dirty="0"/>
          </a:p>
        </p:txBody>
      </p:sp>
    </p:spTree>
    <p:extLst>
      <p:ext uri="{BB962C8B-B14F-4D97-AF65-F5344CB8AC3E}">
        <p14:creationId xmlns:p14="http://schemas.microsoft.com/office/powerpoint/2010/main" val="24080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JavaScript: 'the not so good parts'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 smtClean="0">
                <a:solidFill>
                  <a:schemeClr val="tx1"/>
                </a:solidFill>
              </a:rPr>
              <a:t>Global </a:t>
            </a:r>
            <a:r>
              <a:rPr lang="en-US" sz="4000" dirty="0">
                <a:solidFill>
                  <a:schemeClr val="tx1"/>
                </a:solidFill>
              </a:rPr>
              <a:t>namespace </a:t>
            </a:r>
            <a:r>
              <a:rPr lang="en-US" sz="4000" dirty="0" smtClean="0">
                <a:solidFill>
                  <a:schemeClr val="tx1"/>
                </a:solidFill>
              </a:rPr>
              <a:t>pollution.</a:t>
            </a:r>
            <a:r>
              <a:rPr lang="en-US" sz="4000" dirty="0">
                <a:solidFill>
                  <a:schemeClr val="tx1"/>
                </a:solidFill>
              </a:rPr>
              <a:t> </a:t>
            </a:r>
            <a:endParaRPr lang="en-US" sz="4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47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Takeaways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it-IT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it-IT" sz="2400" dirty="0" err="1" smtClean="0"/>
              <a:t>Structural</a:t>
            </a:r>
            <a:r>
              <a:rPr lang="it-IT" sz="2400" dirty="0" smtClean="0"/>
              <a:t> Typing/</a:t>
            </a:r>
            <a:r>
              <a:rPr lang="it-IT" sz="2400" dirty="0" err="1" smtClean="0"/>
              <a:t>Duck</a:t>
            </a:r>
            <a:r>
              <a:rPr lang="it-IT" sz="2400" dirty="0" smtClean="0"/>
              <a:t> </a:t>
            </a:r>
            <a:r>
              <a:rPr lang="it-IT" sz="2400" dirty="0"/>
              <a:t>Typing: the </a:t>
            </a:r>
            <a:r>
              <a:rPr lang="it-IT" sz="2400" dirty="0" err="1"/>
              <a:t>shape</a:t>
            </a:r>
            <a:r>
              <a:rPr lang="it-IT" sz="2400" dirty="0"/>
              <a:t> </a:t>
            </a:r>
            <a:r>
              <a:rPr lang="it-IT" sz="2400" dirty="0" err="1"/>
              <a:t>matters</a:t>
            </a:r>
            <a:r>
              <a:rPr lang="it-IT" sz="2400" dirty="0"/>
              <a:t>!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400" dirty="0"/>
              <a:t>Always use the '</a:t>
            </a:r>
            <a:r>
              <a:rPr lang="it-IT" sz="2400" dirty="0" err="1"/>
              <a:t>arroy</a:t>
            </a:r>
            <a:r>
              <a:rPr lang="it-IT" sz="2400" dirty="0"/>
              <a:t> </a:t>
            </a:r>
            <a:r>
              <a:rPr lang="it-IT" sz="2400" dirty="0" err="1"/>
              <a:t>syntax</a:t>
            </a:r>
            <a:r>
              <a:rPr lang="it-IT" sz="2400" dirty="0"/>
              <a:t>' </a:t>
            </a:r>
            <a:r>
              <a:rPr lang="it-IT" sz="2400" dirty="0" err="1"/>
              <a:t>when</a:t>
            </a:r>
            <a:r>
              <a:rPr lang="it-IT" sz="2400" dirty="0"/>
              <a:t> </a:t>
            </a:r>
            <a:r>
              <a:rPr lang="it-IT" sz="2400" dirty="0" err="1"/>
              <a:t>defining</a:t>
            </a:r>
            <a:r>
              <a:rPr lang="it-IT" sz="2400" dirty="0"/>
              <a:t> </a:t>
            </a:r>
            <a:r>
              <a:rPr lang="it-IT" sz="2400" dirty="0" err="1"/>
              <a:t>functions</a:t>
            </a:r>
            <a:r>
              <a:rPr lang="it-IT" sz="2400" dirty="0"/>
              <a:t> </a:t>
            </a:r>
            <a:r>
              <a:rPr lang="it-IT" sz="2400" dirty="0" smtClean="0"/>
              <a:t>/ </a:t>
            </a:r>
            <a:r>
              <a:rPr lang="it-IT" sz="2400" dirty="0" err="1" smtClean="0"/>
              <a:t>callbacks</a:t>
            </a:r>
            <a:r>
              <a:rPr lang="it-IT" sz="2400" dirty="0" smtClean="0"/>
              <a:t> on </a:t>
            </a:r>
            <a:r>
              <a:rPr lang="it-IT" sz="2400" dirty="0"/>
              <a:t>the </a:t>
            </a:r>
            <a:r>
              <a:rPr lang="it-IT" sz="2400" dirty="0" err="1"/>
              <a:t>fly</a:t>
            </a:r>
            <a:r>
              <a:rPr lang="it-IT" sz="2400" dirty="0"/>
              <a:t>!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400" dirty="0" err="1"/>
              <a:t>Composition</a:t>
            </a:r>
            <a:r>
              <a:rPr lang="it-IT" sz="2400" dirty="0"/>
              <a:t> </a:t>
            </a:r>
            <a:r>
              <a:rPr lang="it-IT" sz="2400" dirty="0" smtClean="0"/>
              <a:t>pattern (the </a:t>
            </a:r>
            <a:r>
              <a:rPr lang="it-IT" sz="2400" dirty="0" err="1"/>
              <a:t>same</a:t>
            </a:r>
            <a:r>
              <a:rPr lang="it-IT" sz="2400" dirty="0"/>
              <a:t> in JavaScript): </a:t>
            </a:r>
            <a:r>
              <a:rPr lang="it-IT" sz="2400" dirty="0" err="1"/>
              <a:t>always</a:t>
            </a:r>
            <a:r>
              <a:rPr lang="it-IT" sz="2400" dirty="0"/>
              <a:t> call the </a:t>
            </a:r>
            <a:r>
              <a:rPr lang="it-IT" sz="2400" dirty="0" err="1"/>
              <a:t>function</a:t>
            </a:r>
            <a:r>
              <a:rPr lang="it-IT" sz="2400" dirty="0"/>
              <a:t> on </a:t>
            </a:r>
            <a:r>
              <a:rPr lang="it-IT" sz="2400" dirty="0" err="1"/>
              <a:t>its</a:t>
            </a:r>
            <a:r>
              <a:rPr lang="it-IT" sz="2400" dirty="0"/>
              <a:t> </a:t>
            </a:r>
            <a:r>
              <a:rPr lang="it-IT" sz="2400" dirty="0" err="1"/>
              <a:t>original</a:t>
            </a:r>
            <a:r>
              <a:rPr lang="it-IT" sz="2400" dirty="0"/>
              <a:t> </a:t>
            </a:r>
            <a:r>
              <a:rPr lang="it-IT" sz="2400" dirty="0" err="1"/>
              <a:t>object</a:t>
            </a:r>
            <a:r>
              <a:rPr lang="it-IT" sz="2400" dirty="0"/>
              <a:t> </a:t>
            </a:r>
            <a:r>
              <a:rPr lang="it-IT" sz="2400" dirty="0" err="1"/>
              <a:t>instance</a:t>
            </a:r>
            <a:r>
              <a:rPr lang="it-IT" sz="2400" dirty="0"/>
              <a:t>, </a:t>
            </a:r>
            <a:r>
              <a:rPr lang="it-IT" sz="2400" dirty="0" err="1"/>
              <a:t>never</a:t>
            </a:r>
            <a:r>
              <a:rPr lang="it-IT" sz="2400" dirty="0"/>
              <a:t> </a:t>
            </a:r>
            <a:r>
              <a:rPr lang="it-IT" sz="2400" dirty="0" err="1"/>
              <a:t>assign</a:t>
            </a:r>
            <a:r>
              <a:rPr lang="it-IT" sz="2400" dirty="0"/>
              <a:t> the </a:t>
            </a:r>
            <a:r>
              <a:rPr lang="it-IT" sz="2400" dirty="0" err="1"/>
              <a:t>pointer</a:t>
            </a:r>
            <a:r>
              <a:rPr lang="it-IT" sz="2400" dirty="0"/>
              <a:t> to </a:t>
            </a:r>
            <a:r>
              <a:rPr lang="it-IT" sz="2400" dirty="0" err="1"/>
              <a:t>another</a:t>
            </a:r>
            <a:r>
              <a:rPr lang="it-IT" sz="2400" dirty="0"/>
              <a:t> </a:t>
            </a:r>
            <a:r>
              <a:rPr lang="it-IT" sz="2400" dirty="0" err="1"/>
              <a:t>variable</a:t>
            </a:r>
            <a:r>
              <a:rPr lang="it-IT" sz="2400" dirty="0" smtClean="0"/>
              <a:t>!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400" dirty="0" err="1" smtClean="0"/>
              <a:t>Null</a:t>
            </a:r>
            <a:r>
              <a:rPr lang="it-IT" sz="2400" dirty="0" smtClean="0"/>
              <a:t> </a:t>
            </a:r>
            <a:r>
              <a:rPr lang="it-IT" sz="2400" dirty="0" err="1" smtClean="0"/>
              <a:t>Checks</a:t>
            </a:r>
            <a:r>
              <a:rPr lang="it-IT" sz="2400" dirty="0" smtClean="0"/>
              <a:t>?! </a:t>
            </a:r>
            <a:r>
              <a:rPr lang="it-IT" sz="2400" dirty="0" err="1" smtClean="0"/>
              <a:t>Choose</a:t>
            </a:r>
            <a:r>
              <a:rPr lang="it-IT" sz="2400" dirty="0" smtClean="0"/>
              <a:t> </a:t>
            </a:r>
            <a:r>
              <a:rPr lang="it-IT" sz="2400" dirty="0" err="1" smtClean="0"/>
              <a:t>what</a:t>
            </a:r>
            <a:r>
              <a:rPr lang="it-IT" sz="2400" dirty="0" smtClean="0"/>
              <a:t> </a:t>
            </a:r>
            <a:r>
              <a:rPr lang="it-IT" sz="2400" dirty="0" err="1" smtClean="0"/>
              <a:t>you</a:t>
            </a:r>
            <a:r>
              <a:rPr lang="it-IT" sz="2400" dirty="0" smtClean="0"/>
              <a:t> </a:t>
            </a:r>
            <a:r>
              <a:rPr lang="it-IT" sz="2400" dirty="0" err="1" smtClean="0"/>
              <a:t>like</a:t>
            </a:r>
            <a:r>
              <a:rPr lang="it-IT" sz="2400" dirty="0" smtClean="0"/>
              <a:t> the </a:t>
            </a:r>
            <a:r>
              <a:rPr lang="it-IT" sz="2400" dirty="0" err="1" smtClean="0"/>
              <a:t>most</a:t>
            </a:r>
            <a:r>
              <a:rPr lang="it-IT" sz="2400" dirty="0" smtClean="0"/>
              <a:t> and live with </a:t>
            </a:r>
            <a:r>
              <a:rPr lang="it-IT" sz="2400" dirty="0" err="1" smtClean="0"/>
              <a:t>it!</a:t>
            </a:r>
            <a:endParaRPr lang="it-IT" sz="2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139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 &amp;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Namespaces </a:t>
            </a:r>
            <a:r>
              <a:rPr lang="en-US" dirty="0">
                <a:solidFill>
                  <a:schemeClr val="tx1"/>
                </a:solidFill>
              </a:rPr>
              <a:t>and Modules are used to add more structuring to your code. 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Group and Organize objects based on their behavior or because they are related to each other in some way (i.e.: all the classes of a specific feature, a library, etc...). 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It’s </a:t>
            </a:r>
            <a:r>
              <a:rPr lang="en-US" dirty="0">
                <a:solidFill>
                  <a:schemeClr val="tx1"/>
                </a:solidFill>
              </a:rPr>
              <a:t>a way to group up a set of entities that share the same purpose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Allow to split your code in multiple files. 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84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 (a.k.a. Internal Module)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defined by the keyword: </a:t>
            </a:r>
            <a:r>
              <a:rPr lang="en-US" b="1" dirty="0" smtClean="0">
                <a:solidFill>
                  <a:srgbClr val="0070C0"/>
                </a:solidFill>
              </a:rPr>
              <a:t>namespace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70C0"/>
                </a:solidFill>
              </a:rPr>
              <a:t>export</a:t>
            </a:r>
            <a:r>
              <a:rPr lang="en-US" dirty="0">
                <a:solidFill>
                  <a:schemeClr val="tx1"/>
                </a:solidFill>
              </a:rPr>
              <a:t>: decide what to expose to the outside world.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can be split in multiple files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When to use them:</a:t>
            </a:r>
            <a:r>
              <a:rPr lang="en-US" dirty="0">
                <a:solidFill>
                  <a:schemeClr val="tx1"/>
                </a:solidFill>
              </a:rPr>
              <a:t> 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it’s </a:t>
            </a:r>
            <a:r>
              <a:rPr lang="en-US" b="1" dirty="0">
                <a:solidFill>
                  <a:schemeClr val="tx1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meant to be used with dynamic module loading (Node.js / Require.js).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reference </a:t>
            </a:r>
            <a:r>
              <a:rPr lang="en-US" dirty="0">
                <a:solidFill>
                  <a:schemeClr val="tx1"/>
                </a:solidFill>
              </a:rPr>
              <a:t>the files using </a:t>
            </a:r>
            <a:r>
              <a:rPr lang="en-US" dirty="0">
                <a:solidFill>
                  <a:srgbClr val="0070C0"/>
                </a:solidFill>
              </a:rPr>
              <a:t>&lt;script&gt; </a:t>
            </a:r>
            <a:r>
              <a:rPr lang="en-US" dirty="0">
                <a:solidFill>
                  <a:schemeClr val="tx1"/>
                </a:solidFill>
              </a:rPr>
              <a:t>tags in the correct order. 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8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Module (a.k.a. External Module)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Module in </a:t>
            </a:r>
            <a:r>
              <a:rPr lang="en-US" dirty="0" err="1">
                <a:solidFill>
                  <a:schemeClr val="tx1"/>
                </a:solidFill>
              </a:rPr>
              <a:t>TypeScript</a:t>
            </a:r>
            <a:r>
              <a:rPr lang="en-US" dirty="0">
                <a:solidFill>
                  <a:schemeClr val="tx1"/>
                </a:solidFill>
              </a:rPr>
              <a:t> follows the </a:t>
            </a:r>
            <a:r>
              <a:rPr lang="en-US" b="1" dirty="0">
                <a:solidFill>
                  <a:srgbClr val="0070C0"/>
                </a:solidFill>
              </a:rPr>
              <a:t>ES2015 standard module specification</a:t>
            </a:r>
            <a:r>
              <a:rPr lang="en-US" dirty="0">
                <a:solidFill>
                  <a:schemeClr val="tx1"/>
                </a:solidFill>
              </a:rPr>
              <a:t>. 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Every </a:t>
            </a:r>
            <a:r>
              <a:rPr lang="en-US" b="1" dirty="0">
                <a:solidFill>
                  <a:srgbClr val="0070C0"/>
                </a:solidFill>
              </a:rPr>
              <a:t>file</a:t>
            </a:r>
            <a:r>
              <a:rPr lang="en-US" dirty="0">
                <a:solidFill>
                  <a:schemeClr val="tx1"/>
                </a:solidFill>
              </a:rPr>
              <a:t> containing a top-level import or export is a different module.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chemeClr val="tx1"/>
                </a:solidFill>
              </a:rPr>
              <a:t>make things visible outside of a module you need to </a:t>
            </a:r>
            <a:r>
              <a:rPr lang="en-US" b="1" dirty="0">
                <a:solidFill>
                  <a:srgbClr val="0070C0"/>
                </a:solidFill>
              </a:rPr>
              <a:t>export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them.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To gain access to the things exported by a module you need to </a:t>
            </a:r>
            <a:r>
              <a:rPr lang="en-US" b="1" dirty="0">
                <a:solidFill>
                  <a:srgbClr val="0070C0"/>
                </a:solidFill>
              </a:rPr>
              <a:t>import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 module itself (or the single entities you want to use). 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How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dirty="0" smtClean="0">
                <a:solidFill>
                  <a:schemeClr val="tx1"/>
                </a:solidFill>
              </a:rPr>
              <a:t>use them:</a:t>
            </a:r>
            <a:r>
              <a:rPr lang="en-US" dirty="0">
                <a:solidFill>
                  <a:schemeClr val="tx1"/>
                </a:solidFill>
              </a:rPr>
              <a:t> 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You need to use a module loader: Node.js / Require.js or another dynamic module loader. 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You must </a:t>
            </a:r>
            <a:r>
              <a:rPr lang="en-US" dirty="0">
                <a:solidFill>
                  <a:schemeClr val="tx1"/>
                </a:solidFill>
              </a:rPr>
              <a:t>use the 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  <a:r>
              <a:rPr lang="en-US" b="1" dirty="0" smtClean="0">
                <a:solidFill>
                  <a:schemeClr val="tx1"/>
                </a:solidFill>
              </a:rPr>
              <a:t>--</a:t>
            </a:r>
            <a:r>
              <a:rPr lang="en-US" b="1" dirty="0">
                <a:solidFill>
                  <a:schemeClr val="tx1"/>
                </a:solidFill>
              </a:rPr>
              <a:t>module</a:t>
            </a:r>
            <a:r>
              <a:rPr lang="en-US" dirty="0">
                <a:solidFill>
                  <a:schemeClr val="tx1"/>
                </a:solidFill>
              </a:rPr>
              <a:t>' compiler </a:t>
            </a:r>
            <a:r>
              <a:rPr lang="en-US" dirty="0" smtClean="0">
                <a:solidFill>
                  <a:schemeClr val="tx1"/>
                </a:solidFill>
              </a:rPr>
              <a:t>switch to chose the format to use [</a:t>
            </a:r>
            <a:r>
              <a:rPr lang="en-US" b="1" dirty="0" err="1" smtClean="0">
                <a:solidFill>
                  <a:schemeClr val="tx1"/>
                </a:solidFill>
              </a:rPr>
              <a:t>commonjs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amd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system</a:t>
            </a:r>
            <a:r>
              <a:rPr lang="en-US" dirty="0">
                <a:solidFill>
                  <a:schemeClr val="tx1"/>
                </a:solidFill>
              </a:rPr>
              <a:t>, ...].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Reference them using the </a:t>
            </a:r>
            <a:r>
              <a:rPr lang="en-US" b="1" dirty="0" smtClean="0">
                <a:solidFill>
                  <a:srgbClr val="0070C0"/>
                </a:solidFill>
              </a:rPr>
              <a:t>import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keyword and assign a name </a:t>
            </a:r>
            <a:r>
              <a:rPr lang="en-US" dirty="0" smtClean="0">
                <a:solidFill>
                  <a:schemeClr val="tx1"/>
                </a:solidFill>
              </a:rPr>
              <a:t>alias or decide which exported types to use.</a:t>
            </a:r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90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TypeScript</a:t>
            </a:r>
            <a:r>
              <a:rPr lang="it-IT" dirty="0" smtClean="0"/>
              <a:t> </a:t>
            </a:r>
            <a:r>
              <a:rPr lang="it-IT" dirty="0" err="1"/>
              <a:t>s</a:t>
            </a:r>
            <a:r>
              <a:rPr lang="it-IT" dirty="0" err="1" smtClean="0"/>
              <a:t>upports</a:t>
            </a:r>
            <a:r>
              <a:rPr lang="it-IT" dirty="0" smtClean="0"/>
              <a:t> ES2015 </a:t>
            </a:r>
            <a:r>
              <a:rPr lang="it-IT" dirty="0" err="1" smtClean="0"/>
              <a:t>features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let </a:t>
            </a:r>
            <a:r>
              <a:rPr lang="en-US" dirty="0">
                <a:solidFill>
                  <a:srgbClr val="000000"/>
                </a:solidFill>
              </a:rPr>
              <a:t>/ </a:t>
            </a:r>
            <a:r>
              <a:rPr lang="en-US" dirty="0" err="1" smtClean="0">
                <a:solidFill>
                  <a:srgbClr val="000000"/>
                </a:solidFill>
              </a:rPr>
              <a:t>const</a:t>
            </a:r>
            <a:r>
              <a:rPr lang="en-US" dirty="0" smtClean="0">
                <a:solidFill>
                  <a:srgbClr val="000000"/>
                </a:solidFill>
              </a:rPr>
              <a:t> declarations</a:t>
            </a:r>
            <a:endParaRPr lang="en-US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</a:rPr>
              <a:t>Destructuring</a:t>
            </a:r>
            <a:r>
              <a:rPr lang="en-US" dirty="0">
                <a:solidFill>
                  <a:srgbClr val="000000"/>
                </a:solidFill>
              </a:rPr>
              <a:t> declarations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000000"/>
                </a:solidFill>
              </a:rPr>
              <a:t>for</a:t>
            </a:r>
            <a:r>
              <a:rPr lang="en-US" dirty="0" err="1">
                <a:solidFill>
                  <a:srgbClr val="000000"/>
                </a:solidFill>
              </a:rPr>
              <a:t>..of</a:t>
            </a:r>
            <a:endParaRPr lang="en-US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Template strings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Generators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Class </a:t>
            </a:r>
            <a:r>
              <a:rPr lang="en-US" dirty="0" smtClean="0">
                <a:solidFill>
                  <a:srgbClr val="000000"/>
                </a:solidFill>
              </a:rPr>
              <a:t>expressions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935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And some custom </a:t>
            </a:r>
            <a:r>
              <a:rPr lang="it-IT" dirty="0" err="1"/>
              <a:t>l</a:t>
            </a:r>
            <a:r>
              <a:rPr lang="it-IT" dirty="0" err="1" smtClean="0"/>
              <a:t>anguage</a:t>
            </a:r>
            <a:r>
              <a:rPr lang="it-IT" dirty="0" smtClean="0"/>
              <a:t> </a:t>
            </a:r>
            <a:r>
              <a:rPr lang="it-IT" dirty="0" err="1" smtClean="0"/>
              <a:t>extensions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Calibri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 charset="0"/>
              </a:rPr>
              <a:t>Tuple types.</a:t>
            </a:r>
            <a:endParaRPr lang="en-US" dirty="0">
              <a:latin typeface="Calibri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charset="0"/>
              </a:rPr>
              <a:t>Union </a:t>
            </a:r>
            <a:r>
              <a:rPr lang="en-US" dirty="0" smtClean="0">
                <a:latin typeface="Calibri" charset="0"/>
              </a:rPr>
              <a:t>types.</a:t>
            </a:r>
            <a:endParaRPr lang="en-US" dirty="0">
              <a:latin typeface="Calibri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charset="0"/>
              </a:rPr>
              <a:t>Intersection </a:t>
            </a:r>
            <a:r>
              <a:rPr lang="en-US" dirty="0" smtClean="0">
                <a:latin typeface="Calibri" charset="0"/>
              </a:rPr>
              <a:t>types.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 charset="0"/>
              </a:rPr>
              <a:t>Lookup Types / Mapped Types </a:t>
            </a:r>
            <a:r>
              <a:rPr lang="en-US" smtClean="0">
                <a:latin typeface="Calibri" charset="0"/>
              </a:rPr>
              <a:t>(transformation types).</a:t>
            </a:r>
            <a:endParaRPr lang="en-US" dirty="0">
              <a:latin typeface="Calibri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charset="0"/>
              </a:rPr>
              <a:t>Decorators (ES7 proposal</a:t>
            </a:r>
            <a:r>
              <a:rPr lang="en-US" sz="2400" dirty="0" smtClean="0">
                <a:latin typeface="Calibri" charset="0"/>
              </a:rPr>
              <a:t>).</a:t>
            </a:r>
            <a:endParaRPr lang="en-US" sz="2400" dirty="0">
              <a:latin typeface="Calibri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Calibri" charset="0"/>
              </a:rPr>
              <a:t>Async</a:t>
            </a:r>
            <a:r>
              <a:rPr lang="en-US" sz="2800" dirty="0">
                <a:latin typeface="Calibri" charset="0"/>
              </a:rPr>
              <a:t> / </a:t>
            </a:r>
            <a:r>
              <a:rPr lang="en-US" sz="2800" dirty="0" smtClean="0">
                <a:latin typeface="Calibri" charset="0"/>
              </a:rPr>
              <a:t>Await (since </a:t>
            </a:r>
            <a:r>
              <a:rPr lang="en-US" sz="2800" dirty="0" err="1" smtClean="0">
                <a:latin typeface="Calibri" charset="0"/>
              </a:rPr>
              <a:t>TypeScript</a:t>
            </a:r>
            <a:r>
              <a:rPr lang="en-US" sz="2800" dirty="0" smtClean="0">
                <a:latin typeface="Calibri" charset="0"/>
              </a:rPr>
              <a:t> 2.1 available for ES3 / ES5 / ES6).</a:t>
            </a:r>
            <a:endParaRPr lang="en-US" sz="2800" dirty="0">
              <a:latin typeface="Calibri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483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@Decorator()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Decorators make it possible to annotate and modify classes and properties at design time. 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 decorator is: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an </a:t>
            </a:r>
            <a:r>
              <a:rPr lang="en-US" i="1" dirty="0">
                <a:solidFill>
                  <a:schemeClr val="tx1"/>
                </a:solidFill>
              </a:rPr>
              <a:t>expression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that </a:t>
            </a:r>
            <a:r>
              <a:rPr lang="en-US" dirty="0">
                <a:solidFill>
                  <a:schemeClr val="tx1"/>
                </a:solidFill>
              </a:rPr>
              <a:t>evaluates to a function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that takes the </a:t>
            </a:r>
            <a:r>
              <a:rPr lang="en-US" i="1" dirty="0">
                <a:solidFill>
                  <a:schemeClr val="tx1"/>
                </a:solidFill>
              </a:rPr>
              <a:t>target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i="1" dirty="0">
                <a:solidFill>
                  <a:schemeClr val="tx1"/>
                </a:solidFill>
              </a:rPr>
              <a:t>property descriptor </a:t>
            </a:r>
            <a:r>
              <a:rPr lang="en-US" dirty="0">
                <a:solidFill>
                  <a:schemeClr val="tx1"/>
                </a:solidFill>
              </a:rPr>
              <a:t>as arguments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and optionally returns a </a:t>
            </a:r>
            <a:r>
              <a:rPr lang="en-US" i="1" dirty="0">
                <a:solidFill>
                  <a:schemeClr val="tx1"/>
                </a:solidFill>
              </a:rPr>
              <a:t>property descriptor </a:t>
            </a:r>
            <a:r>
              <a:rPr lang="en-US" dirty="0">
                <a:solidFill>
                  <a:schemeClr val="tx1"/>
                </a:solidFill>
              </a:rPr>
              <a:t>to install on the target object 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 TypeScript we have 4 types of decorators: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ClassDecorator</a:t>
            </a:r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MethodDecorator</a:t>
            </a:r>
            <a:r>
              <a:rPr lang="en-US" dirty="0">
                <a:solidFill>
                  <a:schemeClr val="tx1"/>
                </a:solidFill>
              </a:rPr>
              <a:t>   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PropertyDecorator</a:t>
            </a:r>
            <a:r>
              <a:rPr lang="en-US" dirty="0">
                <a:solidFill>
                  <a:schemeClr val="tx1"/>
                </a:solidFill>
              </a:rPr>
              <a:t> 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ParameterDecorator</a:t>
            </a:r>
            <a:r>
              <a:rPr lang="en-US" dirty="0">
                <a:solidFill>
                  <a:schemeClr val="tx1"/>
                </a:solidFill>
              </a:rPr>
              <a:t>  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49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Async</a:t>
            </a:r>
            <a:r>
              <a:rPr lang="it-IT" dirty="0" smtClean="0"/>
              <a:t> / </a:t>
            </a:r>
            <a:r>
              <a:rPr lang="it-IT" dirty="0" err="1" smtClean="0"/>
              <a:t>Await</a:t>
            </a:r>
            <a:r>
              <a:rPr lang="it-IT" dirty="0" smtClean="0"/>
              <a:t> – for ES3 / ES5 / ES6</a:t>
            </a:r>
            <a:endParaRPr lang="it-IT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56" y="2430471"/>
            <a:ext cx="5238587" cy="230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66" y="2735277"/>
            <a:ext cx="4538719" cy="223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18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TypeScript</a:t>
            </a:r>
            <a:r>
              <a:rPr lang="it-IT" dirty="0" smtClean="0"/>
              <a:t> </a:t>
            </a:r>
            <a:r>
              <a:rPr lang="it-IT" dirty="0" err="1" smtClean="0"/>
              <a:t>evolves</a:t>
            </a:r>
            <a:r>
              <a:rPr lang="it-IT" dirty="0" smtClean="0"/>
              <a:t>…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it-IT" dirty="0" smtClean="0"/>
          </a:p>
          <a:p>
            <a:r>
              <a:rPr lang="it-IT" dirty="0" err="1" smtClean="0"/>
              <a:t>It’s</a:t>
            </a:r>
            <a:r>
              <a:rPr lang="it-IT" dirty="0" smtClean="0"/>
              <a:t> </a:t>
            </a:r>
            <a:r>
              <a:rPr lang="it-IT" dirty="0" err="1" smtClean="0"/>
              <a:t>highly</a:t>
            </a:r>
            <a:r>
              <a:rPr lang="it-IT" dirty="0" smtClean="0"/>
              <a:t> (and I </a:t>
            </a:r>
            <a:r>
              <a:rPr lang="it-IT" dirty="0" err="1" smtClean="0"/>
              <a:t>mean</a:t>
            </a:r>
            <a:r>
              <a:rPr lang="it-IT" dirty="0" smtClean="0"/>
              <a:t> HIGHLY) </a:t>
            </a:r>
            <a:r>
              <a:rPr lang="it-IT" dirty="0" err="1" smtClean="0"/>
              <a:t>recommended</a:t>
            </a:r>
            <a:r>
              <a:rPr lang="it-IT" dirty="0" smtClean="0"/>
              <a:t> to </a:t>
            </a:r>
            <a:r>
              <a:rPr lang="it-IT" dirty="0" err="1" smtClean="0"/>
              <a:t>keep</a:t>
            </a:r>
            <a:r>
              <a:rPr lang="it-IT" dirty="0" smtClean="0"/>
              <a:t> an </a:t>
            </a:r>
            <a:r>
              <a:rPr lang="it-IT" dirty="0" err="1" smtClean="0"/>
              <a:t>eye</a:t>
            </a:r>
            <a:r>
              <a:rPr lang="it-IT" dirty="0" smtClean="0"/>
              <a:t> on:</a:t>
            </a:r>
          </a:p>
          <a:p>
            <a:endParaRPr lang="it-IT" dirty="0"/>
          </a:p>
          <a:p>
            <a:r>
              <a:rPr lang="it-IT" sz="4000" dirty="0" err="1" smtClean="0"/>
              <a:t>What’s</a:t>
            </a:r>
            <a:r>
              <a:rPr lang="it-IT" sz="4000" dirty="0" smtClean="0"/>
              <a:t> New</a:t>
            </a:r>
          </a:p>
          <a:p>
            <a:r>
              <a:rPr lang="it-IT" dirty="0">
                <a:hlinkClick r:id="rId3"/>
              </a:rPr>
              <a:t>https://</a:t>
            </a:r>
            <a:r>
              <a:rPr lang="it-IT" dirty="0" smtClean="0">
                <a:hlinkClick r:id="rId3"/>
              </a:rPr>
              <a:t>github.com/Microsoft/TypeScript/wiki/What%27s-new-in-TypeScript</a:t>
            </a:r>
            <a:endParaRPr lang="it-IT" dirty="0" smtClean="0"/>
          </a:p>
          <a:p>
            <a:endParaRPr lang="it-IT" dirty="0"/>
          </a:p>
          <a:p>
            <a:r>
              <a:rPr lang="it-IT" sz="4000" dirty="0" smtClean="0"/>
              <a:t>Breaking </a:t>
            </a:r>
            <a:r>
              <a:rPr lang="it-IT" sz="4000" dirty="0" err="1" smtClean="0"/>
              <a:t>Changes</a:t>
            </a:r>
            <a:endParaRPr lang="it-IT" sz="4000" dirty="0"/>
          </a:p>
          <a:p>
            <a:r>
              <a:rPr lang="it-IT" dirty="0">
                <a:hlinkClick r:id="rId4"/>
              </a:rPr>
              <a:t>https</a:t>
            </a:r>
            <a:r>
              <a:rPr lang="it-IT">
                <a:hlinkClick r:id="rId4"/>
              </a:rPr>
              <a:t>://</a:t>
            </a:r>
            <a:r>
              <a:rPr lang="it-IT" smtClean="0">
                <a:hlinkClick r:id="rId4"/>
              </a:rPr>
              <a:t>github.com/Microsoft/TypeScript/wiki/Breaking-Changes</a:t>
            </a:r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272850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That's it! Thanks all!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9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JavaScript: 'the not so good parts'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tx1"/>
                </a:solidFill>
              </a:rPr>
              <a:t>It </a:t>
            </a:r>
            <a:r>
              <a:rPr lang="en-US" sz="3200" dirty="0">
                <a:solidFill>
                  <a:schemeClr val="tx1"/>
                </a:solidFill>
              </a:rPr>
              <a:t>does not have a 'true' type system: </a:t>
            </a:r>
            <a:endParaRPr lang="en-US" sz="32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how </a:t>
            </a:r>
            <a:r>
              <a:rPr lang="en-US" sz="2400" dirty="0">
                <a:solidFill>
                  <a:schemeClr val="tx1"/>
                </a:solidFill>
              </a:rPr>
              <a:t>do you check the proper </a:t>
            </a:r>
            <a:r>
              <a:rPr lang="en-US" sz="2400" dirty="0" smtClean="0">
                <a:solidFill>
                  <a:schemeClr val="tx1"/>
                </a:solidFill>
              </a:rPr>
              <a:t>parameters </a:t>
            </a:r>
            <a:r>
              <a:rPr lang="en-US" sz="2400" dirty="0">
                <a:solidFill>
                  <a:schemeClr val="tx1"/>
                </a:solidFill>
              </a:rPr>
              <a:t>are passed to a function?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Implicit conversion can cause confusion and bugs:</a:t>
            </a:r>
          </a:p>
          <a:p>
            <a:pPr marL="201168" lvl="1" indent="0" algn="ctr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== != ===</a:t>
            </a:r>
          </a:p>
          <a:p>
            <a:pPr marL="201168" lvl="1" indent="0" algn="ctr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(or maybe: == !== === ?)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92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By the way… </a:t>
            </a:r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am</a:t>
            </a:r>
            <a:r>
              <a:rPr lang="it-IT" dirty="0" smtClean="0"/>
              <a:t> I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4400" i="1" dirty="0" smtClean="0"/>
          </a:p>
          <a:p>
            <a:pPr marL="0" indent="0">
              <a:buNone/>
            </a:pPr>
            <a:r>
              <a:rPr lang="en-US" sz="4400" i="1" dirty="0" err="1" smtClean="0"/>
              <a:t>Dott.ing</a:t>
            </a:r>
            <a:r>
              <a:rPr lang="en-US" sz="4400" i="1" dirty="0" smtClean="0"/>
              <a:t>. Alessandro </a:t>
            </a:r>
            <a:r>
              <a:rPr lang="en-US" sz="4400" i="1" dirty="0" err="1"/>
              <a:t>Giorgetti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sz="3300" dirty="0">
                <a:solidFill>
                  <a:srgbClr val="000000"/>
                </a:solidFill>
              </a:rPr>
              <a:t>Facebook: </a:t>
            </a:r>
            <a:r>
              <a:rPr lang="en-US" sz="3300" dirty="0">
                <a:solidFill>
                  <a:srgbClr val="000000"/>
                </a:solidFill>
                <a:latin typeface="Calibri" charset="0"/>
                <a:hlinkClick r:id="rId3"/>
              </a:rPr>
              <a:t>https://www.facebook.com/giorgetti.alessandro</a:t>
            </a:r>
            <a:endParaRPr lang="en-US" sz="3300" i="1" dirty="0">
              <a:solidFill>
                <a:srgbClr val="000000"/>
              </a:solidFill>
              <a:latin typeface="Calibri" charset="0"/>
            </a:endParaRPr>
          </a:p>
          <a:p>
            <a:pPr marL="0" indent="0" algn="r">
              <a:buNone/>
            </a:pPr>
            <a:r>
              <a:rPr lang="en-US" sz="3300" dirty="0">
                <a:solidFill>
                  <a:srgbClr val="000000"/>
                </a:solidFill>
              </a:rPr>
              <a:t>Twitter: @</a:t>
            </a:r>
            <a:r>
              <a:rPr lang="en-US" sz="3300" dirty="0" err="1">
                <a:solidFill>
                  <a:srgbClr val="000000"/>
                </a:solidFill>
              </a:rPr>
              <a:t>a_giorgetti</a:t>
            </a:r>
            <a:endParaRPr lang="en-US" sz="3300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sz="3300" dirty="0">
                <a:solidFill>
                  <a:srgbClr val="000000"/>
                </a:solidFill>
              </a:rPr>
              <a:t>LinkedIn: </a:t>
            </a:r>
            <a:r>
              <a:rPr lang="en-US" sz="3300" dirty="0">
                <a:solidFill>
                  <a:srgbClr val="333333"/>
                </a:solidFill>
                <a:latin typeface="Arial" charset="0"/>
                <a:hlinkClick r:id="rId4"/>
              </a:rPr>
              <a:t>https://it.linkedin.com/in/giorgettialessandro</a:t>
            </a:r>
            <a:endParaRPr lang="en-US" sz="3300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sz="3300" dirty="0">
                <a:solidFill>
                  <a:srgbClr val="000000"/>
                </a:solidFill>
              </a:rPr>
              <a:t>E-mail: </a:t>
            </a:r>
            <a:r>
              <a:rPr lang="en-US" sz="3300" dirty="0">
                <a:solidFill>
                  <a:srgbClr val="000000"/>
                </a:solidFill>
                <a:hlinkClick r:id="rId5"/>
              </a:rPr>
              <a:t>alessandro.giorgetti@live.com</a:t>
            </a:r>
            <a:endParaRPr lang="en-US" sz="3300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sz="3300" dirty="0">
                <a:solidFill>
                  <a:srgbClr val="000000"/>
                </a:solidFill>
              </a:rPr>
              <a:t>Blog: </a:t>
            </a:r>
            <a:r>
              <a:rPr lang="en-US" sz="3300" dirty="0">
                <a:solidFill>
                  <a:srgbClr val="000000"/>
                </a:solidFill>
                <a:hlinkClick r:id="rId6"/>
              </a:rPr>
              <a:t>www.primordialcode.com</a:t>
            </a:r>
            <a:endParaRPr lang="en-US" sz="3300" dirty="0">
              <a:solidFill>
                <a:srgbClr val="0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345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Reference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TypeScript</a:t>
            </a:r>
            <a:r>
              <a:rPr lang="it-IT" dirty="0"/>
              <a:t>: </a:t>
            </a:r>
            <a:r>
              <a:rPr lang="it-IT" dirty="0">
                <a:hlinkClick r:id="rId3"/>
              </a:rPr>
              <a:t>http://www.typescriptlang.org</a:t>
            </a:r>
            <a:r>
              <a:rPr lang="it-IT" dirty="0" smtClean="0">
                <a:hlinkClick r:id="rId3"/>
              </a:rPr>
              <a:t>/</a:t>
            </a:r>
            <a:endParaRPr lang="it-IT" dirty="0" smtClean="0"/>
          </a:p>
          <a:p>
            <a:r>
              <a:rPr lang="it-IT" dirty="0" smtClean="0"/>
              <a:t>Visual </a:t>
            </a:r>
            <a:r>
              <a:rPr lang="it-IT" dirty="0"/>
              <a:t>Studio Code: </a:t>
            </a:r>
            <a:r>
              <a:rPr lang="it-IT" dirty="0">
                <a:hlinkClick r:id="rId4"/>
              </a:rPr>
              <a:t>http://</a:t>
            </a:r>
            <a:r>
              <a:rPr lang="it-IT" dirty="0" smtClean="0">
                <a:hlinkClick r:id="rId4"/>
              </a:rPr>
              <a:t>code.visualstudio.com/docs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41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JavaScript: </a:t>
            </a:r>
            <a:r>
              <a:rPr lang="en-US" dirty="0"/>
              <a:t>'the not so good parts'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32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tx1"/>
                </a:solidFill>
              </a:rPr>
              <a:t>It </a:t>
            </a:r>
            <a:r>
              <a:rPr lang="en-US" sz="3200" dirty="0">
                <a:solidFill>
                  <a:schemeClr val="tx1"/>
                </a:solidFill>
              </a:rPr>
              <a:t>can be 'troublesome' for devs used to OO paradigms: </a:t>
            </a:r>
            <a:endParaRPr lang="en-US" sz="32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0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Lack </a:t>
            </a:r>
            <a:r>
              <a:rPr lang="en-US" sz="2400" dirty="0">
                <a:solidFill>
                  <a:schemeClr val="tx1"/>
                </a:solidFill>
              </a:rPr>
              <a:t>of class based programming </a:t>
            </a:r>
            <a:r>
              <a:rPr lang="en-US" sz="2400" dirty="0" smtClean="0">
                <a:solidFill>
                  <a:schemeClr val="tx1"/>
                </a:solidFill>
              </a:rPr>
              <a:t>techniques*.</a:t>
            </a:r>
            <a:r>
              <a:rPr lang="en-US" sz="2400" dirty="0">
                <a:solidFill>
                  <a:schemeClr val="tx1"/>
                </a:solidFill>
              </a:rPr>
              <a:t>  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'New / Unusual' design patterns (prototypical inheritance, revealing module </a:t>
            </a:r>
            <a:r>
              <a:rPr lang="en-US" sz="2400" dirty="0" smtClean="0">
                <a:solidFill>
                  <a:schemeClr val="tx1"/>
                </a:solidFill>
              </a:rPr>
              <a:t>pattern, </a:t>
            </a:r>
            <a:r>
              <a:rPr lang="en-US" sz="2400" dirty="0">
                <a:solidFill>
                  <a:schemeClr val="tx1"/>
                </a:solidFill>
              </a:rPr>
              <a:t>etc...).  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You </a:t>
            </a:r>
            <a:r>
              <a:rPr lang="en-US" sz="2400" dirty="0">
                <a:solidFill>
                  <a:schemeClr val="tx1"/>
                </a:solidFill>
              </a:rPr>
              <a:t>need to </a:t>
            </a:r>
            <a:r>
              <a:rPr lang="en-US" sz="2400" dirty="0" smtClean="0">
                <a:solidFill>
                  <a:schemeClr val="tx1"/>
                </a:solidFill>
              </a:rPr>
              <a:t>define and enforce a coding style </a:t>
            </a:r>
            <a:r>
              <a:rPr lang="en-US" sz="2400" dirty="0">
                <a:solidFill>
                  <a:schemeClr val="tx1"/>
                </a:solidFill>
              </a:rPr>
              <a:t>guide: it needs discipline!  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* Not true anymore in ES2015!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66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JavaScript: </a:t>
            </a:r>
            <a:r>
              <a:rPr lang="en-US" dirty="0"/>
              <a:t>'the not so good parts'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tx1"/>
                </a:solidFill>
              </a:rPr>
              <a:t>It's </a:t>
            </a:r>
            <a:r>
              <a:rPr lang="en-US" sz="3200" dirty="0">
                <a:solidFill>
                  <a:schemeClr val="tx1"/>
                </a:solidFill>
              </a:rPr>
              <a:t>not well suited for </a:t>
            </a:r>
            <a:r>
              <a:rPr lang="en-US" sz="3200" dirty="0" smtClean="0">
                <a:solidFill>
                  <a:schemeClr val="tx1"/>
                </a:solidFill>
              </a:rPr>
              <a:t>large projects</a:t>
            </a:r>
            <a:r>
              <a:rPr lang="en-US" sz="3200" dirty="0">
                <a:solidFill>
                  <a:schemeClr val="tx1"/>
                </a:solidFill>
              </a:rPr>
              <a:t>: </a:t>
            </a:r>
            <a:endParaRPr lang="en-US" sz="32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0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It </a:t>
            </a:r>
            <a:r>
              <a:rPr lang="en-US" sz="2400" dirty="0">
                <a:solidFill>
                  <a:schemeClr val="tx1"/>
                </a:solidFill>
              </a:rPr>
              <a:t>lacks in code </a:t>
            </a:r>
            <a:r>
              <a:rPr lang="en-US" sz="2400" dirty="0" smtClean="0">
                <a:solidFill>
                  <a:schemeClr val="tx1"/>
                </a:solidFill>
              </a:rPr>
              <a:t>structuring* (no classes, no modules, …).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0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It </a:t>
            </a:r>
            <a:r>
              <a:rPr lang="en-US" sz="2400" dirty="0">
                <a:solidFill>
                  <a:schemeClr val="tx1"/>
                </a:solidFill>
              </a:rPr>
              <a:t>lacks </a:t>
            </a:r>
            <a:r>
              <a:rPr lang="en-US" sz="2400" dirty="0" smtClean="0">
                <a:solidFill>
                  <a:schemeClr val="tx1"/>
                </a:solidFill>
              </a:rPr>
              <a:t>in maintainability </a:t>
            </a:r>
            <a:r>
              <a:rPr lang="en-US" sz="2400" dirty="0">
                <a:solidFill>
                  <a:schemeClr val="tx1"/>
                </a:solidFill>
              </a:rPr>
              <a:t>(code analysis, refactoring</a:t>
            </a:r>
            <a:r>
              <a:rPr lang="en-US" sz="2400" dirty="0" smtClean="0">
                <a:solidFill>
                  <a:schemeClr val="tx1"/>
                </a:solidFill>
              </a:rPr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0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tx1"/>
                </a:solidFill>
              </a:rPr>
              <a:t>Tooling </a:t>
            </a:r>
            <a:r>
              <a:rPr lang="en-US" sz="2400" b="1" dirty="0">
                <a:solidFill>
                  <a:schemeClr val="tx1"/>
                </a:solidFill>
              </a:rPr>
              <a:t>isn’t good enough</a:t>
            </a:r>
            <a:r>
              <a:rPr lang="en-US" sz="2400" b="1" dirty="0" smtClean="0">
                <a:solidFill>
                  <a:schemeClr val="tx1"/>
                </a:solidFill>
              </a:rPr>
              <a:t>!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* Not true anymore in ES2015!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14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bet you saw this </a:t>
            </a:r>
            <a:r>
              <a:rPr lang="en-US" dirty="0" smtClean="0"/>
              <a:t>so many </a:t>
            </a:r>
            <a:r>
              <a:rPr lang="en-US" dirty="0"/>
              <a:t>times...</a:t>
            </a:r>
          </a:p>
        </p:txBody>
      </p:sp>
      <p:pic>
        <p:nvPicPr>
          <p:cNvPr id="6" name="Content Placeholder 5" descr="imag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0485" y="1894638"/>
            <a:ext cx="8751030" cy="3050438"/>
          </a:xfrm>
        </p:spPr>
      </p:pic>
      <p:sp>
        <p:nvSpPr>
          <p:cNvPr id="8" name="TextBox 7"/>
          <p:cNvSpPr txBox="1"/>
          <p:nvPr/>
        </p:nvSpPr>
        <p:spPr>
          <a:xfrm>
            <a:off x="3715857" y="5124451"/>
            <a:ext cx="4760287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JavaScript Tooling is not that good :(</a:t>
            </a:r>
          </a:p>
        </p:txBody>
      </p:sp>
    </p:spTree>
    <p:extLst>
      <p:ext uri="{BB962C8B-B14F-4D97-AF65-F5344CB8AC3E}">
        <p14:creationId xmlns:p14="http://schemas.microsoft.com/office/powerpoint/2010/main" val="402725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TypeScript</a:t>
            </a:r>
            <a:r>
              <a:rPr lang="en-US" dirty="0" smtClean="0"/>
              <a:t>  </a:t>
            </a:r>
            <a:r>
              <a:rPr lang="en-US" dirty="0" smtClean="0">
                <a:hlinkClick r:id="rId3"/>
              </a:rPr>
              <a:t>www.typescriptlang.org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it-IT" dirty="0" smtClean="0">
              <a:solidFill>
                <a:srgbClr val="000000"/>
              </a:solidFill>
              <a:latin typeface="Calibri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err="1" smtClean="0">
                <a:solidFill>
                  <a:srgbClr val="000000"/>
                </a:solidFill>
                <a:latin typeface="Calibri" charset="0"/>
              </a:rPr>
              <a:t>It's</a:t>
            </a:r>
            <a:r>
              <a:rPr lang="it-IT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it-IT" dirty="0">
                <a:solidFill>
                  <a:srgbClr val="000000"/>
                </a:solidFill>
                <a:latin typeface="Calibri" charset="0"/>
              </a:rPr>
              <a:t>an </a:t>
            </a:r>
            <a:r>
              <a:rPr lang="it-IT" b="1" dirty="0">
                <a:solidFill>
                  <a:srgbClr val="000000"/>
                </a:solidFill>
                <a:latin typeface="Calibri" charset="0"/>
              </a:rPr>
              <a:t>Open Source </a:t>
            </a:r>
            <a:r>
              <a:rPr lang="it-IT" dirty="0" err="1">
                <a:solidFill>
                  <a:srgbClr val="000000"/>
                </a:solidFill>
                <a:latin typeface="Calibri" charset="0"/>
              </a:rPr>
              <a:t>project</a:t>
            </a:r>
            <a:r>
              <a:rPr lang="it-IT" dirty="0">
                <a:solidFill>
                  <a:srgbClr val="000000"/>
                </a:solidFill>
                <a:latin typeface="Calibri" charset="0"/>
              </a:rPr>
              <a:t> from Microsoft </a:t>
            </a:r>
            <a:r>
              <a:rPr lang="it-IT" dirty="0" smtClean="0">
                <a:solidFill>
                  <a:srgbClr val="000000"/>
                </a:solidFill>
                <a:latin typeface="Calibri" charset="0"/>
              </a:rPr>
              <a:t>Technologies (code on </a:t>
            </a:r>
            <a:r>
              <a:rPr lang="it-IT" dirty="0" err="1" smtClean="0">
                <a:solidFill>
                  <a:srgbClr val="000000"/>
                </a:solidFill>
                <a:latin typeface="Calibri" charset="0"/>
              </a:rPr>
              <a:t>GitHub</a:t>
            </a:r>
            <a:r>
              <a:rPr lang="it-IT" dirty="0" smtClean="0">
                <a:solidFill>
                  <a:srgbClr val="000000"/>
                </a:solidFill>
                <a:latin typeface="Calibri" charset="0"/>
              </a:rPr>
              <a:t>).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It’s a </a:t>
            </a:r>
            <a:r>
              <a:rPr lang="en-US" b="1" dirty="0" smtClean="0">
                <a:solidFill>
                  <a:srgbClr val="0070C0"/>
                </a:solidFill>
              </a:rPr>
              <a:t>Superset </a:t>
            </a:r>
            <a:r>
              <a:rPr lang="en-US" b="1" dirty="0">
                <a:solidFill>
                  <a:srgbClr val="0070C0"/>
                </a:solidFill>
              </a:rPr>
              <a:t>of JavaScript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=&gt; </a:t>
            </a:r>
            <a:r>
              <a:rPr lang="en-US" b="1" dirty="0">
                <a:solidFill>
                  <a:srgbClr val="0070C0"/>
                </a:solidFill>
              </a:rPr>
              <a:t>JavaScript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+ </a:t>
            </a:r>
            <a:r>
              <a:rPr lang="en-US" b="1" dirty="0">
                <a:solidFill>
                  <a:srgbClr val="0070C0"/>
                </a:solidFill>
              </a:rPr>
              <a:t>Static Types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+ </a:t>
            </a:r>
            <a:r>
              <a:rPr lang="en-US" b="1" dirty="0">
                <a:solidFill>
                  <a:srgbClr val="0070C0"/>
                </a:solidFill>
              </a:rPr>
              <a:t>Code Structuring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000000"/>
                </a:solidFill>
              </a:rPr>
              <a:t>TypeScript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is a </a:t>
            </a:r>
            <a:r>
              <a:rPr lang="en-US" b="1" dirty="0">
                <a:solidFill>
                  <a:srgbClr val="000000"/>
                </a:solidFill>
              </a:rPr>
              <a:t>Source to Source</a:t>
            </a:r>
            <a:r>
              <a:rPr lang="en-US" dirty="0">
                <a:solidFill>
                  <a:srgbClr val="000000"/>
                </a:solidFill>
              </a:rPr>
              <a:t> compiler: a </a:t>
            </a:r>
            <a:r>
              <a:rPr lang="en-US" b="1" dirty="0" err="1">
                <a:solidFill>
                  <a:srgbClr val="000000"/>
                </a:solidFill>
              </a:rPr>
              <a:t>transpiler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it-IT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It </a:t>
            </a:r>
            <a:r>
              <a:rPr lang="en-US" dirty="0">
                <a:solidFill>
                  <a:srgbClr val="000000"/>
                </a:solidFill>
              </a:rPr>
              <a:t>uses </a:t>
            </a:r>
            <a:r>
              <a:rPr lang="en-US" b="1" dirty="0">
                <a:solidFill>
                  <a:srgbClr val="000000"/>
                </a:solidFill>
              </a:rPr>
              <a:t>ES2015 syntax </a:t>
            </a:r>
            <a:r>
              <a:rPr lang="en-US" dirty="0">
                <a:solidFill>
                  <a:srgbClr val="000000"/>
                </a:solidFill>
              </a:rPr>
              <a:t>with </a:t>
            </a:r>
            <a:r>
              <a:rPr lang="en-US" b="1" dirty="0">
                <a:solidFill>
                  <a:srgbClr val="000000"/>
                </a:solidFill>
              </a:rPr>
              <a:t>Type Annotation </a:t>
            </a:r>
            <a:r>
              <a:rPr lang="en-US" dirty="0">
                <a:solidFill>
                  <a:srgbClr val="000000"/>
                </a:solidFill>
              </a:rPr>
              <a:t>and compiles to plain JavaScript (</a:t>
            </a:r>
            <a:r>
              <a:rPr lang="en-US" dirty="0" smtClean="0">
                <a:solidFill>
                  <a:srgbClr val="000000"/>
                </a:solidFill>
              </a:rPr>
              <a:t>targets: </a:t>
            </a:r>
            <a:r>
              <a:rPr lang="en-US" dirty="0">
                <a:solidFill>
                  <a:srgbClr val="000000"/>
                </a:solidFill>
              </a:rPr>
              <a:t>ES3, ES5, ES6).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Any </a:t>
            </a:r>
            <a:r>
              <a:rPr lang="en-US" dirty="0">
                <a:solidFill>
                  <a:srgbClr val="000000"/>
                </a:solidFill>
              </a:rPr>
              <a:t>valid JavaScript application is also a </a:t>
            </a:r>
            <a:r>
              <a:rPr lang="en-US" dirty="0" err="1">
                <a:solidFill>
                  <a:srgbClr val="000000"/>
                </a:solidFill>
              </a:rPr>
              <a:t>TypeScript</a:t>
            </a:r>
            <a:r>
              <a:rPr lang="en-US" dirty="0">
                <a:solidFill>
                  <a:srgbClr val="000000"/>
                </a:solidFill>
              </a:rPr>
              <a:t> application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54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3394</TotalTime>
  <Words>2146</Words>
  <Application>Microsoft Office PowerPoint</Application>
  <PresentationFormat>Personalizzato</PresentationFormat>
  <Paragraphs>474</Paragraphs>
  <Slides>51</Slides>
  <Notes>50</Notes>
  <HiddenSlides>3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51</vt:i4>
      </vt:variant>
    </vt:vector>
  </HeadingPairs>
  <TitlesOfParts>
    <vt:vector size="52" baseType="lpstr">
      <vt:lpstr>Retrospect</vt:lpstr>
      <vt:lpstr>Don’t be scared of TypeScript!</vt:lpstr>
      <vt:lpstr>Slides and Samples  https://github.com/AGiorgetti/ MEAN_TypeScriptIntro</vt:lpstr>
      <vt:lpstr>JavaScript: you know it...</vt:lpstr>
      <vt:lpstr>JavaScript: 'the not so good parts'</vt:lpstr>
      <vt:lpstr>JavaScript: 'the not so good parts'</vt:lpstr>
      <vt:lpstr>JavaScript: 'the not so good parts'</vt:lpstr>
      <vt:lpstr>JavaScript: 'the not so good parts'</vt:lpstr>
      <vt:lpstr>I bet you saw this so many times...</vt:lpstr>
      <vt:lpstr>Introducing TypeScript  www.typescriptlang.org</vt:lpstr>
      <vt:lpstr>TypeScript</vt:lpstr>
      <vt:lpstr>Environment &amp; Tools</vt:lpstr>
      <vt:lpstr>Environment Setup</vt:lpstr>
      <vt:lpstr>GIT</vt:lpstr>
      <vt:lpstr>NodeJs / NPM</vt:lpstr>
      <vt:lpstr>TypeScript</vt:lpstr>
      <vt:lpstr>Visual Studio Code</vt:lpstr>
      <vt:lpstr>TypeScript</vt:lpstr>
      <vt:lpstr>TSC - TypeScript Compiler</vt:lpstr>
      <vt:lpstr>Ambient Declaration Files (.d.ts)</vt:lpstr>
      <vt:lpstr>TypeScript Project Structure &amp; Setup</vt:lpstr>
      <vt:lpstr>TypeScript Project Structure</vt:lpstr>
      <vt:lpstr>TypeScript Project Structure</vt:lpstr>
      <vt:lpstr>tsconfig.json – compiler options</vt:lpstr>
      <vt:lpstr>tsconfig.json - @types discovery</vt:lpstr>
      <vt:lpstr>tsconfig.json – compiler options</vt:lpstr>
      <vt:lpstr>tsconfig.json – configuration inheritance</vt:lpstr>
      <vt:lpstr>TypeScript: a build using Gulp</vt:lpstr>
      <vt:lpstr>TypeScript – Hands on</vt:lpstr>
      <vt:lpstr>Types</vt:lpstr>
      <vt:lpstr>Types</vt:lpstr>
      <vt:lpstr>Arrow functions</vt:lpstr>
      <vt:lpstr>Interfaces and Classes</vt:lpstr>
      <vt:lpstr>Type Checking</vt:lpstr>
      <vt:lpstr>Interface</vt:lpstr>
      <vt:lpstr>Class</vt:lpstr>
      <vt:lpstr>Class</vt:lpstr>
      <vt:lpstr>Is This important ?!</vt:lpstr>
      <vt:lpstr>Null Checks – strict or not ?</vt:lpstr>
      <vt:lpstr>Optional properties and type checking…</vt:lpstr>
      <vt:lpstr>Takeaways</vt:lpstr>
      <vt:lpstr>Namespaces &amp; Modules</vt:lpstr>
      <vt:lpstr>Namespace (a.k.a. Internal Module)</vt:lpstr>
      <vt:lpstr>Module (a.k.a. External Module)</vt:lpstr>
      <vt:lpstr>TypeScript supports ES2015 features</vt:lpstr>
      <vt:lpstr>And some custom language extensions</vt:lpstr>
      <vt:lpstr>@Decorator()</vt:lpstr>
      <vt:lpstr>Async / Await – for ES3 / ES5 / ES6</vt:lpstr>
      <vt:lpstr>TypeScript evolves…</vt:lpstr>
      <vt:lpstr>That's it! Thanks all!</vt:lpstr>
      <vt:lpstr>By the way… Who am I ?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2 - Day 1</dc:title>
  <dc:creator>Alessandro Giorgetti</dc:creator>
  <cp:lastModifiedBy>Alessandro Giorgetti</cp:lastModifiedBy>
  <cp:revision>403</cp:revision>
  <dcterms:created xsi:type="dcterms:W3CDTF">2012-07-27T01:16:44Z</dcterms:created>
  <dcterms:modified xsi:type="dcterms:W3CDTF">2017-01-27T06:51:07Z</dcterms:modified>
</cp:coreProperties>
</file>