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53"/>
  </p:notesMasterIdLst>
  <p:sldIdLst>
    <p:sldId id="292" r:id="rId2"/>
    <p:sldId id="427" r:id="rId3"/>
    <p:sldId id="375" r:id="rId4"/>
    <p:sldId id="428" r:id="rId5"/>
    <p:sldId id="429" r:id="rId6"/>
    <p:sldId id="430" r:id="rId7"/>
    <p:sldId id="431" r:id="rId8"/>
    <p:sldId id="377" r:id="rId9"/>
    <p:sldId id="378" r:id="rId10"/>
    <p:sldId id="379" r:id="rId11"/>
    <p:sldId id="267" r:id="rId12"/>
    <p:sldId id="258" r:id="rId13"/>
    <p:sldId id="417" r:id="rId14"/>
    <p:sldId id="259" r:id="rId15"/>
    <p:sldId id="260" r:id="rId16"/>
    <p:sldId id="261" r:id="rId17"/>
    <p:sldId id="271" r:id="rId18"/>
    <p:sldId id="380" r:id="rId19"/>
    <p:sldId id="381" r:id="rId20"/>
    <p:sldId id="395" r:id="rId21"/>
    <p:sldId id="396" r:id="rId22"/>
    <p:sldId id="424" r:id="rId23"/>
    <p:sldId id="434" r:id="rId24"/>
    <p:sldId id="421" r:id="rId25"/>
    <p:sldId id="423" r:id="rId26"/>
    <p:sldId id="422" r:id="rId27"/>
    <p:sldId id="397" r:id="rId28"/>
    <p:sldId id="401" r:id="rId29"/>
    <p:sldId id="382" r:id="rId30"/>
    <p:sldId id="402" r:id="rId31"/>
    <p:sldId id="419" r:id="rId32"/>
    <p:sldId id="383" r:id="rId33"/>
    <p:sldId id="399" r:id="rId34"/>
    <p:sldId id="384" r:id="rId35"/>
    <p:sldId id="425" r:id="rId36"/>
    <p:sldId id="385" r:id="rId37"/>
    <p:sldId id="432" r:id="rId38"/>
    <p:sldId id="386" r:id="rId39"/>
    <p:sldId id="420" r:id="rId40"/>
    <p:sldId id="400" r:id="rId41"/>
    <p:sldId id="387" r:id="rId42"/>
    <p:sldId id="388" r:id="rId43"/>
    <p:sldId id="389" r:id="rId44"/>
    <p:sldId id="404" r:id="rId45"/>
    <p:sldId id="405" r:id="rId46"/>
    <p:sldId id="390" r:id="rId47"/>
    <p:sldId id="433" r:id="rId48"/>
    <p:sldId id="426" r:id="rId49"/>
    <p:sldId id="361" r:id="rId50"/>
    <p:sldId id="416" r:id="rId51"/>
    <p:sldId id="4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2" autoAdjust="0"/>
    <p:restoredTop sz="75747" autoAdjust="0"/>
  </p:normalViewPr>
  <p:slideViewPr>
    <p:cSldViewPr snapToGrid="0">
      <p:cViewPr>
        <p:scale>
          <a:sx n="87" d="100"/>
          <a:sy n="87" d="100"/>
        </p:scale>
        <p:origin x="-120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264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0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1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4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5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 to </a:t>
            </a:r>
            <a:r>
              <a:rPr lang="it-IT" dirty="0" err="1" smtClean="0"/>
              <a:t>know</a:t>
            </a:r>
            <a:r>
              <a:rPr lang="it-IT" dirty="0" smtClean="0"/>
              <a:t> the TYPES!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3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8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Magari mostrare un esempio di task gulp e file di progetto completi che possono essere utilizzati per compilare il progetto.</a:t>
            </a:r>
          </a:p>
          <a:p>
            <a:r>
              <a:rPr lang="it-IT" dirty="0" smtClean="0"/>
              <a:t>Descrivere i </a:t>
            </a:r>
            <a:r>
              <a:rPr lang="it-IT" dirty="0" err="1" smtClean="0"/>
              <a:t>files</a:t>
            </a:r>
            <a:r>
              <a:rPr lang="it-IT" dirty="0" smtClean="0"/>
              <a:t> direttamente sul progetto.</a:t>
            </a:r>
          </a:p>
          <a:p>
            <a:endParaRPr lang="it-IT" dirty="0" smtClean="0"/>
          </a:p>
          <a:p>
            <a:r>
              <a:rPr lang="it-IT" dirty="0" smtClean="0"/>
              <a:t>Far vedere tutti i </a:t>
            </a:r>
            <a:r>
              <a:rPr lang="it-IT" dirty="0" err="1" smtClean="0"/>
              <a:t>configuration</a:t>
            </a:r>
            <a:r>
              <a:rPr lang="it-IT" dirty="0" smtClean="0"/>
              <a:t> file necessari.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1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1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types.ts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 types-</a:t>
            </a:r>
            <a:r>
              <a:rPr lang="en-US" baseline="0" dirty="0" err="1" smtClean="0"/>
              <a:t>generics.ts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4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arrow-</a:t>
            </a:r>
            <a:r>
              <a:rPr lang="en-US" baseline="0" dirty="0" err="1" smtClean="0"/>
              <a:t>functions.ts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2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6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01-interfaces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interfaces.ts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interfaces-</a:t>
            </a:r>
            <a:r>
              <a:rPr lang="en-US" dirty="0" err="1" smtClean="0"/>
              <a:t>generic.ts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3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Example</a:t>
            </a:r>
            <a:r>
              <a:rPr lang="it-IT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01-Interfaces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</a:t>
            </a:r>
            <a:r>
              <a:rPr lang="it-IT" sz="1200" dirty="0" err="1" smtClean="0"/>
              <a:t>interfaces.ts</a:t>
            </a: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  </a:t>
            </a:r>
            <a:r>
              <a:rPr lang="it-IT" sz="1200" dirty="0" err="1" smtClean="0"/>
              <a:t>classes-strictNullChecks.ts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8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Aspetta</a:t>
            </a:r>
            <a:r>
              <a:rPr lang="en-US" dirty="0" smtClean="0"/>
              <a:t> la </a:t>
            </a:r>
            <a:r>
              <a:rPr lang="en-US" dirty="0" err="1" smtClean="0"/>
              <a:t>prossima</a:t>
            </a:r>
            <a:r>
              <a:rPr lang="en-US" dirty="0" smtClean="0"/>
              <a:t> slide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2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9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Classes.ts</a:t>
            </a:r>
            <a:endParaRPr lang="en-US" dirty="0" smtClean="0"/>
          </a:p>
          <a:p>
            <a:r>
              <a:rPr lang="en-US" dirty="0" smtClean="0"/>
              <a:t>Classes-this-arrow-</a:t>
            </a:r>
            <a:r>
              <a:rPr lang="en-US" dirty="0" err="1" smtClean="0"/>
              <a:t>function.ts</a:t>
            </a:r>
            <a:endParaRPr lang="en-US" dirty="0" smtClean="0"/>
          </a:p>
          <a:p>
            <a:r>
              <a:rPr lang="en-US" dirty="0" smtClean="0"/>
              <a:t>Classes-</a:t>
            </a:r>
            <a:r>
              <a:rPr lang="en-US" dirty="0" err="1" smtClean="0"/>
              <a:t>composition.ts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4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Esempio: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00-Types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 </a:t>
            </a:r>
            <a:r>
              <a:rPr lang="it-IT" dirty="0" err="1" smtClean="0"/>
              <a:t>types-strictNullChecks.ts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7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ambient namespace </a:t>
            </a:r>
            <a:r>
              <a:rPr lang="en-US" dirty="0" smtClean="0">
                <a:solidFill>
                  <a:schemeClr val="tx1"/>
                </a:solidFill>
              </a:rPr>
              <a:t>is used to provide a typed interface to JavaScript libraries.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Esempio</a:t>
            </a:r>
            <a:r>
              <a:rPr lang="en-US" dirty="0" smtClean="0"/>
              <a:t>: 03-namespace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</a:t>
            </a:r>
            <a:r>
              <a:rPr lang="en-US" baseline="0" dirty="0" smtClean="0"/>
              <a:t> 04-modules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l’esempio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eseguito</a:t>
            </a:r>
            <a:r>
              <a:rPr lang="en-US" baseline="0" dirty="0" smtClean="0"/>
              <a:t> in node col debugger (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launch task))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5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1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r>
              <a:rPr lang="it-IT" dirty="0" smtClean="0"/>
              <a:t>  types-1… .</a:t>
            </a:r>
            <a:r>
              <a:rPr lang="it-IT" dirty="0" err="1" smtClean="0"/>
              <a:t>ts</a:t>
            </a:r>
            <a:endParaRPr lang="it-IT" dirty="0" smtClean="0"/>
          </a:p>
          <a:p>
            <a:r>
              <a:rPr lang="it-IT" dirty="0" smtClean="0"/>
              <a:t>  ..</a:t>
            </a:r>
          </a:p>
          <a:p>
            <a:r>
              <a:rPr lang="it-IT" dirty="0" smtClean="0"/>
              <a:t>  types-5… .</a:t>
            </a:r>
            <a:r>
              <a:rPr lang="it-IT" dirty="0" err="1" smtClean="0"/>
              <a:t>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1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05-decorators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</a:t>
            </a:r>
          </a:p>
          <a:p>
            <a:r>
              <a:rPr lang="it-IT" dirty="0" smtClean="0"/>
              <a:t>07-async-await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4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johnpapa.Angular2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marketplace.visualstudio.com/items?itemName=eg2.tsl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donjayamanne.githistory" TargetMode="External"/><Relationship Id="rId5" Type="http://schemas.openxmlformats.org/officeDocument/2006/relationships/hyperlink" Target="https://marketplace.visualstudio.com/items?itemName=eg2.vscode-npm-script" TargetMode="External"/><Relationship Id="rId4" Type="http://schemas.openxmlformats.org/officeDocument/2006/relationships/hyperlink" Target="https://marketplace.visualstudio.com/items?itemName=rbbit.typescript-he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tsconfig-js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scriptlang.org/docs/handbook/compiler-option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integrating-with-build-tool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Compiler%20Options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What's-new-in-TypeScript#downlevel-async-function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tsconfig.json.md#configuration-inheritance-with-exten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What's-new-in-Type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Breaking-Change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visualstudio.com/do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Don’t be scared of </a:t>
            </a:r>
            <a:r>
              <a:rPr lang="en-US" dirty="0" err="1" smtClean="0"/>
              <a:t>TypeScript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Helps us to: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Structure our code (types, interfaces, classes, namespaces and modules).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object-oriented programming paradigms and techniques.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Enforce coding guidelines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</a:rPr>
              <a:t>Extend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 smtClean="0">
                <a:solidFill>
                  <a:schemeClr val="tx1"/>
                </a:solidFill>
              </a:rPr>
              <a:t>language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beyond</a:t>
            </a:r>
            <a:r>
              <a:rPr lang="it-IT" dirty="0">
                <a:solidFill>
                  <a:schemeClr val="tx1"/>
                </a:solidFill>
              </a:rPr>
              <a:t> the standard (</a:t>
            </a:r>
            <a:r>
              <a:rPr lang="it-IT" dirty="0" err="1">
                <a:solidFill>
                  <a:schemeClr val="tx1"/>
                </a:solidFill>
              </a:rPr>
              <a:t>decorators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async</a:t>
            </a:r>
            <a:r>
              <a:rPr lang="it-IT" dirty="0">
                <a:solidFill>
                  <a:schemeClr val="tx1"/>
                </a:solidFill>
              </a:rPr>
              <a:t>/</a:t>
            </a:r>
            <a:r>
              <a:rPr lang="it-IT" dirty="0" err="1">
                <a:solidFill>
                  <a:schemeClr val="tx1"/>
                </a:solidFill>
              </a:rPr>
              <a:t>await</a:t>
            </a:r>
            <a:r>
              <a:rPr lang="it-IT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Delivers 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a better Coding Experience: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charset="0"/>
              </a:rPr>
              <a:t>Intellisense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Syntax checking.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Code Analysis &amp; Navigation.</a:t>
            </a:r>
          </a:p>
          <a:p>
            <a:pPr lvl="1"/>
            <a:r>
              <a:rPr lang="it-IT" dirty="0" err="1">
                <a:solidFill>
                  <a:srgbClr val="000000"/>
                </a:solidFill>
                <a:latin typeface="Calibri" charset="0"/>
              </a:rPr>
              <a:t>Refactoring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best part of it: It's all a development time illusion!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Source Control System (ex: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TypeScript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A Code Editor – Visual Studio Code, Visual </a:t>
            </a:r>
            <a:r>
              <a:rPr lang="en-US" dirty="0" smtClean="0">
                <a:solidFill>
                  <a:srgbClr val="404040"/>
                </a:solidFill>
              </a:rPr>
              <a:t>Studio 2015+, </a:t>
            </a:r>
            <a:r>
              <a:rPr lang="en-US" dirty="0">
                <a:solidFill>
                  <a:srgbClr val="404040"/>
                </a:solidFill>
              </a:rPr>
              <a:t>your editor of choice*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04040"/>
                </a:solidFill>
              </a:rPr>
              <a:t>* it should have support for TypeScript for a better coding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16014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version</a:t>
            </a:r>
            <a:r>
              <a:rPr lang="it-IT" dirty="0" smtClean="0"/>
              <a:t> control </a:t>
            </a:r>
            <a:r>
              <a:rPr lang="it-IT" dirty="0" err="1" smtClean="0"/>
              <a:t>system</a:t>
            </a:r>
            <a:r>
              <a:rPr lang="it-IT" dirty="0" smtClean="0"/>
              <a:t>: GIT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a free and open source </a:t>
            </a:r>
            <a:r>
              <a:rPr lang="en-US" dirty="0"/>
              <a:t>distributed version control </a:t>
            </a:r>
            <a:r>
              <a:rPr lang="en-US" dirty="0" smtClean="0"/>
              <a:t>system.</a:t>
            </a:r>
            <a:endParaRPr lang="it-IT" dirty="0" smtClean="0"/>
          </a:p>
          <a:p>
            <a:endParaRPr lang="it-IT" dirty="0" smtClean="0"/>
          </a:p>
          <a:p>
            <a:r>
              <a:rPr lang="it-IT" sz="4000" dirty="0" smtClean="0">
                <a:hlinkClick r:id="rId3"/>
              </a:rPr>
              <a:t>https</a:t>
            </a:r>
            <a:r>
              <a:rPr lang="it-IT" sz="4000" dirty="0">
                <a:hlinkClick r:id="rId3"/>
              </a:rPr>
              <a:t>://git-scm.com</a:t>
            </a:r>
            <a:r>
              <a:rPr lang="it-IT" sz="4000" dirty="0" smtClean="0">
                <a:hlinkClick r:id="rId3"/>
              </a:rPr>
              <a:t>/</a:t>
            </a:r>
            <a:endParaRPr lang="it-IT" sz="4000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7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JavaScript runtime: </a:t>
            </a:r>
            <a:r>
              <a:rPr lang="en-US" dirty="0" err="1" smtClean="0"/>
              <a:t>NodeJs</a:t>
            </a:r>
            <a:r>
              <a:rPr lang="en-US" dirty="0"/>
              <a:t> / 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4000" dirty="0" smtClean="0">
                <a:solidFill>
                  <a:schemeClr val="tx1"/>
                </a:solidFill>
                <a:hlinkClick r:id="rId3"/>
              </a:rPr>
              <a:t>nodejs.org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It’s always a good idea to keep </a:t>
            </a:r>
            <a:r>
              <a:rPr lang="en-US" dirty="0" err="1" smtClean="0"/>
              <a:t>npm</a:t>
            </a:r>
            <a:r>
              <a:rPr lang="en-US" dirty="0" smtClean="0"/>
              <a:t> updated:</a:t>
            </a:r>
          </a:p>
          <a:p>
            <a:pPr marL="0" indent="0">
              <a:buNone/>
            </a:pPr>
            <a:r>
              <a:rPr lang="en-US" sz="4000" b="1" dirty="0" err="1" smtClean="0"/>
              <a:t>npm</a:t>
            </a:r>
            <a:r>
              <a:rPr lang="en-US" sz="4000" b="1" dirty="0" smtClean="0"/>
              <a:t> </a:t>
            </a:r>
            <a:r>
              <a:rPr lang="en-US" sz="4000" b="1" dirty="0"/>
              <a:t>install npm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://www.typescriptlang.org/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linkClick r:id=""/>
            </a:endParaRPr>
          </a:p>
          <a:p>
            <a:pPr marL="0" indent="0">
              <a:buNone/>
            </a:pPr>
            <a:r>
              <a:rPr lang="en-US" sz="4000" b="1" dirty="0"/>
              <a:t>npm install typescript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editor: Visual </a:t>
            </a:r>
            <a:r>
              <a:rPr lang="en-US" dirty="0"/>
              <a:t>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hlinkClick r:id="rId3"/>
              </a:rPr>
              <a:t>https://code.visualstudio.com/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 some 'suggested' extensions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Hero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marketplace.visualstudio.com/items?itemName=rbbit.typescript-hero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5"/>
              </a:rPr>
              <a:t>marketplace.visualstudio.com/items?itemName=eg2.vscode-npm-script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Git History - </a:t>
            </a:r>
            <a:r>
              <a:rPr lang="en-US" sz="1400" dirty="0">
                <a:solidFill>
                  <a:schemeClr val="tx1"/>
                </a:solidFill>
                <a:hlinkClick r:id="rId6"/>
              </a:rPr>
              <a:t>https://marketplace.visualstudio.com/items?itemName=donjayamanne.githistory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TsLint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https://marketplace.visualstudio.com/items?itemName=eg2.tslint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Debugger for Chrome</a:t>
            </a:r>
            <a:r>
              <a:rPr lang="en-US" sz="1400" dirty="0">
                <a:solidFill>
                  <a:schemeClr val="tx1"/>
                </a:solidFill>
              </a:rPr>
              <a:t>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https://marketplace.visualstudio.com/items?itemName=msjsdiag.debugger-for-chrome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hlinkClick r:id="rId8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225" y="723900"/>
            <a:ext cx="10058400" cy="356616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TypeScript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- TypeScript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TSC is a </a:t>
            </a:r>
            <a:r>
              <a:rPr lang="en-US" b="1" dirty="0">
                <a:solidFill>
                  <a:schemeClr val="tx1"/>
                </a:solidFill>
              </a:rPr>
              <a:t>source-to-source</a:t>
            </a:r>
            <a:r>
              <a:rPr lang="en-US" dirty="0">
                <a:solidFill>
                  <a:schemeClr val="tx1"/>
                </a:solidFill>
              </a:rPr>
              <a:t> compiler (a transpiler).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are lots of options that allow you to: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 err="1">
                <a:solidFill>
                  <a:schemeClr val="tx1"/>
                </a:solidFill>
              </a:rPr>
              <a:t>sourcemaps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generate ambient definition files (for libraries).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module loading code (node.js or require.js).  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Compiler options: </a:t>
            </a:r>
            <a:r>
              <a:rPr lang="it-IT" dirty="0">
                <a:hlinkClick r:id="rId3"/>
              </a:rPr>
              <a:t>http://www.typescriptlang.org/docs/handbook/compiler-options.html</a:t>
            </a: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583197" y="2368155"/>
            <a:ext cx="5380264" cy="914400"/>
            <a:chOff x="775607" y="2288875"/>
            <a:chExt cx="538026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510221" y="2288875"/>
              <a:ext cx="18072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" charset="0"/>
                </a:rPr>
                <a:t>tsc app.ts</a:t>
              </a:r>
            </a:p>
          </p:txBody>
        </p:sp>
        <p:sp>
          <p:nvSpPr>
            <p:cNvPr id="6" name="Rounded Rectangle 3"/>
            <p:cNvSpPr/>
            <p:nvPr/>
          </p:nvSpPr>
          <p:spPr>
            <a:xfrm>
              <a:off x="775607" y="2288875"/>
              <a:ext cx="839689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app.ts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137" y="2288875"/>
              <a:ext cx="93473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app.js</a:t>
              </a:r>
            </a:p>
          </p:txBody>
        </p:sp>
        <p:sp>
          <p:nvSpPr>
            <p:cNvPr id="8" name="Right Arrow 8"/>
            <p:cNvSpPr/>
            <p:nvPr/>
          </p:nvSpPr>
          <p:spPr>
            <a:xfrm>
              <a:off x="1714220" y="2504535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ight Arrow 9"/>
            <p:cNvSpPr/>
            <p:nvPr/>
          </p:nvSpPr>
          <p:spPr>
            <a:xfrm>
              <a:off x="4426508" y="2446250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" name="Rounded Rectangle 6"/>
          <p:cNvSpPr/>
          <p:nvPr/>
        </p:nvSpPr>
        <p:spPr>
          <a:xfrm>
            <a:off x="8074964" y="1869626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app.js.map</a:t>
            </a:r>
            <a:endParaRPr lang="en-US" dirty="0"/>
          </a:p>
        </p:txBody>
      </p:sp>
      <p:sp>
        <p:nvSpPr>
          <p:cNvPr id="12" name="Rounded Rectangle 6"/>
          <p:cNvSpPr/>
          <p:nvPr/>
        </p:nvSpPr>
        <p:spPr>
          <a:xfrm>
            <a:off x="8074964" y="2825355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 </a:t>
            </a:r>
            <a:r>
              <a:rPr lang="en-US" dirty="0" smtClean="0"/>
              <a:t>Declaration Files </a:t>
            </a:r>
            <a:r>
              <a:rPr lang="en-US" dirty="0"/>
              <a:t>(.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TypeScript Definition File (ambient declaration file):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d.ts</a:t>
            </a:r>
            <a:r>
              <a:rPr lang="en-US" dirty="0">
                <a:solidFill>
                  <a:schemeClr val="tx1"/>
                </a:solidFill>
              </a:rPr>
              <a:t> extension.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Allows the definition of strong types.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Provide type definition for external JavaScript libraries.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 community driven project on GitHub that tracks all of them: DefinitelyTyped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http://definitelytyped.org/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the beginning it had a specialized package manager: TSD... now it's all about NPM: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npm install @</a:t>
            </a:r>
            <a:r>
              <a:rPr lang="en-US" sz="3000" b="1" dirty="0" smtClean="0">
                <a:solidFill>
                  <a:schemeClr val="tx1"/>
                </a:solidFill>
              </a:rPr>
              <a:t>types/LIBRARYNAME</a:t>
            </a:r>
            <a:r>
              <a:rPr lang="en-US" sz="3000" b="1" dirty="0">
                <a:solidFill>
                  <a:schemeClr val="tx1"/>
                </a:solidFill>
              </a:rPr>
              <a:t> --save</a:t>
            </a:r>
          </a:p>
        </p:txBody>
      </p:sp>
    </p:spTree>
    <p:extLst>
      <p:ext uri="{BB962C8B-B14F-4D97-AF65-F5344CB8AC3E}">
        <p14:creationId xmlns:p14="http://schemas.microsoft.com/office/powerpoint/2010/main" val="18154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Slides</a:t>
            </a:r>
            <a:r>
              <a:rPr lang="it-IT" dirty="0" smtClean="0"/>
              <a:t> and </a:t>
            </a:r>
            <a:r>
              <a:rPr lang="it-IT" dirty="0" err="1" smtClean="0"/>
              <a:t>Samples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sz="4400" dirty="0"/>
              <a:t>https://github.com/AGiorgetti</a:t>
            </a:r>
            <a:r>
              <a:rPr lang="it-IT" sz="4400" dirty="0" smtClean="0"/>
              <a:t>/</a:t>
            </a:r>
            <a:br>
              <a:rPr lang="it-IT" sz="4400" dirty="0" smtClean="0"/>
            </a:br>
            <a:r>
              <a:rPr lang="it-IT" sz="4400" dirty="0" err="1" smtClean="0"/>
              <a:t>MEAN_TypeScriptIntro</a:t>
            </a:r>
            <a:endParaRPr lang="it-IT" sz="4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8026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r>
              <a:rPr lang="it-IT" dirty="0" smtClean="0"/>
              <a:t> &amp;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6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just </a:t>
            </a:r>
            <a:r>
              <a:rPr lang="it-IT" dirty="0" err="1" smtClean="0"/>
              <a:t>need</a:t>
            </a:r>
            <a:r>
              <a:rPr lang="it-IT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An </a:t>
            </a:r>
            <a:r>
              <a:rPr lang="it-IT" dirty="0" err="1" smtClean="0"/>
              <a:t>empty</a:t>
            </a:r>
            <a:r>
              <a:rPr lang="it-IT" dirty="0" smtClean="0"/>
              <a:t> directory.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 </a:t>
            </a:r>
            <a:r>
              <a:rPr lang="it-IT" b="1" dirty="0" err="1">
                <a:solidFill>
                  <a:srgbClr val="0070C0"/>
                </a:solidFill>
              </a:rPr>
              <a:t>package.json</a:t>
            </a:r>
            <a:r>
              <a:rPr lang="it-IT" dirty="0"/>
              <a:t> file to </a:t>
            </a:r>
            <a:r>
              <a:rPr lang="it-IT" dirty="0" err="1"/>
              <a:t>instruct</a:t>
            </a:r>
            <a:r>
              <a:rPr lang="it-IT" dirty="0"/>
              <a:t> </a:t>
            </a:r>
            <a:r>
              <a:rPr lang="it-IT" i="1" dirty="0" err="1"/>
              <a:t>npm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 (and </a:t>
            </a:r>
            <a:r>
              <a:rPr lang="it-IT" i="1" dirty="0"/>
              <a:t>@</a:t>
            </a:r>
            <a:r>
              <a:rPr lang="it-IT" i="1" dirty="0" err="1"/>
              <a:t>types</a:t>
            </a:r>
            <a:r>
              <a:rPr lang="it-IT" dirty="0"/>
              <a:t>) download;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for </a:t>
            </a:r>
            <a:r>
              <a:rPr lang="it-IT" dirty="0" err="1"/>
              <a:t>scripting</a:t>
            </a:r>
            <a:r>
              <a:rPr lang="it-IT" dirty="0"/>
              <a:t> some </a:t>
            </a:r>
            <a:r>
              <a:rPr lang="it-IT" dirty="0" err="1"/>
              <a:t>actions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 </a:t>
            </a:r>
            <a:r>
              <a:rPr lang="it-IT" b="1" dirty="0" err="1" smtClean="0">
                <a:solidFill>
                  <a:srgbClr val="0070C0"/>
                </a:solidFill>
              </a:rPr>
              <a:t>tsconfig.json</a:t>
            </a:r>
            <a:r>
              <a:rPr lang="it-IT" dirty="0" smtClean="0"/>
              <a:t> file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the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the </a:t>
            </a:r>
            <a:r>
              <a:rPr lang="it-IT" dirty="0" err="1" smtClean="0"/>
              <a:t>root</a:t>
            </a:r>
            <a:r>
              <a:rPr lang="it-IT" dirty="0" smtClean="0"/>
              <a:t> of a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3"/>
              </a:rPr>
              <a:t>http://www.typescriptlang.org/docs/handbook/tsconfig-json.html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www.typescriptlang.org/docs/handbook/compiler-options.html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692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Optionally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W</a:t>
            </a:r>
            <a:r>
              <a:rPr lang="it-IT" dirty="0" err="1" smtClean="0"/>
              <a:t>e</a:t>
            </a:r>
            <a:r>
              <a:rPr lang="it-IT" dirty="0" smtClean="0"/>
              <a:t> can </a:t>
            </a:r>
            <a:r>
              <a:rPr lang="it-IT" dirty="0" err="1" smtClean="0"/>
              <a:t>configure</a:t>
            </a:r>
            <a:r>
              <a:rPr lang="it-IT" dirty="0" smtClean="0"/>
              <a:t> Visual Studio Code (</a:t>
            </a:r>
            <a:r>
              <a:rPr lang="it-IT" dirty="0" err="1" smtClean="0"/>
              <a:t>using</a:t>
            </a:r>
            <a:r>
              <a:rPr lang="it-IT" dirty="0" smtClean="0"/>
              <a:t> a </a:t>
            </a:r>
            <a:r>
              <a:rPr lang="it-IT" b="1" dirty="0" err="1" smtClean="0">
                <a:solidFill>
                  <a:srgbClr val="0070C0"/>
                </a:solidFill>
              </a:rPr>
              <a:t>settings.json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file</a:t>
            </a:r>
            <a:r>
              <a:rPr lang="it-IT" dirty="0" smtClean="0"/>
              <a:t>) to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</a:t>
            </a:r>
            <a:r>
              <a:rPr lang="it-IT" dirty="0" smtClean="0"/>
              <a:t> some </a:t>
            </a:r>
            <a:r>
              <a:rPr lang="it-IT" dirty="0" err="1" smtClean="0"/>
              <a:t>tasks</a:t>
            </a:r>
            <a:r>
              <a:rPr lang="it-IT" dirty="0" smtClean="0"/>
              <a:t> (</a:t>
            </a:r>
            <a:r>
              <a:rPr lang="it-IT" dirty="0" err="1" smtClean="0"/>
              <a:t>using</a:t>
            </a:r>
            <a:r>
              <a:rPr lang="it-IT" dirty="0" smtClean="0"/>
              <a:t> a </a:t>
            </a: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and a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file).</a:t>
            </a:r>
            <a:r>
              <a:rPr lang="it-IT" dirty="0"/>
              <a:t/>
            </a:r>
            <a:br>
              <a:rPr lang="it-IT" dirty="0"/>
            </a:br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/>
              <a:t>More </a:t>
            </a:r>
            <a:r>
              <a:rPr lang="it-IT" dirty="0" err="1" smtClean="0"/>
              <a:t>advanced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involving</a:t>
            </a:r>
            <a:r>
              <a:rPr lang="it-IT" dirty="0" smtClean="0"/>
              <a:t> task </a:t>
            </a:r>
            <a:r>
              <a:rPr lang="it-IT" dirty="0" err="1" smtClean="0"/>
              <a:t>runners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pipelines</a:t>
            </a:r>
            <a:r>
              <a:rPr lang="it-IT" dirty="0" smtClean="0"/>
              <a:t> (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minification</a:t>
            </a:r>
            <a:r>
              <a:rPr lang="it-IT" dirty="0" smtClean="0"/>
              <a:t> and code </a:t>
            </a:r>
            <a:r>
              <a:rPr lang="it-IT" dirty="0" err="1" smtClean="0"/>
              <a:t>concatenation</a:t>
            </a:r>
            <a:r>
              <a:rPr lang="it-IT" dirty="0" smtClean="0"/>
              <a:t>) can be </a:t>
            </a:r>
            <a:r>
              <a:rPr lang="it-IT" dirty="0" err="1" smtClean="0"/>
              <a:t>found</a:t>
            </a:r>
            <a:r>
              <a:rPr lang="it-IT" dirty="0" smtClean="0"/>
              <a:t> in the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www.typescriptlang.org/docs/handbook/integrating-with-build-tools.html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46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target: </a:t>
            </a:r>
            <a:r>
              <a:rPr lang="en-US" dirty="0" smtClean="0"/>
              <a:t>“es3”, “es5”, “es2015”, … the standard JavaScript to emit.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ourcemap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true / false, do you like debugging?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some more, like: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experimentalDecorators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false, </a:t>
            </a: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usage</a:t>
            </a:r>
            <a:r>
              <a:rPr lang="it-IT" dirty="0" smtClean="0"/>
              <a:t> of </a:t>
            </a:r>
            <a:r>
              <a:rPr lang="it-IT" dirty="0" err="1" smtClean="0"/>
              <a:t>decorators</a:t>
            </a:r>
            <a:r>
              <a:rPr lang="it-IT" dirty="0" smtClean="0"/>
              <a:t> (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extension</a:t>
            </a:r>
            <a:r>
              <a:rPr lang="it-IT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emitDecoratorMetadata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6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- </a:t>
            </a:r>
            <a:r>
              <a:rPr lang="it-IT" b="1" dirty="0"/>
              <a:t>@</a:t>
            </a:r>
            <a:r>
              <a:rPr lang="it-IT" b="1" dirty="0" err="1" smtClean="0"/>
              <a:t>types</a:t>
            </a:r>
            <a:r>
              <a:rPr lang="it-IT" b="1" dirty="0"/>
              <a:t> </a:t>
            </a:r>
            <a:r>
              <a:rPr lang="it-IT" dirty="0" err="1" smtClean="0"/>
              <a:t>discovery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By </a:t>
            </a:r>
            <a:r>
              <a:rPr lang="en-US" dirty="0"/>
              <a:t>default all </a:t>
            </a:r>
            <a:r>
              <a:rPr lang="en-US" i="1" dirty="0"/>
              <a:t>visible</a:t>
            </a:r>
            <a:r>
              <a:rPr lang="en-US" dirty="0"/>
              <a:t> "</a:t>
            </a:r>
            <a:r>
              <a:rPr lang="en-US" b="1" dirty="0">
                <a:solidFill>
                  <a:srgbClr val="0070C0"/>
                </a:solidFill>
              </a:rPr>
              <a:t>@types</a:t>
            </a:r>
            <a:r>
              <a:rPr lang="en-US" dirty="0"/>
              <a:t>" packages are included in your compilation. Packages in 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b="1" dirty="0">
                <a:solidFill>
                  <a:srgbClr val="0070C0"/>
                </a:solidFill>
              </a:rPr>
              <a:t>/@types </a:t>
            </a:r>
            <a:r>
              <a:rPr lang="en-US" dirty="0"/>
              <a:t>of any enclosing folder are considered </a:t>
            </a:r>
            <a:r>
              <a:rPr lang="en-US" i="1" dirty="0"/>
              <a:t>visible</a:t>
            </a:r>
            <a:r>
              <a:rPr lang="en-US" dirty="0"/>
              <a:t>; specifically, that means packages within ./</a:t>
            </a:r>
            <a:r>
              <a:rPr lang="en-US" dirty="0" err="1"/>
              <a:t>node_modules</a:t>
            </a:r>
            <a:r>
              <a:rPr lang="en-US" dirty="0"/>
              <a:t>/@types/, ../</a:t>
            </a:r>
            <a:r>
              <a:rPr lang="en-US" dirty="0" err="1"/>
              <a:t>node_modules</a:t>
            </a:r>
            <a:r>
              <a:rPr lang="en-US" dirty="0"/>
              <a:t>/@types/, ../../</a:t>
            </a:r>
            <a:r>
              <a:rPr lang="en-US" dirty="0" err="1"/>
              <a:t>node_modules</a:t>
            </a:r>
            <a:r>
              <a:rPr lang="en-US" dirty="0"/>
              <a:t>/@types/,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Automatic </a:t>
            </a:r>
            <a:r>
              <a:rPr lang="en-US" dirty="0"/>
              <a:t>inclusion is only important if you're using files with global </a:t>
            </a:r>
            <a:r>
              <a:rPr lang="en-US" dirty="0" smtClean="0"/>
              <a:t>declarations.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 err="1">
                <a:solidFill>
                  <a:srgbClr val="0070C0"/>
                </a:solidFill>
              </a:rPr>
              <a:t>typesRoots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</a:t>
            </a:r>
            <a:r>
              <a:rPr lang="en-US" i="1" dirty="0"/>
              <a:t>only</a:t>
            </a:r>
            <a:r>
              <a:rPr lang="en-US" dirty="0"/>
              <a:t> packages under </a:t>
            </a:r>
            <a:r>
              <a:rPr lang="en-US" dirty="0" err="1"/>
              <a:t>typeRoots</a:t>
            </a:r>
            <a:r>
              <a:rPr lang="en-US" dirty="0"/>
              <a:t> will be included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only packages listed will be </a:t>
            </a:r>
            <a:r>
              <a:rPr lang="en-US" dirty="0" smtClean="0"/>
              <a:t>included.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compiler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lib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provide</a:t>
            </a:r>
            <a:r>
              <a:rPr lang="it-IT" dirty="0" smtClean="0"/>
              <a:t> a list of </a:t>
            </a:r>
            <a:r>
              <a:rPr lang="it-IT" dirty="0" err="1" smtClean="0"/>
              <a:t>libraries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included</a:t>
            </a:r>
            <a:r>
              <a:rPr lang="it-IT" dirty="0" smtClean="0"/>
              <a:t> in the compilation </a:t>
            </a:r>
            <a:r>
              <a:rPr lang="it-IT" dirty="0" err="1" smtClean="0"/>
              <a:t>process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err="1" smtClean="0"/>
              <a:t>especially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for the new </a:t>
            </a:r>
            <a:r>
              <a:rPr lang="it-IT" dirty="0" err="1" smtClean="0">
                <a:hlinkClick r:id="rId4"/>
              </a:rPr>
              <a:t>TypeScript</a:t>
            </a:r>
            <a:r>
              <a:rPr lang="it-IT" dirty="0" smtClean="0">
                <a:hlinkClick r:id="rId4"/>
              </a:rPr>
              <a:t> 2.1 </a:t>
            </a:r>
            <a:r>
              <a:rPr lang="it-IT" dirty="0" err="1" smtClean="0">
                <a:hlinkClick r:id="rId4"/>
              </a:rPr>
              <a:t>Downlevel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Async</a:t>
            </a:r>
            <a:r>
              <a:rPr lang="it-IT" dirty="0" smtClean="0">
                <a:hlinkClick r:id="rId4"/>
              </a:rPr>
              <a:t>/</a:t>
            </a:r>
            <a:r>
              <a:rPr lang="it-IT" dirty="0" err="1" smtClean="0">
                <a:hlinkClick r:id="rId4"/>
              </a:rPr>
              <a:t>Await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functions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a </a:t>
            </a:r>
            <a:r>
              <a:rPr lang="it-IT" dirty="0" err="1" smtClean="0"/>
              <a:t>polyfil</a:t>
            </a:r>
            <a:r>
              <a:rPr lang="it-IT" dirty="0" smtClean="0"/>
              <a:t> for Promise and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 </a:t>
            </a:r>
            <a:r>
              <a:rPr lang="it-IT" dirty="0" err="1" smtClean="0"/>
              <a:t>setting</a:t>
            </a:r>
            <a:r>
              <a:rPr lang="it-IT" dirty="0" smtClean="0"/>
              <a:t> –</a:t>
            </a:r>
            <a:r>
              <a:rPr lang="it-IT" dirty="0" err="1" smtClean="0"/>
              <a:t>lib</a:t>
            </a:r>
            <a:r>
              <a:rPr lang="it-IT" dirty="0" smtClean="0"/>
              <a:t> to: ["</a:t>
            </a:r>
            <a:r>
              <a:rPr lang="it-IT" dirty="0" err="1"/>
              <a:t>dom</a:t>
            </a:r>
            <a:r>
              <a:rPr lang="it-IT" dirty="0"/>
              <a:t>", "</a:t>
            </a:r>
            <a:r>
              <a:rPr lang="it-IT" dirty="0" smtClean="0"/>
              <a:t>es2015"] or ["</a:t>
            </a:r>
            <a:r>
              <a:rPr lang="it-IT" dirty="0" err="1"/>
              <a:t>dom</a:t>
            </a:r>
            <a:r>
              <a:rPr lang="it-IT" dirty="0"/>
              <a:t>", "es2015.promise", "</a:t>
            </a:r>
            <a:r>
              <a:rPr lang="it-IT" dirty="0" smtClean="0"/>
              <a:t>es5"]).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noImplicitAny</a:t>
            </a:r>
            <a:r>
              <a:rPr lang="it-IT" dirty="0" smtClean="0"/>
              <a:t>: </a:t>
            </a:r>
            <a:r>
              <a:rPr lang="en-US" dirty="0" smtClean="0"/>
              <a:t>raise </a:t>
            </a:r>
            <a:r>
              <a:rPr lang="en-US" dirty="0"/>
              <a:t>error on expressions and declarations with an implied </a:t>
            </a:r>
            <a:r>
              <a:rPr lang="en-US" i="1" dirty="0"/>
              <a:t>any</a:t>
            </a:r>
            <a:r>
              <a:rPr lang="en-US" dirty="0"/>
              <a:t> type.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strictNullChecks</a:t>
            </a:r>
            <a:r>
              <a:rPr lang="it-IT" dirty="0" smtClean="0"/>
              <a:t>: </a:t>
            </a:r>
            <a:r>
              <a:rPr lang="en-US" dirty="0"/>
              <a:t>the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undefined</a:t>
            </a:r>
            <a:r>
              <a:rPr lang="en-US" dirty="0"/>
              <a:t> values are not in the domain of every type and are only assignable to themselves and any (the one exception being that undefined is also assignable to void).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6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configuration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inheritance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 err="1"/>
              <a:t>tsconfig.json</a:t>
            </a:r>
            <a:r>
              <a:rPr lang="en-US" dirty="0"/>
              <a:t> file can inherit configurations from another file using the </a:t>
            </a:r>
            <a:r>
              <a:rPr lang="en-US" b="1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rgbClr val="0070C0"/>
                </a:solidFill>
              </a:rPr>
              <a:t>xtends</a:t>
            </a:r>
            <a:r>
              <a:rPr lang="en-US" dirty="0" smtClean="0"/>
              <a:t> value </a:t>
            </a:r>
            <a:r>
              <a:rPr lang="en-US" dirty="0"/>
              <a:t>is a string containing a path to another configuration file to inherit from.</a:t>
            </a:r>
          </a:p>
          <a:p>
            <a:endParaRPr lang="it-IT" dirty="0" smtClean="0"/>
          </a:p>
          <a:p>
            <a:r>
              <a:rPr lang="it-IT" dirty="0" err="1"/>
              <a:t>configs</a:t>
            </a:r>
            <a:r>
              <a:rPr lang="it-IT" dirty="0"/>
              <a:t>/</a:t>
            </a:r>
            <a:r>
              <a:rPr lang="it-IT" dirty="0" err="1"/>
              <a:t>base.json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  "</a:t>
            </a:r>
            <a:r>
              <a:rPr lang="it-IT" dirty="0" err="1">
                <a:latin typeface="Consolas" panose="020B0609020204030204" pitchFamily="49" charset="0"/>
              </a:rPr>
              <a:t>compilerOptions</a:t>
            </a:r>
            <a:r>
              <a:rPr lang="it-IT" dirty="0">
                <a:latin typeface="Consolas" panose="020B0609020204030204" pitchFamily="49" charset="0"/>
              </a:rPr>
              <a:t>": { "</a:t>
            </a:r>
            <a:r>
              <a:rPr lang="it-IT" dirty="0" err="1">
                <a:latin typeface="Consolas" panose="020B0609020204030204" pitchFamily="49" charset="0"/>
              </a:rPr>
              <a:t>noImplicitAny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, "</a:t>
            </a:r>
            <a:r>
              <a:rPr lang="it-IT" dirty="0" err="1">
                <a:latin typeface="Consolas" panose="020B0609020204030204" pitchFamily="49" charset="0"/>
              </a:rPr>
              <a:t>strictNullChecks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 }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r>
              <a:rPr lang="it-IT" dirty="0" err="1"/>
              <a:t>tsconfig.json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extends</a:t>
            </a:r>
            <a:r>
              <a:rPr lang="it-IT" dirty="0">
                <a:latin typeface="Consolas" panose="020B0609020204030204" pitchFamily="49" charset="0"/>
              </a:rPr>
              <a:t>": "./</a:t>
            </a:r>
            <a:r>
              <a:rPr lang="it-IT" dirty="0" err="1">
                <a:latin typeface="Consolas" panose="020B0609020204030204" pitchFamily="49" charset="0"/>
              </a:rPr>
              <a:t>configs</a:t>
            </a:r>
            <a:r>
              <a:rPr lang="it-IT" dirty="0">
                <a:latin typeface="Consolas" panose="020B0609020204030204" pitchFamily="49" charset="0"/>
              </a:rPr>
              <a:t>/base",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files</a:t>
            </a:r>
            <a:r>
              <a:rPr lang="it-IT" dirty="0">
                <a:latin typeface="Consolas" panose="020B0609020204030204" pitchFamily="49" charset="0"/>
              </a:rPr>
              <a:t>": [ "</a:t>
            </a:r>
            <a:r>
              <a:rPr lang="it-IT" dirty="0" err="1">
                <a:latin typeface="Consolas" panose="020B0609020204030204" pitchFamily="49" charset="0"/>
              </a:rPr>
              <a:t>main.ts</a:t>
            </a:r>
            <a:r>
              <a:rPr lang="it-IT" dirty="0">
                <a:latin typeface="Consolas" panose="020B0609020204030204" pitchFamily="49" charset="0"/>
              </a:rPr>
              <a:t>", "</a:t>
            </a:r>
            <a:r>
              <a:rPr lang="it-IT" dirty="0" err="1">
                <a:latin typeface="Consolas" panose="020B0609020204030204" pitchFamily="49" charset="0"/>
              </a:rPr>
              <a:t>supplemental.ts</a:t>
            </a:r>
            <a:r>
              <a:rPr lang="it-IT" dirty="0">
                <a:latin typeface="Consolas" panose="020B0609020204030204" pitchFamily="49" charset="0"/>
              </a:rPr>
              <a:t>" ]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2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: a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Gulp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A 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pipeline </a:t>
            </a:r>
            <a:r>
              <a:rPr lang="it-IT" dirty="0" err="1" smtClean="0"/>
              <a:t>might</a:t>
            </a:r>
            <a:r>
              <a:rPr lang="it-IT" dirty="0" smtClean="0"/>
              <a:t> involve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70C0"/>
                </a:solidFill>
              </a:rPr>
              <a:t>Gulp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task </a:t>
            </a:r>
            <a:r>
              <a:rPr lang="it-IT" dirty="0" err="1" smtClean="0"/>
              <a:t>runner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b="1" dirty="0" err="1">
                <a:latin typeface="Consolas" panose="020B0609020204030204" pitchFamily="49" charset="0"/>
              </a:rPr>
              <a:t>n</a:t>
            </a:r>
            <a:r>
              <a:rPr lang="it-IT" b="1" dirty="0" err="1" smtClean="0">
                <a:latin typeface="Consolas" panose="020B0609020204030204" pitchFamily="49" charset="0"/>
              </a:rPr>
              <a:t>pm</a:t>
            </a:r>
            <a:r>
              <a:rPr lang="it-IT" b="1" dirty="0" smtClean="0">
                <a:latin typeface="Consolas" panose="020B0609020204030204" pitchFamily="49" charset="0"/>
              </a:rPr>
              <a:t> </a:t>
            </a:r>
            <a:r>
              <a:rPr lang="it-IT" b="1" dirty="0" err="1" smtClean="0">
                <a:latin typeface="Consolas" panose="020B0609020204030204" pitchFamily="49" charset="0"/>
              </a:rPr>
              <a:t>install</a:t>
            </a:r>
            <a:r>
              <a:rPr lang="it-IT" b="1" dirty="0" smtClean="0">
                <a:latin typeface="Consolas" panose="020B0609020204030204" pitchFamily="49" charset="0"/>
              </a:rPr>
              <a:t> –g gulp-cli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gulp </a:t>
            </a:r>
            <a:r>
              <a:rPr lang="it-IT" b="1" dirty="0" err="1" smtClean="0">
                <a:solidFill>
                  <a:srgbClr val="0070C0"/>
                </a:solidFill>
              </a:rPr>
              <a:t>tasks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in the </a:t>
            </a:r>
            <a:r>
              <a:rPr lang="it-IT" b="1" dirty="0" smtClean="0">
                <a:solidFill>
                  <a:srgbClr val="0070C0"/>
                </a:solidFill>
              </a:rPr>
              <a:t>gulpfile.js</a:t>
            </a:r>
            <a:r>
              <a:rPr lang="it-IT" dirty="0" smtClean="0"/>
              <a:t> can be </a:t>
            </a:r>
            <a:r>
              <a:rPr lang="it-IT" dirty="0" err="1" smtClean="0"/>
              <a:t>invoked</a:t>
            </a:r>
            <a:r>
              <a:rPr lang="it-IT" dirty="0" smtClean="0"/>
              <a:t> by Visual Studio Code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remap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Visual Studio Code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debugger</a:t>
            </a:r>
            <a:r>
              <a:rPr lang="it-IT" dirty="0" smtClean="0"/>
              <a:t> can be </a:t>
            </a:r>
            <a:r>
              <a:rPr lang="it-IT" dirty="0" err="1" smtClean="0"/>
              <a:t>configured</a:t>
            </a:r>
            <a:r>
              <a:rPr lang="it-IT" dirty="0" smtClean="0"/>
              <a:t> to </a:t>
            </a:r>
            <a:r>
              <a:rPr lang="it-IT" dirty="0" err="1" smtClean="0"/>
              <a:t>attach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 on </a:t>
            </a:r>
            <a:r>
              <a:rPr lang="it-IT" dirty="0" err="1" smtClean="0"/>
              <a:t>executing</a:t>
            </a:r>
            <a:r>
              <a:rPr lang="it-IT" dirty="0" smtClean="0"/>
              <a:t> </a:t>
            </a:r>
            <a:r>
              <a:rPr lang="it-IT" dirty="0" err="1" smtClean="0"/>
              <a:t>instances</a:t>
            </a:r>
            <a:r>
              <a:rPr lang="it-IT" dirty="0" smtClean="0"/>
              <a:t> of 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configuring</a:t>
            </a:r>
            <a:r>
              <a:rPr lang="it-IT" dirty="0" smtClean="0"/>
              <a:t> the </a:t>
            </a:r>
            <a:r>
              <a:rPr lang="it-IT" dirty="0" err="1" smtClean="0"/>
              <a:t>actions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More information on the Visual Studio Code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can be </a:t>
            </a:r>
            <a:r>
              <a:rPr lang="it-IT" dirty="0" err="1" smtClean="0"/>
              <a:t>found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code.visualstudio.com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88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– </a:t>
            </a:r>
            <a:r>
              <a:rPr lang="it-IT" dirty="0" err="1" smtClean="0"/>
              <a:t>Hands</a:t>
            </a:r>
            <a:r>
              <a:rPr lang="it-IT" dirty="0" smtClean="0"/>
              <a:t> on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6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70C0"/>
                </a:solidFill>
              </a:rPr>
              <a:t>, string, etc</a:t>
            </a:r>
            <a:r>
              <a:rPr lang="en-US" dirty="0"/>
              <a:t>... all the primitive JavaScript Types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null / undefined</a:t>
            </a:r>
            <a:r>
              <a:rPr lang="en-US" dirty="0" smtClean="0">
                <a:solidFill>
                  <a:schemeClr val="tx1"/>
                </a:solidFill>
              </a:rPr>
              <a:t>: have their own type, they also are subtypes of any other type (maybe :D).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0000"/>
                </a:solidFill>
              </a:rPr>
              <a:t>: I can be any type, disable the type checking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: I have no type at all (function return value</a:t>
            </a:r>
            <a:r>
              <a:rPr lang="en-US" dirty="0" smtClean="0">
                <a:solidFill>
                  <a:srgbClr val="000000"/>
                </a:solidFill>
              </a:rPr>
              <a:t>)!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ever</a:t>
            </a:r>
            <a:r>
              <a:rPr lang="en-US" dirty="0" smtClean="0">
                <a:solidFill>
                  <a:srgbClr val="000000"/>
                </a:solidFill>
              </a:rPr>
              <a:t>: the type of values that never occur (like the return value of a function that throws an exception) 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</a:rPr>
              <a:t>enum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/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: define enumerated values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&lt;T&gt;</a:t>
            </a:r>
            <a:r>
              <a:rPr lang="en-US" dirty="0">
                <a:solidFill>
                  <a:srgbClr val="000000"/>
                </a:solidFill>
              </a:rPr>
              <a:t>: casting! </a:t>
            </a:r>
            <a:r>
              <a:rPr lang="en-US" b="1" dirty="0">
                <a:solidFill>
                  <a:srgbClr val="000000"/>
                </a:solidFill>
              </a:rPr>
              <a:t>This is not a type </a:t>
            </a:r>
            <a:r>
              <a:rPr lang="en-US" b="1" dirty="0" smtClean="0">
                <a:solidFill>
                  <a:srgbClr val="000000"/>
                </a:solidFill>
              </a:rPr>
              <a:t>conversion</a:t>
            </a:r>
            <a:r>
              <a:rPr lang="en-US" b="1" dirty="0">
                <a:solidFill>
                  <a:srgbClr val="000000"/>
                </a:solidFill>
              </a:rPr>
              <a:t>!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you know it...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It's </a:t>
            </a:r>
            <a:r>
              <a:rPr lang="en-US" sz="3600" dirty="0" err="1" smtClean="0"/>
              <a:t>powerfull</a:t>
            </a:r>
            <a:r>
              <a:rPr lang="en-US" sz="3600" dirty="0" smtClean="0"/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It's </a:t>
            </a:r>
            <a:r>
              <a:rPr lang="en-US" sz="3600" dirty="0" smtClean="0">
                <a:solidFill>
                  <a:srgbClr val="404040"/>
                </a:solidFill>
              </a:rPr>
              <a:t>flexible.</a:t>
            </a:r>
            <a:endParaRPr lang="en-US" sz="36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238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: defines a collection of elements ( number[]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: fixed size array of elements of different types ( [number, string]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Generics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great for code reuse! We can specify </a:t>
            </a:r>
            <a:r>
              <a:rPr lang="en-US" dirty="0">
                <a:solidFill>
                  <a:srgbClr val="0070C0"/>
                </a:solidFill>
              </a:rPr>
              <a:t>constraints </a:t>
            </a:r>
            <a:r>
              <a:rPr lang="en-US" dirty="0">
                <a:solidFill>
                  <a:srgbClr val="000000"/>
                </a:solidFill>
              </a:rPr>
              <a:t>if we want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</a:rPr>
              <a:t>Indexable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to express concepts like dictionaries of elements with a numeric or string key.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Intersection types </a:t>
            </a:r>
            <a:r>
              <a:rPr lang="en-US" dirty="0" smtClean="0">
                <a:solidFill>
                  <a:srgbClr val="000000"/>
                </a:solidFill>
              </a:rPr>
              <a:t>(&amp;): combine multiple types in a single type.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Union types </a:t>
            </a:r>
            <a:r>
              <a:rPr lang="en-US" dirty="0" smtClean="0">
                <a:solidFill>
                  <a:srgbClr val="000000"/>
                </a:solidFill>
              </a:rPr>
              <a:t>(|): when something can be one of a pool of multiple types.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Arrow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ES2015 </a:t>
            </a:r>
            <a:r>
              <a:rPr lang="it-IT" dirty="0" err="1" smtClean="0"/>
              <a:t>introduces</a:t>
            </a:r>
            <a:r>
              <a:rPr lang="it-IT" dirty="0" smtClean="0"/>
              <a:t> a new </a:t>
            </a:r>
            <a:r>
              <a:rPr lang="it-IT" dirty="0" err="1" smtClean="0"/>
              <a:t>syntax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r>
              <a:rPr lang="it-IT" dirty="0" smtClean="0"/>
              <a:t>: the Arrow </a:t>
            </a:r>
            <a:r>
              <a:rPr lang="it-IT" dirty="0" err="1" smtClean="0"/>
              <a:t>Syntax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b="1" dirty="0" smtClean="0">
                <a:latin typeface="Consolas" panose="020B0609020204030204" pitchFamily="49" charset="0"/>
              </a:rPr>
              <a:t>(arg1: </a:t>
            </a:r>
            <a:r>
              <a:rPr lang="it-IT" b="1" dirty="0" err="1" smtClean="0">
                <a:latin typeface="Consolas" panose="020B0609020204030204" pitchFamily="49" charset="0"/>
              </a:rPr>
              <a:t>number</a:t>
            </a:r>
            <a:r>
              <a:rPr lang="it-IT" b="1" dirty="0" smtClean="0">
                <a:latin typeface="Consolas" panose="020B0609020204030204" pitchFamily="49" charset="0"/>
              </a:rPr>
              <a:t>, arg2: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r>
              <a:rPr lang="it-IT" b="1" dirty="0" smtClean="0">
                <a:latin typeface="Consolas" panose="020B0609020204030204" pitchFamily="49" charset="0"/>
              </a:rPr>
              <a:t>) =&gt;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endParaRPr lang="it-IT" b="1" dirty="0">
              <a:latin typeface="Consolas" panose="020B0609020204030204" pitchFamily="49" charset="0"/>
            </a:endParaRPr>
          </a:p>
          <a:p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err="1" smtClean="0">
                <a:latin typeface="Consolas" panose="020B0609020204030204" pitchFamily="49" charset="0"/>
              </a:rPr>
              <a:t>let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 =&gt; {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  </a:t>
            </a:r>
            <a:r>
              <a:rPr lang="it-IT" dirty="0" err="1" smtClean="0">
                <a:latin typeface="Consolas" panose="020B0609020204030204" pitchFamily="49" charset="0"/>
              </a:rPr>
              <a:t>return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</a:t>
            </a: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</a:p>
          <a:p>
            <a:endParaRPr lang="it-IT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just 1 line of code: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>
                <a:latin typeface="Consolas" panose="020B0609020204030204" pitchFamily="49" charset="0"/>
              </a:rPr>
              <a:t>l</a:t>
            </a:r>
            <a:r>
              <a:rPr lang="it-IT" dirty="0" err="1" smtClean="0">
                <a:latin typeface="Consolas" panose="020B0609020204030204" pitchFamily="49" charset="0"/>
              </a:rPr>
              <a:t>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 =&gt;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 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Type Checking, </a:t>
            </a:r>
            <a:r>
              <a:rPr lang="en-US" dirty="0" err="1" smtClean="0">
                <a:solidFill>
                  <a:srgbClr val="404040"/>
                </a:solidFill>
              </a:rPr>
              <a:t>Interfaces,Classes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Interfaces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used to define the </a:t>
            </a:r>
            <a:r>
              <a:rPr lang="en-US" b="1" dirty="0" smtClean="0">
                <a:solidFill>
                  <a:srgbClr val="0070C0"/>
                </a:solidFill>
              </a:rPr>
              <a:t>SHAPE </a:t>
            </a:r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b="1" dirty="0" smtClean="0">
                <a:solidFill>
                  <a:srgbClr val="0070C0"/>
                </a:solidFill>
              </a:rPr>
              <a:t>Code Contract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of our </a:t>
            </a:r>
            <a:r>
              <a:rPr lang="en-US" dirty="0" smtClean="0">
                <a:solidFill>
                  <a:schemeClr val="tx1"/>
                </a:solidFill>
              </a:rPr>
              <a:t>objects.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Classes</a:t>
            </a:r>
            <a:r>
              <a:rPr lang="en-US" dirty="0" smtClean="0">
                <a:solidFill>
                  <a:schemeClr val="tx1"/>
                </a:solidFill>
              </a:rPr>
              <a:t> implement the behavior of an entity, they are one of the basic building blocks of ES2015.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Interfaces and Classes are used to define new Types</a:t>
            </a:r>
            <a:r>
              <a:rPr lang="en-US" sz="2800" b="1" dirty="0" smtClean="0">
                <a:solidFill>
                  <a:srgbClr val="000000"/>
                </a:solidFill>
              </a:rPr>
              <a:t>!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type checking </a:t>
            </a:r>
            <a:r>
              <a:rPr lang="en-US" sz="2800" dirty="0">
                <a:solidFill>
                  <a:schemeClr val="tx1"/>
                </a:solidFill>
              </a:rPr>
              <a:t>is based on a concept called </a:t>
            </a:r>
            <a:r>
              <a:rPr lang="en-US" sz="2800" b="1" dirty="0">
                <a:solidFill>
                  <a:srgbClr val="0070C0"/>
                </a:solidFill>
              </a:rPr>
              <a:t>Structural Typing </a:t>
            </a:r>
            <a:r>
              <a:rPr lang="en-US" sz="2800" dirty="0">
                <a:solidFill>
                  <a:schemeClr val="tx1"/>
                </a:solidFill>
              </a:rPr>
              <a:t>(or </a:t>
            </a:r>
            <a:r>
              <a:rPr lang="en-US" sz="2800" b="1" dirty="0">
                <a:solidFill>
                  <a:srgbClr val="0070C0"/>
                </a:solidFill>
              </a:rPr>
              <a:t>Duck Typing</a:t>
            </a:r>
            <a:r>
              <a:rPr lang="en-US" sz="2800" dirty="0">
                <a:solidFill>
                  <a:schemeClr val="tx1"/>
                </a:solidFill>
              </a:rPr>
              <a:t>), which means the object shape  / structure  is the most important thing! 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Two </a:t>
            </a:r>
            <a:r>
              <a:rPr lang="en-US" sz="2800" dirty="0" smtClean="0">
                <a:solidFill>
                  <a:srgbClr val="000000"/>
                </a:solidFill>
              </a:rPr>
              <a:t>types are compatible if their members are </a:t>
            </a:r>
            <a:r>
              <a:rPr lang="en-US" sz="2800" dirty="0">
                <a:solidFill>
                  <a:srgbClr val="000000"/>
                </a:solidFill>
              </a:rPr>
              <a:t>compatible</a:t>
            </a:r>
            <a:r>
              <a:rPr lang="en-US" sz="2800" dirty="0" smtClean="0">
                <a:solidFill>
                  <a:srgbClr val="000000"/>
                </a:solidFill>
              </a:rPr>
              <a:t>."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62320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Interface </a:t>
            </a:r>
            <a:r>
              <a:rPr lang="en-US" sz="2400" dirty="0"/>
              <a:t>can describe: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Objects / Entities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</a:rPr>
              <a:t>Indexable</a:t>
            </a:r>
            <a:r>
              <a:rPr lang="en-US" sz="2400" dirty="0" smtClean="0">
                <a:solidFill>
                  <a:srgbClr val="000000"/>
                </a:solidFill>
              </a:rPr>
              <a:t> Types: Arrays </a:t>
            </a:r>
            <a:r>
              <a:rPr lang="en-US" sz="2400" dirty="0">
                <a:solidFill>
                  <a:srgbClr val="000000"/>
                </a:solidFill>
              </a:rPr>
              <a:t>/ Dictionaries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Hybrid Types ('things' that are both objects and functions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027" y="1844514"/>
            <a:ext cx="4842662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Interface support: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rgbClr val="000000"/>
                </a:solidFill>
              </a:rPr>
              <a:t>Readonly</a:t>
            </a:r>
            <a:r>
              <a:rPr lang="en-US" sz="4000" dirty="0" smtClean="0">
                <a:solidFill>
                  <a:srgbClr val="000000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Optional properties</a:t>
            </a: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They do not support accessors (get / set):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you need to convert the 'property' to a '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getProperty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()' function if you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wanna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give that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readonly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behavior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Optional </a:t>
            </a:r>
            <a:r>
              <a:rPr lang="it-IT" dirty="0" err="1" smtClean="0"/>
              <a:t>properties</a:t>
            </a:r>
            <a:r>
              <a:rPr lang="it-IT" dirty="0" smtClean="0"/>
              <a:t> and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5400" dirty="0" err="1"/>
              <a:t>prop</a:t>
            </a:r>
            <a:r>
              <a:rPr lang="it-IT" sz="5400" dirty="0"/>
              <a:t>?: T   !</a:t>
            </a:r>
            <a:r>
              <a:rPr lang="it-IT" sz="5400" dirty="0" smtClean="0"/>
              <a:t>=   </a:t>
            </a:r>
            <a:r>
              <a:rPr lang="it-IT" sz="5400" dirty="0" err="1"/>
              <a:t>prop</a:t>
            </a:r>
            <a:r>
              <a:rPr lang="it-IT" sz="5400" dirty="0"/>
              <a:t>: T | </a:t>
            </a:r>
            <a:r>
              <a:rPr lang="it-IT" sz="5400" dirty="0" err="1"/>
              <a:t>undefined</a:t>
            </a:r>
            <a:endParaRPr lang="it-IT" sz="5400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Shape</a:t>
            </a:r>
            <a:r>
              <a:rPr lang="it-IT" dirty="0" smtClean="0"/>
              <a:t> </a:t>
            </a:r>
            <a:r>
              <a:rPr lang="it-IT" dirty="0" err="1" smtClean="0"/>
              <a:t>matters</a:t>
            </a:r>
            <a:r>
              <a:rPr lang="it-IT" dirty="0" smtClean="0"/>
              <a:t>, and the ‘?’ </a:t>
            </a:r>
            <a:r>
              <a:rPr lang="it-IT" dirty="0" err="1" smtClean="0"/>
              <a:t>qualifies</a:t>
            </a:r>
            <a:r>
              <a:rPr lang="it-IT" dirty="0" smtClean="0"/>
              <a:t> the 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!</a:t>
            </a:r>
          </a:p>
          <a:p>
            <a:endParaRPr lang="it-IT" dirty="0"/>
          </a:p>
          <a:p>
            <a:r>
              <a:rPr lang="it-IT" dirty="0" err="1" smtClean="0"/>
              <a:t>Beware</a:t>
            </a:r>
            <a:r>
              <a:rPr lang="it-IT" dirty="0" smtClean="0"/>
              <a:t>!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lead</a:t>
            </a:r>
            <a:r>
              <a:rPr lang="it-IT" dirty="0" smtClean="0"/>
              <a:t> to </a:t>
            </a:r>
            <a:r>
              <a:rPr lang="it-IT" dirty="0" err="1" smtClean="0"/>
              <a:t>runtime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under </a:t>
            </a:r>
            <a:r>
              <a:rPr lang="it-IT" dirty="0" err="1" smtClean="0"/>
              <a:t>normal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</a:p>
          <a:p>
            <a:r>
              <a:rPr lang="it-IT" sz="1500" dirty="0" smtClean="0"/>
              <a:t>(</a:t>
            </a:r>
            <a:r>
              <a:rPr lang="it-IT" sz="1500" dirty="0" err="1" smtClean="0"/>
              <a:t>see</a:t>
            </a:r>
            <a:r>
              <a:rPr lang="it-IT" sz="1500" dirty="0" smtClean="0"/>
              <a:t> ‘</a:t>
            </a:r>
            <a:r>
              <a:rPr lang="it-IT" sz="1500" dirty="0" err="1" smtClean="0"/>
              <a:t>classes-strictNullChecks.ts</a:t>
            </a:r>
            <a:r>
              <a:rPr lang="it-IT" sz="1500" dirty="0" smtClean="0"/>
              <a:t>’)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4080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 implements the behaviors of an entity.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They have support for: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accessors (get, set) [ES5+]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modifiers: public, private, protected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constructor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inheritable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static properties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abstract (class &amp; methods)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interface implementation 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Readonly</a:t>
            </a:r>
            <a:r>
              <a:rPr lang="en-US" dirty="0" smtClean="0">
                <a:solidFill>
                  <a:schemeClr val="tx1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Optional properties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Classes also define Types, they have two sides: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instance side (the properties involved in structural type checking)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static side (constructor and static properties, not involved in the type checking)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7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71" y="2051050"/>
            <a:ext cx="7860058" cy="414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e 5"/>
          <p:cNvSpPr/>
          <p:nvPr/>
        </p:nvSpPr>
        <p:spPr>
          <a:xfrm>
            <a:off x="2874874" y="2955341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717085" y="5199888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Is </a:t>
            </a:r>
            <a:r>
              <a:rPr lang="en-US" b="1" dirty="0" smtClean="0">
                <a:solidFill>
                  <a:srgbClr val="404040"/>
                </a:solidFill>
              </a:rPr>
              <a:t>This</a:t>
            </a:r>
            <a:r>
              <a:rPr lang="en-US" dirty="0" smtClean="0">
                <a:solidFill>
                  <a:srgbClr val="404040"/>
                </a:solidFill>
              </a:rPr>
              <a:t> important ?!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Inside a class the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it always (well… most of the times)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represents the instance of the class itself (like in 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# or Java).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The 'this' has a different meaning in function expression and when using the 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arrow syntax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function()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act exactly as expected in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JavaScript Strict Mode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(it can be undefined or whatever it was when entering the function execution context).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() =&gt;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always refers to the class instance.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Composition / Encapsulation patterns: don't mess up with the this</a:t>
            </a:r>
            <a:r>
              <a:rPr lang="en-US" dirty="0">
                <a:latin typeface="Calibri" charset="0"/>
              </a:rPr>
              <a:t>! Always delegate the function call properly, that is: call the function on its original object rather than assigning </a:t>
            </a:r>
            <a:r>
              <a:rPr lang="en-US" dirty="0" smtClean="0">
                <a:latin typeface="Calibri" charset="0"/>
              </a:rPr>
              <a:t>function pointer to </a:t>
            </a:r>
            <a:r>
              <a:rPr lang="en-US" dirty="0">
                <a:latin typeface="Calibri" charset="0"/>
              </a:rPr>
              <a:t>another variable! </a:t>
            </a:r>
          </a:p>
        </p:txBody>
      </p:sp>
    </p:spTree>
    <p:extLst>
      <p:ext uri="{BB962C8B-B14F-4D97-AF65-F5344CB8AC3E}">
        <p14:creationId xmlns:p14="http://schemas.microsoft.com/office/powerpoint/2010/main" val="39011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Null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strict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Default Null Checking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undefined</a:t>
            </a:r>
            <a:r>
              <a:rPr lang="en-US" dirty="0" smtClean="0"/>
              <a:t> values are in the domain of every type.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/>
              <a:t>are considered </a:t>
            </a:r>
            <a:r>
              <a:rPr lang="en-US" i="1" dirty="0"/>
              <a:t>synonymous</a:t>
            </a:r>
            <a:r>
              <a:rPr lang="en-US" dirty="0"/>
              <a:t> in regular type checking mode (because undefined is considered a subtype of any 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Strict Null Checking </a:t>
            </a:r>
            <a:r>
              <a:rPr lang="en-US" dirty="0" smtClean="0"/>
              <a:t>mode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 values are </a:t>
            </a:r>
            <a:r>
              <a:rPr lang="en-US" b="1" i="1" dirty="0"/>
              <a:t>not</a:t>
            </a:r>
            <a:r>
              <a:rPr lang="en-US" dirty="0"/>
              <a:t> in the domain of every type and are only assignable to themselves and </a:t>
            </a:r>
            <a:r>
              <a:rPr lang="en-US" i="1" dirty="0"/>
              <a:t>any</a:t>
            </a:r>
            <a:r>
              <a:rPr lang="en-US" dirty="0"/>
              <a:t> (the one exception being that undefined is also assignable to void).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 smtClean="0"/>
              <a:t>are </a:t>
            </a:r>
            <a:r>
              <a:rPr lang="en-US" i="1" dirty="0"/>
              <a:t>different</a:t>
            </a:r>
            <a:r>
              <a:rPr lang="en-US" dirty="0"/>
              <a:t> types in strict type checking mode, and only T | undefined permits undefined values. The same is true for the relationship of T to T | null.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8222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1"/>
                </a:solidFill>
              </a:rPr>
              <a:t>Global </a:t>
            </a:r>
            <a:r>
              <a:rPr lang="en-US" sz="4000" dirty="0">
                <a:solidFill>
                  <a:schemeClr val="tx1"/>
                </a:solidFill>
              </a:rPr>
              <a:t>namespace </a:t>
            </a:r>
            <a:r>
              <a:rPr lang="en-US" sz="4000" dirty="0" smtClean="0">
                <a:solidFill>
                  <a:schemeClr val="tx1"/>
                </a:solidFill>
              </a:rPr>
              <a:t>pollution.</a:t>
            </a:r>
            <a:r>
              <a:rPr lang="en-US" sz="4000" dirty="0">
                <a:solidFill>
                  <a:schemeClr val="tx1"/>
                </a:solidFill>
              </a:rPr>
              <a:t> 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Takeaways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Structural</a:t>
            </a:r>
            <a:r>
              <a:rPr lang="it-IT" sz="2400" dirty="0" smtClean="0"/>
              <a:t> Typing/</a:t>
            </a:r>
            <a:r>
              <a:rPr lang="it-IT" sz="2400" dirty="0" err="1" smtClean="0"/>
              <a:t>Duck</a:t>
            </a:r>
            <a:r>
              <a:rPr lang="it-IT" sz="2400" dirty="0" smtClean="0"/>
              <a:t> </a:t>
            </a:r>
            <a:r>
              <a:rPr lang="it-IT" sz="2400" dirty="0"/>
              <a:t>Typing: the </a:t>
            </a:r>
            <a:r>
              <a:rPr lang="it-IT" sz="2400" dirty="0" err="1"/>
              <a:t>shape</a:t>
            </a:r>
            <a:r>
              <a:rPr lang="it-IT" sz="2400" dirty="0"/>
              <a:t> </a:t>
            </a:r>
            <a:r>
              <a:rPr lang="it-IT" sz="2400" dirty="0" err="1"/>
              <a:t>matters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Always use the '</a:t>
            </a:r>
            <a:r>
              <a:rPr lang="it-IT" sz="2400" dirty="0" err="1"/>
              <a:t>arroy</a:t>
            </a:r>
            <a:r>
              <a:rPr lang="it-IT" sz="2400" dirty="0"/>
              <a:t> </a:t>
            </a:r>
            <a:r>
              <a:rPr lang="it-IT" sz="2400" dirty="0" err="1"/>
              <a:t>syntax</a:t>
            </a:r>
            <a:r>
              <a:rPr lang="it-IT" sz="2400" dirty="0"/>
              <a:t>'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defining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smtClean="0"/>
              <a:t>/ </a:t>
            </a:r>
            <a:r>
              <a:rPr lang="it-IT" sz="2400" dirty="0" err="1" smtClean="0"/>
              <a:t>callbacks</a:t>
            </a:r>
            <a:r>
              <a:rPr lang="it-IT" sz="2400" dirty="0" smtClean="0"/>
              <a:t> on </a:t>
            </a:r>
            <a:r>
              <a:rPr lang="it-IT" sz="2400" dirty="0"/>
              <a:t>the </a:t>
            </a:r>
            <a:r>
              <a:rPr lang="it-IT" sz="2400" dirty="0" err="1"/>
              <a:t>fly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/>
              <a:t>Composition</a:t>
            </a:r>
            <a:r>
              <a:rPr lang="it-IT" sz="2400" dirty="0"/>
              <a:t> </a:t>
            </a:r>
            <a:r>
              <a:rPr lang="it-IT" sz="2400" dirty="0" smtClean="0"/>
              <a:t>pattern (the </a:t>
            </a:r>
            <a:r>
              <a:rPr lang="it-IT" sz="2400" dirty="0" err="1"/>
              <a:t>same</a:t>
            </a:r>
            <a:r>
              <a:rPr lang="it-IT" sz="2400" dirty="0"/>
              <a:t> in JavaScript): </a:t>
            </a:r>
            <a:r>
              <a:rPr lang="it-IT" sz="2400" dirty="0" err="1"/>
              <a:t>always</a:t>
            </a:r>
            <a:r>
              <a:rPr lang="it-IT" sz="2400" dirty="0"/>
              <a:t> call the </a:t>
            </a:r>
            <a:r>
              <a:rPr lang="it-IT" sz="2400" dirty="0" err="1"/>
              <a:t>function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original</a:t>
            </a:r>
            <a:r>
              <a:rPr lang="it-IT" sz="2400" dirty="0"/>
              <a:t> </a:t>
            </a:r>
            <a:r>
              <a:rPr lang="it-IT" sz="2400" dirty="0" err="1"/>
              <a:t>object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, </a:t>
            </a:r>
            <a:r>
              <a:rPr lang="it-IT" sz="2400" dirty="0" err="1"/>
              <a:t>never</a:t>
            </a:r>
            <a:r>
              <a:rPr lang="it-IT" sz="2400" dirty="0"/>
              <a:t> </a:t>
            </a:r>
            <a:r>
              <a:rPr lang="it-IT" sz="2400" dirty="0" err="1"/>
              <a:t>assign</a:t>
            </a:r>
            <a:r>
              <a:rPr lang="it-IT" sz="2400" dirty="0"/>
              <a:t> the </a:t>
            </a:r>
            <a:r>
              <a:rPr lang="it-IT" sz="2400" dirty="0" err="1"/>
              <a:t>pointer</a:t>
            </a:r>
            <a:r>
              <a:rPr lang="it-IT" sz="2400" dirty="0"/>
              <a:t> to </a:t>
            </a:r>
            <a:r>
              <a:rPr lang="it-IT" sz="2400" dirty="0" err="1"/>
              <a:t>another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r>
              <a:rPr lang="it-IT" sz="2400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Configure</a:t>
            </a:r>
            <a:r>
              <a:rPr lang="it-IT" sz="2400" dirty="0" smtClean="0"/>
              <a:t> the compile for the ‘</a:t>
            </a:r>
            <a:r>
              <a:rPr lang="it-IT" sz="2400" dirty="0" err="1" smtClean="0"/>
              <a:t>level</a:t>
            </a:r>
            <a:r>
              <a:rPr lang="it-IT" sz="2400" dirty="0" smtClean="0"/>
              <a:t>’ of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checking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null</a:t>
            </a:r>
            <a:r>
              <a:rPr lang="it-IT" sz="2400" dirty="0" smtClean="0"/>
              <a:t> </a:t>
            </a:r>
            <a:r>
              <a:rPr lang="it-IT" sz="2400" dirty="0" err="1" smtClean="0"/>
              <a:t>checking</a:t>
            </a:r>
            <a:r>
              <a:rPr lang="it-IT" sz="2400" dirty="0" smtClean="0"/>
              <a:t> </a:t>
            </a:r>
            <a:r>
              <a:rPr lang="it-IT" sz="2400" dirty="0" err="1" smtClean="0"/>
              <a:t>you</a:t>
            </a:r>
            <a:r>
              <a:rPr lang="it-IT" sz="2400" dirty="0" smtClean="0"/>
              <a:t> desire (</a:t>
            </a:r>
            <a:r>
              <a:rPr lang="it-IT" sz="2400" dirty="0" err="1" smtClean="0"/>
              <a:t>noImplicitAny</a:t>
            </a:r>
            <a:r>
              <a:rPr lang="it-IT" sz="2400" dirty="0" smtClean="0"/>
              <a:t>, </a:t>
            </a:r>
            <a:r>
              <a:rPr lang="it-IT" sz="2400" dirty="0" err="1" smtClean="0"/>
              <a:t>strictNullCheck</a:t>
            </a:r>
            <a:r>
              <a:rPr lang="it-IT" sz="2400" dirty="0" smtClean="0"/>
              <a:t>)!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 &amp;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Namespaces </a:t>
            </a:r>
            <a:r>
              <a:rPr lang="en-US" dirty="0">
                <a:solidFill>
                  <a:schemeClr val="tx1"/>
                </a:solidFill>
              </a:rPr>
              <a:t>and Modules are used to add more structuring to your code.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Group and Organize objects based on their behavior or because they are related to each other in some way (i.e.: all the classes of a specific feature, a library, etc...).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chemeClr val="tx1"/>
                </a:solidFill>
              </a:rPr>
              <a:t>a way to group up a set of entities that share the same purpose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 to split your code in multiple files.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(a.k.a. Internal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defined by the keyword: </a:t>
            </a:r>
            <a:r>
              <a:rPr lang="en-US" b="1" dirty="0" smtClean="0">
                <a:solidFill>
                  <a:srgbClr val="0070C0"/>
                </a:solidFill>
              </a:rPr>
              <a:t>namespace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chemeClr val="tx1"/>
                </a:solidFill>
              </a:rPr>
              <a:t>: decide what to expose to the outside world.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be split in multiple files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 to 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meant to be used with dynamic module loading (Node.js / Require.js).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>
                <a:solidFill>
                  <a:schemeClr val="tx1"/>
                </a:solidFill>
              </a:rPr>
              <a:t>the files using </a:t>
            </a:r>
            <a:r>
              <a:rPr lang="en-US" dirty="0">
                <a:solidFill>
                  <a:srgbClr val="0070C0"/>
                </a:solidFill>
              </a:rPr>
              <a:t>&lt;script&gt; </a:t>
            </a:r>
            <a:r>
              <a:rPr lang="en-US" dirty="0">
                <a:solidFill>
                  <a:schemeClr val="tx1"/>
                </a:solidFill>
              </a:rPr>
              <a:t>tags in the correct order.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Module (a.k.a. External Module)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Module in </a:t>
            </a:r>
            <a:r>
              <a:rPr lang="en-US" dirty="0" err="1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 follows the </a:t>
            </a:r>
            <a:r>
              <a:rPr lang="en-US" b="1" dirty="0">
                <a:solidFill>
                  <a:srgbClr val="0070C0"/>
                </a:solidFill>
              </a:rPr>
              <a:t>ES2015 standard module specification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>
                <a:solidFill>
                  <a:schemeClr val="tx1"/>
                </a:solidFill>
              </a:rPr>
              <a:t> containing a top-level import or export is a different module.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make things visible outside of a module you need to </a:t>
            </a: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them.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gain access to the things exported by a module you need to </a:t>
            </a:r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module itself (or the single entities you want to use). 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You need to use a module loader: Node.js / Require.js or another dynamic module loader.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You must </a:t>
            </a:r>
            <a:r>
              <a:rPr lang="en-US" dirty="0">
                <a:solidFill>
                  <a:schemeClr val="tx1"/>
                </a:solidFill>
              </a:rPr>
              <a:t>use the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b="1" dirty="0" smtClean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' compiler </a:t>
            </a:r>
            <a:r>
              <a:rPr lang="en-US" dirty="0" smtClean="0">
                <a:solidFill>
                  <a:schemeClr val="tx1"/>
                </a:solidFill>
              </a:rPr>
              <a:t>switch to chose the format to use [</a:t>
            </a:r>
            <a:r>
              <a:rPr lang="en-US" b="1" dirty="0" err="1" smtClean="0">
                <a:solidFill>
                  <a:schemeClr val="tx1"/>
                </a:solidFill>
              </a:rPr>
              <a:t>commonjs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amd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, ...].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Reference them using the </a:t>
            </a:r>
            <a:r>
              <a:rPr lang="en-US" b="1" dirty="0" smtClean="0">
                <a:solidFill>
                  <a:srgbClr val="0070C0"/>
                </a:solidFill>
              </a:rPr>
              <a:t>import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keyword and assign a name </a:t>
            </a:r>
            <a:r>
              <a:rPr lang="en-US" dirty="0" smtClean="0">
                <a:solidFill>
                  <a:schemeClr val="tx1"/>
                </a:solidFill>
              </a:rPr>
              <a:t>alias or decide which exported types to use.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upports</a:t>
            </a:r>
            <a:r>
              <a:rPr lang="it-IT" dirty="0" smtClean="0"/>
              <a:t> ES2015 </a:t>
            </a:r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let 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declarations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Destructuring</a:t>
            </a:r>
            <a:r>
              <a:rPr lang="en-US" dirty="0">
                <a:solidFill>
                  <a:srgbClr val="000000"/>
                </a:solidFill>
              </a:rPr>
              <a:t> declarations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for</a:t>
            </a:r>
            <a:r>
              <a:rPr lang="en-US" dirty="0" err="1">
                <a:solidFill>
                  <a:srgbClr val="000000"/>
                </a:solidFill>
              </a:rPr>
              <a:t>..of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Template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Generators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smtClean="0">
                <a:solidFill>
                  <a:srgbClr val="000000"/>
                </a:solidFill>
              </a:rPr>
              <a:t>expressions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And some custom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r>
              <a:rPr lang="it-IT" dirty="0" smtClean="0"/>
              <a:t> </a:t>
            </a:r>
            <a:r>
              <a:rPr lang="it-IT" dirty="0" err="1" smtClean="0"/>
              <a:t>extensions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Tuple 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Union </a:t>
            </a:r>
            <a:r>
              <a:rPr lang="en-US" dirty="0" smtClean="0">
                <a:latin typeface="Calibri" charset="0"/>
              </a:rPr>
              <a:t>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Intersection </a:t>
            </a:r>
            <a:r>
              <a:rPr lang="en-US" dirty="0" smtClean="0">
                <a:latin typeface="Calibri" charset="0"/>
              </a:rPr>
              <a:t>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Lookup Types / Mapped Types </a:t>
            </a:r>
            <a:r>
              <a:rPr lang="en-US" smtClean="0">
                <a:latin typeface="Calibri" charset="0"/>
              </a:rPr>
              <a:t>(transformation types).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charset="0"/>
              </a:rPr>
              <a:t>Decorators (ES7 proposal</a:t>
            </a:r>
            <a:r>
              <a:rPr lang="en-US" sz="2400" dirty="0" smtClean="0">
                <a:latin typeface="Calibri" charset="0"/>
              </a:rPr>
              <a:t>).</a:t>
            </a:r>
            <a:endParaRPr lang="en-US" sz="24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charset="0"/>
              </a:rPr>
              <a:t>Async</a:t>
            </a:r>
            <a:r>
              <a:rPr lang="en-US" sz="2800" dirty="0">
                <a:latin typeface="Calibri" charset="0"/>
              </a:rPr>
              <a:t> / </a:t>
            </a:r>
            <a:r>
              <a:rPr lang="en-US" sz="2800" dirty="0" smtClean="0">
                <a:latin typeface="Calibri" charset="0"/>
              </a:rPr>
              <a:t>Await (since </a:t>
            </a:r>
            <a:r>
              <a:rPr lang="en-US" sz="2800" dirty="0" err="1" smtClean="0">
                <a:latin typeface="Calibri" charset="0"/>
              </a:rPr>
              <a:t>TypeScript</a:t>
            </a:r>
            <a:r>
              <a:rPr lang="en-US" sz="2800" dirty="0" smtClean="0">
                <a:latin typeface="Calibri" charset="0"/>
              </a:rPr>
              <a:t> 2.1 available for ES3 / ES5 / ES6).</a:t>
            </a:r>
            <a:endParaRPr lang="en-US" sz="2800" dirty="0">
              <a:latin typeface="Calibri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@Decorator()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Decorators make it possible to annotate and modify classes and properties at design time.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decorator is: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i="1" dirty="0">
                <a:solidFill>
                  <a:schemeClr val="tx1"/>
                </a:solidFill>
              </a:rPr>
              <a:t>expression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evaluates to a function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that takes the </a:t>
            </a:r>
            <a:r>
              <a:rPr lang="en-US" i="1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as arguments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and optionally returns a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to install on the target object 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TypeScript we have 4 types of decorators: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ClassDecorator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MethodDecorator</a:t>
            </a:r>
            <a:r>
              <a:rPr lang="en-US" dirty="0">
                <a:solidFill>
                  <a:schemeClr val="tx1"/>
                </a:solidFill>
              </a:rPr>
              <a:t>  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PropertyDecorator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ParameterDecorator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Async</a:t>
            </a:r>
            <a:r>
              <a:rPr lang="it-IT" dirty="0" smtClean="0"/>
              <a:t> / </a:t>
            </a:r>
            <a:r>
              <a:rPr lang="it-IT" dirty="0" err="1" smtClean="0"/>
              <a:t>Await</a:t>
            </a:r>
            <a:r>
              <a:rPr lang="it-IT" dirty="0" smtClean="0"/>
              <a:t> – for ES3 / ES5 / ES6</a:t>
            </a:r>
            <a:endParaRPr lang="it-IT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56" y="2430471"/>
            <a:ext cx="5238587" cy="230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6" y="2735277"/>
            <a:ext cx="4538719" cy="22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evolves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highly</a:t>
            </a:r>
            <a:r>
              <a:rPr lang="it-IT" dirty="0" smtClean="0"/>
              <a:t> (and I </a:t>
            </a:r>
            <a:r>
              <a:rPr lang="it-IT" dirty="0" err="1" smtClean="0"/>
              <a:t>mean</a:t>
            </a:r>
            <a:r>
              <a:rPr lang="it-IT" dirty="0" smtClean="0"/>
              <a:t> HIGHLY) </a:t>
            </a:r>
            <a:r>
              <a:rPr lang="it-IT" dirty="0" err="1" smtClean="0"/>
              <a:t>recommended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an </a:t>
            </a:r>
            <a:r>
              <a:rPr lang="it-IT" dirty="0" err="1" smtClean="0"/>
              <a:t>eye</a:t>
            </a:r>
            <a:r>
              <a:rPr lang="it-IT" dirty="0" smtClean="0"/>
              <a:t> on:</a:t>
            </a:r>
          </a:p>
          <a:p>
            <a:endParaRPr lang="it-IT" dirty="0"/>
          </a:p>
          <a:p>
            <a:r>
              <a:rPr lang="it-IT" sz="4000" dirty="0" err="1" smtClean="0"/>
              <a:t>What’s</a:t>
            </a:r>
            <a:r>
              <a:rPr lang="it-IT" sz="4000" dirty="0" smtClean="0"/>
              <a:t> New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github.com/Microsoft/TypeScript/wiki/What%27s-new-in-TypeScript</a:t>
            </a:r>
            <a:endParaRPr lang="it-IT" dirty="0" smtClean="0"/>
          </a:p>
          <a:p>
            <a:endParaRPr lang="it-IT" dirty="0"/>
          </a:p>
          <a:p>
            <a:r>
              <a:rPr lang="it-IT" sz="4000" dirty="0" smtClean="0"/>
              <a:t>Breaking </a:t>
            </a:r>
            <a:r>
              <a:rPr lang="it-IT" sz="4000" dirty="0" err="1" smtClean="0"/>
              <a:t>Changes</a:t>
            </a:r>
            <a:endParaRPr lang="it-IT" sz="4000" dirty="0"/>
          </a:p>
          <a:p>
            <a:r>
              <a:rPr lang="it-IT" dirty="0">
                <a:hlinkClick r:id="rId4"/>
              </a:rPr>
              <a:t>https</a:t>
            </a:r>
            <a:r>
              <a:rPr lang="it-IT">
                <a:hlinkClick r:id="rId4"/>
              </a:rPr>
              <a:t>://</a:t>
            </a:r>
            <a:r>
              <a:rPr lang="it-IT" smtClean="0">
                <a:hlinkClick r:id="rId4"/>
              </a:rPr>
              <a:t>github.com/Microsoft/TypeScript/wiki/Breaking-Changes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7285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That's it! Thanks all!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does not have a 'true' type system: 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how </a:t>
            </a:r>
            <a:r>
              <a:rPr lang="en-US" sz="2400" dirty="0">
                <a:solidFill>
                  <a:schemeClr val="tx1"/>
                </a:solidFill>
              </a:rPr>
              <a:t>do you check the proper </a:t>
            </a:r>
            <a:r>
              <a:rPr lang="en-US" sz="2400" dirty="0" smtClean="0">
                <a:solidFill>
                  <a:schemeClr val="tx1"/>
                </a:solidFill>
              </a:rPr>
              <a:t>parameters </a:t>
            </a:r>
            <a:r>
              <a:rPr lang="en-US" sz="2400" dirty="0">
                <a:solidFill>
                  <a:schemeClr val="tx1"/>
                </a:solidFill>
              </a:rPr>
              <a:t>are passed to a function?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Implicit conversion can cause confusion and bugs: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== != ===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(or maybe: == !== === ?)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By the way…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Facebook: </a:t>
            </a:r>
            <a:r>
              <a:rPr lang="en-US" sz="3300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sz="3300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Twitter: @</a:t>
            </a:r>
            <a:r>
              <a:rPr lang="en-US" sz="3300" dirty="0" err="1">
                <a:solidFill>
                  <a:srgbClr val="000000"/>
                </a:solidFill>
              </a:rPr>
              <a:t>a_giorgetti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LinkedIn: </a:t>
            </a:r>
            <a:r>
              <a:rPr lang="en-US" sz="3300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E-mail: </a:t>
            </a:r>
            <a:r>
              <a:rPr lang="en-US" sz="3300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Blog: </a:t>
            </a:r>
            <a:r>
              <a:rPr lang="en-US" sz="3300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sz="33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http://www.typescriptlang.org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can be 'troublesome' for devs used to OO paradigms: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Lack </a:t>
            </a:r>
            <a:r>
              <a:rPr lang="en-US" sz="2400" dirty="0">
                <a:solidFill>
                  <a:schemeClr val="tx1"/>
                </a:solidFill>
              </a:rPr>
              <a:t>of class based programming </a:t>
            </a:r>
            <a:r>
              <a:rPr lang="en-US" sz="2400" dirty="0" smtClean="0">
                <a:solidFill>
                  <a:schemeClr val="tx1"/>
                </a:solidFill>
              </a:rPr>
              <a:t>techniques*.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'New / Unusual' design patterns (prototypical inheritance, revealing module </a:t>
            </a:r>
            <a:r>
              <a:rPr lang="en-US" sz="2400" dirty="0" smtClean="0">
                <a:solidFill>
                  <a:schemeClr val="tx1"/>
                </a:solidFill>
              </a:rPr>
              <a:t>pattern, </a:t>
            </a:r>
            <a:r>
              <a:rPr lang="en-US" sz="2400" dirty="0">
                <a:solidFill>
                  <a:schemeClr val="tx1"/>
                </a:solidFill>
              </a:rPr>
              <a:t>etc...).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need to </a:t>
            </a:r>
            <a:r>
              <a:rPr lang="en-US" sz="2400" dirty="0" smtClean="0">
                <a:solidFill>
                  <a:schemeClr val="tx1"/>
                </a:solidFill>
              </a:rPr>
              <a:t>define and enforce a coding style </a:t>
            </a:r>
            <a:r>
              <a:rPr lang="en-US" sz="2400" dirty="0">
                <a:solidFill>
                  <a:schemeClr val="tx1"/>
                </a:solidFill>
              </a:rPr>
              <a:t>guide: it needs discipline!  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* Not true anymore in ES2015!</a:t>
            </a:r>
          </a:p>
        </p:txBody>
      </p:sp>
    </p:spTree>
    <p:extLst>
      <p:ext uri="{BB962C8B-B14F-4D97-AF65-F5344CB8AC3E}">
        <p14:creationId xmlns:p14="http://schemas.microsoft.com/office/powerpoint/2010/main" val="345066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It's </a:t>
            </a:r>
            <a:r>
              <a:rPr lang="en-US" sz="3200" dirty="0">
                <a:solidFill>
                  <a:schemeClr val="tx1"/>
                </a:solidFill>
              </a:rPr>
              <a:t>not well suited for </a:t>
            </a:r>
            <a:r>
              <a:rPr lang="en-US" sz="3200" dirty="0" smtClean="0">
                <a:solidFill>
                  <a:schemeClr val="tx1"/>
                </a:solidFill>
              </a:rPr>
              <a:t>large projects</a:t>
            </a:r>
            <a:r>
              <a:rPr lang="en-US" sz="3200" dirty="0">
                <a:solidFill>
                  <a:schemeClr val="tx1"/>
                </a:solidFill>
              </a:rPr>
              <a:t>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 smtClean="0">
                <a:solidFill>
                  <a:schemeClr val="tx1"/>
                </a:solidFill>
              </a:rPr>
              <a:t>used to lacks </a:t>
            </a:r>
            <a:r>
              <a:rPr lang="en-US" sz="2400" dirty="0">
                <a:solidFill>
                  <a:schemeClr val="tx1"/>
                </a:solidFill>
              </a:rPr>
              <a:t>in code </a:t>
            </a:r>
            <a:r>
              <a:rPr lang="en-US" sz="2400" dirty="0" smtClean="0">
                <a:solidFill>
                  <a:schemeClr val="tx1"/>
                </a:solidFill>
              </a:rPr>
              <a:t>structuring* (no classes, no modules, …).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lacks </a:t>
            </a:r>
            <a:r>
              <a:rPr lang="en-US" sz="2400" dirty="0" smtClean="0">
                <a:solidFill>
                  <a:schemeClr val="tx1"/>
                </a:solidFill>
              </a:rPr>
              <a:t>in maintainability </a:t>
            </a:r>
            <a:r>
              <a:rPr lang="en-US" sz="2400" dirty="0">
                <a:solidFill>
                  <a:schemeClr val="tx1"/>
                </a:solidFill>
              </a:rPr>
              <a:t>(code analysis, refactoring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Tooling </a:t>
            </a:r>
            <a:r>
              <a:rPr lang="en-US" sz="2400" b="1" dirty="0">
                <a:solidFill>
                  <a:schemeClr val="tx1"/>
                </a:solidFill>
              </a:rPr>
              <a:t>isn’t good enough</a:t>
            </a:r>
            <a:r>
              <a:rPr lang="en-US" sz="2400" b="1" dirty="0" smtClean="0">
                <a:solidFill>
                  <a:schemeClr val="tx1"/>
                </a:solidFill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* Not true anymore in ES2015!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bet you saw this </a:t>
            </a:r>
            <a:r>
              <a:rPr lang="en-US" dirty="0" smtClean="0"/>
              <a:t>so many </a:t>
            </a:r>
            <a:r>
              <a:rPr lang="en-US" dirty="0"/>
              <a:t>times...</a:t>
            </a:r>
          </a:p>
        </p:txBody>
      </p:sp>
      <p:pic>
        <p:nvPicPr>
          <p:cNvPr id="6" name="Content Placeholder 5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0485" y="1894638"/>
            <a:ext cx="8751030" cy="3050438"/>
          </a:xfrm>
        </p:spPr>
      </p:pic>
      <p:sp>
        <p:nvSpPr>
          <p:cNvPr id="8" name="TextBox 7"/>
          <p:cNvSpPr txBox="1"/>
          <p:nvPr/>
        </p:nvSpPr>
        <p:spPr>
          <a:xfrm>
            <a:off x="3715857" y="5124451"/>
            <a:ext cx="476028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JavaScript Tooling is not that good :(</a:t>
            </a:r>
          </a:p>
        </p:txBody>
      </p:sp>
    </p:spTree>
    <p:extLst>
      <p:ext uri="{BB962C8B-B14F-4D97-AF65-F5344CB8AC3E}">
        <p14:creationId xmlns:p14="http://schemas.microsoft.com/office/powerpoint/2010/main" val="40272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TypeScript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www.typescriptlang.org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It's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an </a:t>
            </a:r>
            <a:r>
              <a:rPr lang="it-IT" b="1" dirty="0">
                <a:solidFill>
                  <a:srgbClr val="000000"/>
                </a:solidFill>
                <a:latin typeface="Calibri" charset="0"/>
              </a:rPr>
              <a:t>Open Source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project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from Microsoft 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Technologies (code on </a:t>
            </a: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It’s a </a:t>
            </a:r>
            <a:r>
              <a:rPr lang="en-US" b="1" dirty="0" smtClean="0">
                <a:solidFill>
                  <a:srgbClr val="0070C0"/>
                </a:solidFill>
              </a:rPr>
              <a:t>Superset </a:t>
            </a:r>
            <a:r>
              <a:rPr lang="en-US" b="1" dirty="0">
                <a:solidFill>
                  <a:srgbClr val="0070C0"/>
                </a:solidFill>
              </a:rPr>
              <a:t>of JavaScript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=&gt; </a:t>
            </a:r>
            <a:r>
              <a:rPr lang="en-US" b="1" dirty="0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Static Types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Code Structuring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TypeScript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Source to Source</a:t>
            </a:r>
            <a:r>
              <a:rPr lang="en-US" dirty="0">
                <a:solidFill>
                  <a:srgbClr val="000000"/>
                </a:solidFill>
              </a:rPr>
              <a:t> compiler: a </a:t>
            </a:r>
            <a:r>
              <a:rPr lang="en-US" b="1" dirty="0" err="1">
                <a:solidFill>
                  <a:srgbClr val="000000"/>
                </a:solidFill>
              </a:rPr>
              <a:t>transpiler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uses </a:t>
            </a:r>
            <a:r>
              <a:rPr lang="en-US" b="1" dirty="0">
                <a:solidFill>
                  <a:srgbClr val="000000"/>
                </a:solidFill>
              </a:rPr>
              <a:t>ES2015 syntax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Type Annotation </a:t>
            </a:r>
            <a:r>
              <a:rPr lang="en-US" dirty="0">
                <a:solidFill>
                  <a:srgbClr val="000000"/>
                </a:solidFill>
              </a:rPr>
              <a:t>and compiles to plain JavaScript (</a:t>
            </a:r>
            <a:r>
              <a:rPr lang="en-US" dirty="0" smtClean="0">
                <a:solidFill>
                  <a:srgbClr val="000000"/>
                </a:solidFill>
              </a:rPr>
              <a:t>targets: </a:t>
            </a:r>
            <a:r>
              <a:rPr lang="en-US" dirty="0">
                <a:solidFill>
                  <a:srgbClr val="000000"/>
                </a:solidFill>
              </a:rPr>
              <a:t>ES3, ES5, ES6).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Any </a:t>
            </a:r>
            <a:r>
              <a:rPr lang="en-US" dirty="0">
                <a:solidFill>
                  <a:srgbClr val="000000"/>
                </a:solidFill>
              </a:rPr>
              <a:t>valid JavaScript application is also a </a:t>
            </a:r>
            <a:r>
              <a:rPr lang="en-US" dirty="0" err="1">
                <a:solidFill>
                  <a:srgbClr val="000000"/>
                </a:solidFill>
              </a:rPr>
              <a:t>TypeScript</a:t>
            </a:r>
            <a:r>
              <a:rPr lang="en-US" dirty="0">
                <a:solidFill>
                  <a:srgbClr val="000000"/>
                </a:solidFill>
              </a:rPr>
              <a:t> application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3401</TotalTime>
  <Words>2166</Words>
  <Application>Microsoft Office PowerPoint</Application>
  <PresentationFormat>Personalizzato</PresentationFormat>
  <Paragraphs>474</Paragraphs>
  <Slides>51</Slides>
  <Notes>50</Notes>
  <HiddenSlides>6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2" baseType="lpstr">
      <vt:lpstr>Retrospect</vt:lpstr>
      <vt:lpstr>Don’t be scared of TypeScript!</vt:lpstr>
      <vt:lpstr>Slides and Samples  https://github.com/AGiorgetti/ MEAN_TypeScriptIntro</vt:lpstr>
      <vt:lpstr>JavaScript: you know it...</vt:lpstr>
      <vt:lpstr>JavaScript: 'the not so good parts'</vt:lpstr>
      <vt:lpstr>JavaScript: 'the not so good parts'</vt:lpstr>
      <vt:lpstr>JavaScript: 'the not so good parts'</vt:lpstr>
      <vt:lpstr>JavaScript: 'the not so good parts'</vt:lpstr>
      <vt:lpstr>I bet you saw this so many times...</vt:lpstr>
      <vt:lpstr>Introducing TypeScript  www.typescriptlang.org</vt:lpstr>
      <vt:lpstr>TypeScript</vt:lpstr>
      <vt:lpstr>Environment &amp; Tools</vt:lpstr>
      <vt:lpstr>Environment Setup</vt:lpstr>
      <vt:lpstr>A version control system: GIT</vt:lpstr>
      <vt:lpstr>A JavaScript runtime: NodeJs / NPM</vt:lpstr>
      <vt:lpstr>TypeScript</vt:lpstr>
      <vt:lpstr>An editor: Visual Studio Code</vt:lpstr>
      <vt:lpstr>TypeScript</vt:lpstr>
      <vt:lpstr>TSC - TypeScript Compiler</vt:lpstr>
      <vt:lpstr>Ambient Declaration Files (.d.ts)</vt:lpstr>
      <vt:lpstr>TypeScript Project Structure &amp; Setup</vt:lpstr>
      <vt:lpstr>TypeScript Project Structure</vt:lpstr>
      <vt:lpstr>TypeScript Project Structure</vt:lpstr>
      <vt:lpstr>tsconfig.json – compiler options</vt:lpstr>
      <vt:lpstr>tsconfig.json - @types discovery</vt:lpstr>
      <vt:lpstr>tsconfig.json – compiler options</vt:lpstr>
      <vt:lpstr>tsconfig.json – configuration inheritance</vt:lpstr>
      <vt:lpstr>TypeScript: a build using Gulp</vt:lpstr>
      <vt:lpstr>TypeScript – Hands on</vt:lpstr>
      <vt:lpstr>Types</vt:lpstr>
      <vt:lpstr>Types</vt:lpstr>
      <vt:lpstr>Arrow functions</vt:lpstr>
      <vt:lpstr>Type Checking, Interfaces,Classes</vt:lpstr>
      <vt:lpstr>Type Checking</vt:lpstr>
      <vt:lpstr>Interface</vt:lpstr>
      <vt:lpstr>Optional properties and type checking…</vt:lpstr>
      <vt:lpstr>Class</vt:lpstr>
      <vt:lpstr>Class</vt:lpstr>
      <vt:lpstr>Is This important ?!</vt:lpstr>
      <vt:lpstr>Null Check – strict or not ?</vt:lpstr>
      <vt:lpstr>Takeaways</vt:lpstr>
      <vt:lpstr>Namespaces &amp; Modules</vt:lpstr>
      <vt:lpstr>Namespace (a.k.a. Internal Module)</vt:lpstr>
      <vt:lpstr>Module (a.k.a. External Module)</vt:lpstr>
      <vt:lpstr>TypeScript supports ES2015 features</vt:lpstr>
      <vt:lpstr>And some custom language extensions</vt:lpstr>
      <vt:lpstr>@Decorator()</vt:lpstr>
      <vt:lpstr>Async / Await – for ES3 / ES5 / ES6</vt:lpstr>
      <vt:lpstr>TypeScript evolves…</vt:lpstr>
      <vt:lpstr>That's it! Thanks all!</vt:lpstr>
      <vt:lpstr>By the way… Who am I ?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>Alessandro Giorgetti</dc:creator>
  <cp:lastModifiedBy>Alessandro Giorgetti</cp:lastModifiedBy>
  <cp:revision>409</cp:revision>
  <dcterms:created xsi:type="dcterms:W3CDTF">2012-07-27T01:16:44Z</dcterms:created>
  <dcterms:modified xsi:type="dcterms:W3CDTF">2017-01-27T08:31:21Z</dcterms:modified>
</cp:coreProperties>
</file>