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9" r:id="rId2"/>
    <p:sldId id="256" r:id="rId3"/>
    <p:sldId id="257" r:id="rId4"/>
    <p:sldId id="258" r:id="rId5"/>
    <p:sldId id="278" r:id="rId6"/>
    <p:sldId id="265" r:id="rId7"/>
    <p:sldId id="261" r:id="rId8"/>
    <p:sldId id="262" r:id="rId9"/>
    <p:sldId id="288" r:id="rId10"/>
    <p:sldId id="263" r:id="rId11"/>
    <p:sldId id="266" r:id="rId12"/>
    <p:sldId id="267" r:id="rId13"/>
    <p:sldId id="268" r:id="rId14"/>
    <p:sldId id="284" r:id="rId15"/>
    <p:sldId id="269" r:id="rId16"/>
    <p:sldId id="271" r:id="rId17"/>
    <p:sldId id="270" r:id="rId18"/>
    <p:sldId id="272" r:id="rId19"/>
    <p:sldId id="273" r:id="rId20"/>
    <p:sldId id="279" r:id="rId21"/>
    <p:sldId id="274" r:id="rId22"/>
    <p:sldId id="280" r:id="rId23"/>
    <p:sldId id="275" r:id="rId24"/>
    <p:sldId id="281" r:id="rId25"/>
    <p:sldId id="282" r:id="rId26"/>
    <p:sldId id="285" r:id="rId27"/>
    <p:sldId id="277" r:id="rId28"/>
    <p:sldId id="283" r:id="rId29"/>
    <p:sldId id="286" r:id="rId30"/>
    <p:sldId id="287" r:id="rId31"/>
    <p:sldId id="264" r:id="rId32"/>
    <p:sldId id="26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 snapToGrid="0">
      <p:cViewPr>
        <p:scale>
          <a:sx n="117" d="100"/>
          <a:sy n="117" d="100"/>
        </p:scale>
        <p:origin x="-1380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6636E-9ADD-48B5-85FB-AF62325256DA}" type="datetimeFigureOut">
              <a:rPr lang="en-US"/>
              <a:t>9/25/2015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A3EA-132F-4769-9691-E644AF369A76}" type="slidenum">
              <a:rPr lang="en-US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7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48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99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Calibri"/>
              </a:rPr>
              <a:t>if you intall it manually: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  <a:latin typeface="Calibri"/>
              </a:rPr>
              <a:t>install Node.js (https://nodejs.org/en/)​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  <a:latin typeface="Calibri"/>
              </a:rPr>
              <a:t>from a console prompt: npm install -g typescript</a:t>
            </a:r>
            <a:r>
              <a:rPr lang="en-US">
                <a:latin typeface="Calibri"/>
              </a:rPr>
              <a:t>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latin typeface="Calibri"/>
              </a:rPr>
              <a:t>check for the proper version to be installed (tsc -v) eventually fix the path environment variables​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67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56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14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33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55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Let's consider a typical situation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61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85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Interfaces are used to define the </a:t>
            </a:r>
            <a:r>
              <a:rPr lang="en-US" b="1">
                <a:latin typeface="Calibri"/>
              </a:rPr>
              <a:t>SHAPE </a:t>
            </a:r>
            <a:r>
              <a:rPr lang="en-US">
                <a:latin typeface="Calibri"/>
              </a:rPr>
              <a:t>of our objects!​</a:t>
            </a:r>
          </a:p>
          <a:p>
            <a:r>
              <a:rPr lang="en-US">
                <a:latin typeface="Calibri"/>
              </a:rPr>
              <a:t>Interface IPersonalData{​</a:t>
            </a:r>
          </a:p>
          <a:p>
            <a:r>
              <a:rPr lang="en-US">
                <a:latin typeface="Calibri"/>
              </a:rPr>
              <a:t>   Id: number,​</a:t>
            </a:r>
          </a:p>
          <a:p>
            <a:r>
              <a:rPr lang="en-US">
                <a:latin typeface="Calibri"/>
              </a:rPr>
              <a:t>   Name: string,​</a:t>
            </a:r>
          </a:p>
          <a:p>
            <a:r>
              <a:rPr lang="en-US">
                <a:latin typeface="Calibri"/>
              </a:rPr>
              <a:t>   ...​</a:t>
            </a:r>
          </a:p>
          <a:p>
            <a:r>
              <a:rPr lang="en-US">
                <a:latin typeface="Calibri"/>
              </a:rPr>
              <a:t>}​</a:t>
            </a:r>
          </a:p>
          <a:p>
            <a:r>
              <a:rPr lang="en-US">
                <a:latin typeface="Calibri"/>
              </a:rPr>
              <a:t>​</a:t>
            </a:r>
          </a:p>
          <a:p>
            <a:r>
              <a:rPr lang="en-US">
                <a:latin typeface="Calibri"/>
              </a:rPr>
              <a:t>An Interface can describe a function:​</a:t>
            </a:r>
          </a:p>
          <a:p>
            <a:r>
              <a:rPr lang="en-US">
                <a:latin typeface="Calibri"/>
              </a:rPr>
              <a:t>interface loggingFunction{​</a:t>
            </a:r>
          </a:p>
          <a:p>
            <a:r>
              <a:rPr lang="en-US">
                <a:latin typeface="Calibri"/>
              </a:rPr>
              <a:t>(message: string): void​</a:t>
            </a:r>
          </a:p>
          <a:p>
            <a:r>
              <a:rPr lang="en-US">
                <a:latin typeface="Calibri"/>
              </a:rPr>
              <a:t>}​</a:t>
            </a:r>
          </a:p>
          <a:p>
            <a:r>
              <a:rPr lang="en-US">
                <a:latin typeface="Calibri"/>
              </a:rPr>
              <a:t>An Interface can describe an array / dictionary:​</a:t>
            </a:r>
          </a:p>
          <a:p>
            <a:r>
              <a:rPr lang="en-US">
                <a:latin typeface="Calibri"/>
              </a:rPr>
              <a:t>interface StringDictionary {​</a:t>
            </a:r>
          </a:p>
          <a:p>
            <a:r>
              <a:rPr lang="en-US">
                <a:latin typeface="Calibri"/>
              </a:rPr>
              <a:t>[index: string]: string; // index can be number or string​</a:t>
            </a:r>
          </a:p>
          <a:p>
            <a:r>
              <a:rPr lang="en-US">
                <a:latin typeface="Calibri"/>
              </a:rPr>
              <a:t>}​</a:t>
            </a:r>
          </a:p>
          <a:p>
            <a:r>
              <a:rPr lang="en-US">
                <a:latin typeface="Calibri"/>
              </a:rPr>
              <a:t>​</a:t>
            </a:r>
          </a:p>
          <a:p>
            <a:r>
              <a:rPr lang="en-US">
                <a:latin typeface="Calibri"/>
              </a:rPr>
              <a:t>An Interface can describe an hybrid type:​</a:t>
            </a:r>
          </a:p>
          <a:p>
            <a:r>
              <a:rPr lang="en-US">
                <a:latin typeface="Calibri"/>
              </a:rPr>
              <a:t>interface Timer {​</a:t>
            </a:r>
          </a:p>
          <a:p>
            <a:r>
              <a:rPr lang="en-US">
                <a:latin typeface="Calibri"/>
              </a:rPr>
              <a:t>(interval: number): string;​</a:t>
            </a:r>
          </a:p>
          <a:p>
            <a:r>
              <a:rPr lang="en-US">
                <a:latin typeface="Calibri"/>
              </a:rPr>
              <a:t>interval: number;​</a:t>
            </a:r>
          </a:p>
          <a:p>
            <a:r>
              <a:rPr lang="en-US">
                <a:latin typeface="Calibri"/>
              </a:rPr>
              <a:t>reset(): void;​</a:t>
            </a:r>
          </a:p>
          <a:p>
            <a:r>
              <a:rPr lang="en-US">
                <a:latin typeface="Calibri"/>
              </a:rPr>
              <a:t>}​</a:t>
            </a:r>
          </a:p>
          <a:p>
            <a:r>
              <a:rPr lang="en-US">
                <a:latin typeface="Calibri"/>
              </a:rPr>
              <a:t>​</a:t>
            </a:r>
          </a:p>
          <a:p>
            <a:r>
              <a:rPr lang="en-US">
                <a:latin typeface="Calibri"/>
              </a:rPr>
              <a:t>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51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53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762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517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31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380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817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89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996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061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055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176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90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528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42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04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80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26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Our story / relationship with JavaScript began when we decided how to develop the next version of our signature application, we decided to go for:</a:t>
            </a:r>
          </a:p>
          <a:p>
            <a:r>
              <a:rPr lang="en-US">
                <a:latin typeface="Calibri"/>
              </a:rPr>
              <a:t>- microservices</a:t>
            </a:r>
          </a:p>
          <a:p>
            <a:r>
              <a:rPr lang="en-US">
                <a:latin typeface="Calibri"/>
              </a:rPr>
              <a:t>- DDD / CQRS  / ES</a:t>
            </a:r>
          </a:p>
          <a:p>
            <a:r>
              <a:rPr lang="en-US">
                <a:latin typeface="Calibri"/>
              </a:rPr>
              <a:t>- web front end&lt;- it turned out that with the same technologies we could also create stand alone apps.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79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1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TypeScript = JavaScript + Static Types +Code Encapsulation (Modularity)</a:t>
            </a:r>
          </a:p>
          <a:p>
            <a:r>
              <a:rPr lang="en-US">
                <a:latin typeface="Calibri"/>
              </a:rPr>
              <a:t/>
            </a:r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  <a:p>
            <a:r>
              <a:rPr lang="en-US">
                <a:latin typeface="Calibri"/>
              </a:rPr>
              <a:t>There are also other approaches: Dart / CoffeeScript other languages that compile to JavaScript too.</a:t>
            </a:r>
          </a:p>
          <a:p>
            <a:r>
              <a:rPr lang="en-US">
                <a:latin typeface="Calibri"/>
              </a:rPr>
              <a:t/>
            </a:r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  <a:p>
            <a:r>
              <a:rPr lang="en-US">
                <a:latin typeface="Calibri"/>
              </a:rPr>
              <a:t>Every language is just a layer on top of another layer (on top of another layer) down to the assembly code!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2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9/25/2015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69" y="6372236"/>
            <a:ext cx="395999" cy="360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356" y="6376715"/>
            <a:ext cx="926412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#Downloa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efinitelytyped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finitelytyped.org/tsd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TypeScript/wiki/Roadma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iorgetti.alessandr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imordialcode.com" TargetMode="External"/><Relationship Id="rId5" Type="http://schemas.openxmlformats.org/officeDocument/2006/relationships/hyperlink" Target="mailto:alessandro.giorgetti@live.com" TargetMode="External"/><Relationship Id="rId4" Type="http://schemas.openxmlformats.org/officeDocument/2006/relationships/hyperlink" Target="https://it.linkedin.com/in/giorgettialessandro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3.0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iorgetti/WebNextConf201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432" y="1527418"/>
            <a:ext cx="4819136" cy="1872546"/>
          </a:xfrm>
          <a:prstGeom prst="rect">
            <a:avLst/>
          </a:prstGeom>
        </p:spPr>
      </p:pic>
      <p:sp>
        <p:nvSpPr>
          <p:cNvPr id="5" name="Tito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chemeClr val="accent2"/>
                </a:solidFill>
                <a:latin typeface="HelveticaInserat-Roman-SemiB" charset="0"/>
                <a:ea typeface="HelveticaInserat-Roman-SemiB" charset="0"/>
                <a:cs typeface="HelveticaInserat-Roman-SemiB" charset="0"/>
              </a:rPr>
              <a:t>webnextconf.eu</a:t>
            </a:r>
            <a:endParaRPr lang="en-US" dirty="0">
              <a:solidFill>
                <a:schemeClr val="accent2"/>
              </a:solidFill>
              <a:latin typeface="HelveticaInserat-Roman-SemiB" charset="0"/>
              <a:ea typeface="HelveticaInserat-Roman-SemiB" charset="0"/>
              <a:cs typeface="HelveticaInserat-Roman-Semi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60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- what is it? why use it?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it-IT" dirty="0" err="1">
                <a:solidFill>
                  <a:srgbClr val="000000"/>
                </a:solidFill>
                <a:latin typeface="Calibri" charset="0"/>
              </a:rPr>
              <a:t>It's</a:t>
            </a:r>
            <a:r>
              <a:rPr lang="it-IT" dirty="0">
                <a:solidFill>
                  <a:srgbClr val="000000"/>
                </a:solidFill>
                <a:latin typeface="Calibri" charset="0"/>
              </a:rPr>
              <a:t> an Open Source </a:t>
            </a:r>
            <a:r>
              <a:rPr lang="it-IT" dirty="0" err="1">
                <a:solidFill>
                  <a:srgbClr val="000000"/>
                </a:solidFill>
                <a:latin typeface="Calibri" charset="0"/>
              </a:rPr>
              <a:t>project</a:t>
            </a:r>
            <a:r>
              <a:rPr lang="it-IT" dirty="0">
                <a:solidFill>
                  <a:srgbClr val="000000"/>
                </a:solidFill>
                <a:latin typeface="Calibri" charset="0"/>
              </a:rPr>
              <a:t> from Microsoft Technologies.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An attempt to 'fix' the missing parts of JavaScript.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A Superset of JavaScript =&gt; JavaScript + Static Types (and Classes and Modules) 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(+ other goodies)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Compiles to plain JavaScript (target: ES3, ES5, ES6).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Any valid JavaScript application is also a TypeScript application.</a:t>
            </a:r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Gives us a chance to use new features of the language that will be available in ES6+ (classes, modules, decorators, etc...: better code structuring and object-oriented programming techniques).</a:t>
            </a:r>
          </a:p>
          <a:p>
            <a:r>
              <a:rPr lang="en-US" b="1" dirty="0">
                <a:solidFill>
                  <a:srgbClr val="000000"/>
                </a:solidFill>
                <a:latin typeface="Calibri" charset="0"/>
              </a:rPr>
              <a:t>Enables BETTER development time tool support (intellisense, syntax checking, code analysis &amp; navigation, </a:t>
            </a:r>
            <a:r>
              <a:rPr lang="it-IT" b="1" dirty="0" err="1">
                <a:solidFill>
                  <a:srgbClr val="000000"/>
                </a:solidFill>
                <a:latin typeface="Calibri" charset="0"/>
              </a:rPr>
              <a:t>refactoring</a:t>
            </a:r>
            <a:r>
              <a:rPr lang="it-IT" b="1" dirty="0" smtClean="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latin typeface="Calibri" charset="0"/>
              </a:rPr>
              <a:t>documentation</a:t>
            </a:r>
            <a:r>
              <a:rPr lang="en-US" b="1" dirty="0">
                <a:solidFill>
                  <a:srgbClr val="000000"/>
                </a:solidFill>
                <a:latin typeface="Calibri" charset="0"/>
              </a:rPr>
              <a:t>).</a:t>
            </a:r>
            <a:r>
              <a:rPr lang="it-IT" dirty="0">
                <a:solidFill>
                  <a:srgbClr val="000000"/>
                </a:solidFill>
                <a:latin typeface="Calibri" charset="0"/>
              </a:rPr>
              <a:t> 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libri" charset="0"/>
              </a:rPr>
              <a:t>Can </a:t>
            </a:r>
            <a:r>
              <a:rPr lang="it-IT" dirty="0" err="1">
                <a:solidFill>
                  <a:srgbClr val="000000"/>
                </a:solidFill>
                <a:latin typeface="Calibri" charset="0"/>
              </a:rPr>
              <a:t>extend</a:t>
            </a:r>
            <a:r>
              <a:rPr lang="it-IT" dirty="0">
                <a:solidFill>
                  <a:srgbClr val="000000"/>
                </a:solidFill>
                <a:latin typeface="Calibri" charset="0"/>
              </a:rPr>
              <a:t> the </a:t>
            </a:r>
            <a:r>
              <a:rPr lang="it-IT" dirty="0" err="1">
                <a:solidFill>
                  <a:srgbClr val="000000"/>
                </a:solidFill>
                <a:latin typeface="Calibri" charset="0"/>
              </a:rPr>
              <a:t>language</a:t>
            </a:r>
            <a:r>
              <a:rPr lang="it-IT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Calibri" charset="0"/>
              </a:rPr>
              <a:t>beyond</a:t>
            </a:r>
            <a:r>
              <a:rPr lang="it-IT" dirty="0">
                <a:solidFill>
                  <a:srgbClr val="000000"/>
                </a:solidFill>
                <a:latin typeface="Calibri" charset="0"/>
              </a:rPr>
              <a:t> the standard (</a:t>
            </a:r>
            <a:r>
              <a:rPr lang="it-IT" dirty="0" err="1">
                <a:solidFill>
                  <a:srgbClr val="000000"/>
                </a:solidFill>
                <a:latin typeface="Calibri" charset="0"/>
              </a:rPr>
              <a:t>decorators</a:t>
            </a:r>
            <a:r>
              <a:rPr lang="it-IT" dirty="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Calibri" charset="0"/>
              </a:rPr>
              <a:t>async</a:t>
            </a:r>
            <a:r>
              <a:rPr lang="it-IT" dirty="0">
                <a:solidFill>
                  <a:srgbClr val="000000"/>
                </a:solidFill>
                <a:latin typeface="Calibri" charset="0"/>
              </a:rPr>
              <a:t>/</a:t>
            </a:r>
            <a:r>
              <a:rPr lang="it-IT" dirty="0" err="1">
                <a:solidFill>
                  <a:srgbClr val="000000"/>
                </a:solidFill>
                <a:latin typeface="Calibri" charset="0"/>
              </a:rPr>
              <a:t>await</a:t>
            </a:r>
            <a:r>
              <a:rPr lang="it-IT" dirty="0">
                <a:solidFill>
                  <a:srgbClr val="000000"/>
                </a:solidFill>
                <a:latin typeface="Calibri" charset="0"/>
              </a:rPr>
              <a:t>).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alibri" charset="0"/>
              </a:rPr>
              <a:t>The best part of it: It's all a development time illusion!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78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alibri" charset="0"/>
              </a:rPr>
              <a:t>Tooling Setup</a:t>
            </a:r>
            <a:r>
              <a:rPr lang="en-US" dirty="0">
                <a:latin typeface="Calibri" charset="0"/>
              </a:rPr>
              <a:t> 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we need a development environment, right !?!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43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Setup TypeScript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You have several ways to install TypeScript (globally and locally</a:t>
            </a:r>
            <a:r>
              <a:rPr lang="en-US" dirty="0" smtClean="0"/>
              <a:t>):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hlinkClick r:id="rId3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alibri" charset="0"/>
                <a:hlinkClick r:id="rId3"/>
              </a:rPr>
              <a:t>://www.typescriptlang.org/#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hlinkClick r:id="rId3"/>
              </a:rPr>
              <a:t>Download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pic>
        <p:nvPicPr>
          <p:cNvPr id="4" name="Picture 3" descr="webnextconf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778" y="3258894"/>
            <a:ext cx="500280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1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/ IDE 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Grab a good code editor </a:t>
            </a:r>
            <a:endParaRPr lang="en-US" sz="2400" dirty="0">
              <a:solidFill>
                <a:srgbClr val="FF0000"/>
              </a:solidFill>
              <a:latin typeface="Calibri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(better with TypeScript support, and provide the proper integration with your task runner of choice)</a:t>
            </a: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alibri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alibri" charset="0"/>
              </a:rPr>
              <a:t>Visual Studio 2013, 2015+ </a:t>
            </a:r>
            <a:endParaRPr lang="en-US" sz="2000" dirty="0">
              <a:solidFill>
                <a:srgbClr val="000000"/>
              </a:solidFill>
              <a:latin typeface="Calibri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alibri" charset="0"/>
              </a:rPr>
              <a:t>Visual Studio Code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alibri" charset="0"/>
              </a:rPr>
              <a:t>Webstorm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alibri" charset="0"/>
              </a:rPr>
              <a:t>Atom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 charset="0"/>
              </a:rPr>
              <a:t>Sublime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alibri" charset="0"/>
              </a:rPr>
              <a:t>Eclipse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3119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Setup (Visual Studio Code)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4" name="Content Placeholder 3" descr="webnextconf0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8689" y="1322614"/>
            <a:ext cx="6766623" cy="4887006"/>
          </a:xfrm>
        </p:spPr>
      </p:pic>
    </p:spTree>
    <p:extLst>
      <p:ext uri="{BB962C8B-B14F-4D97-AF65-F5344CB8AC3E}">
        <p14:creationId xmlns:p14="http://schemas.microsoft.com/office/powerpoint/2010/main" val="47419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TSC - </a:t>
            </a:r>
            <a:r>
              <a:rPr lang="en-US" sz="2400" dirty="0"/>
              <a:t>the TypeScript compiler</a:t>
            </a:r>
            <a:endParaRPr lang="en-US" sz="240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TSC is a source-to-source compiler (a </a:t>
            </a:r>
            <a:r>
              <a:rPr lang="en-US" dirty="0" err="1"/>
              <a:t>transpiler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There are lots of options that allow you to: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- concatenate different files in a single output file.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- generate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sourcemaps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- generate module loading code (node.js or require.js).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You can play with the TypeScript playground or setup your environment to see it in action.</a:t>
            </a:r>
          </a:p>
        </p:txBody>
      </p:sp>
      <p:grpSp>
        <p:nvGrpSpPr>
          <p:cNvPr id="6" name="Gruppo 5"/>
          <p:cNvGrpSpPr/>
          <p:nvPr/>
        </p:nvGrpSpPr>
        <p:grpSpPr>
          <a:xfrm>
            <a:off x="1881868" y="2288875"/>
            <a:ext cx="5380264" cy="914400"/>
            <a:chOff x="775607" y="2288875"/>
            <a:chExt cx="5380264" cy="914400"/>
          </a:xfrm>
        </p:grpSpPr>
        <p:sp>
          <p:nvSpPr>
            <p:cNvPr id="5" name="Rounded Rectangle 4"/>
            <p:cNvSpPr/>
            <p:nvPr/>
          </p:nvSpPr>
          <p:spPr>
            <a:xfrm>
              <a:off x="2510221" y="2288875"/>
              <a:ext cx="180723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libri" charset="0"/>
                </a:rPr>
                <a:t>tsc app.ts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775607" y="2288875"/>
              <a:ext cx="839689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app.ts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221137" y="2288875"/>
              <a:ext cx="934734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app.js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1714220" y="2504535"/>
              <a:ext cx="733806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426508" y="2446250"/>
              <a:ext cx="733806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605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 </a:t>
            </a:r>
            <a:r>
              <a:rPr lang="en-US" dirty="0"/>
              <a:t>- </a:t>
            </a:r>
            <a:r>
              <a:rPr lang="en-US" sz="2400" dirty="0"/>
              <a:t>TypeScript Definition Files package manager</a:t>
            </a:r>
            <a:endParaRPr lang="en-US" sz="2400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TypeScript Definition </a:t>
            </a:r>
            <a:r>
              <a:rPr lang="en-US" dirty="0" smtClean="0"/>
              <a:t>File </a:t>
            </a:r>
            <a:r>
              <a:rPr lang="en-US" dirty="0"/>
              <a:t>(ambient declaration </a:t>
            </a:r>
            <a:r>
              <a:rPr lang="en-US" dirty="0" smtClean="0"/>
              <a:t>file)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d.ts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extension.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Allows the definition of strong types.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Provide type definition for external JavaScript libraries.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There's a community driven project on GitHub that tracks all of them: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DefinitelyTyped (</a:t>
            </a:r>
            <a:r>
              <a:rPr lang="en-US" dirty="0">
                <a:solidFill>
                  <a:srgbClr val="000000"/>
                </a:solidFill>
                <a:latin typeface="Calibri" charset="0"/>
                <a:hlinkClick r:id="rId3"/>
              </a:rPr>
              <a:t>http://definitelytyped.org/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TSD: a specialized package manager to look for definition files inside </a:t>
            </a:r>
            <a:r>
              <a:rPr lang="en-US" dirty="0" err="1">
                <a:solidFill>
                  <a:srgbClr val="000000"/>
                </a:solidFill>
                <a:latin typeface="Calibri" charset="0"/>
              </a:rPr>
              <a:t>DefinitelyTyped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repository (</a:t>
            </a:r>
            <a:r>
              <a:rPr lang="en-US" dirty="0">
                <a:solidFill>
                  <a:srgbClr val="000000"/>
                </a:solidFill>
                <a:latin typeface="Calibri" charset="0"/>
                <a:hlinkClick r:id="rId4"/>
              </a:rPr>
              <a:t>http://definitelytyped.org/tsd/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)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17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From JavaScript to TypeScript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A quick overview!</a:t>
            </a:r>
          </a:p>
        </p:txBody>
      </p:sp>
    </p:spTree>
    <p:extLst>
      <p:ext uri="{BB962C8B-B14F-4D97-AF65-F5344CB8AC3E}">
        <p14:creationId xmlns:p14="http://schemas.microsoft.com/office/powerpoint/2010/main" val="35007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number, string, etc</a:t>
            </a:r>
            <a:r>
              <a:rPr lang="en-US" dirty="0"/>
              <a:t>... all the standard JavaScript Types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any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: I can be any type, disable the type checking!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: I have no type at all (function return value)!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enum / const enum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: define enumerated values.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&lt;T&gt;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: casting!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This is not a type conversion!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endParaRPr lang="en-US" b="1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type name =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: define an alias for a type name.</a:t>
            </a:r>
            <a:endParaRPr lang="en-US" b="1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generics: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great for code reuse! We can specify 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constraints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if we want.</a:t>
            </a:r>
          </a:p>
        </p:txBody>
      </p:sp>
    </p:spTree>
    <p:extLst>
      <p:ext uri="{BB962C8B-B14F-4D97-AF65-F5344CB8AC3E}">
        <p14:creationId xmlns:p14="http://schemas.microsoft.com/office/powerpoint/2010/main" val="5266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Interfaces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Interfaces are used to define the </a:t>
            </a:r>
            <a:r>
              <a:rPr lang="en-US" b="1" dirty="0">
                <a:solidFill>
                  <a:srgbClr val="FF0000"/>
                </a:solidFill>
              </a:rPr>
              <a:t>SHAPE </a:t>
            </a:r>
            <a:r>
              <a:rPr lang="en-US" dirty="0"/>
              <a:t>of our objects! </a:t>
            </a:r>
            <a:endParaRPr lang="en-US"/>
          </a:p>
          <a:p>
            <a:pPr marL="0" indent="0">
              <a:buNone/>
            </a:pPr>
            <a:r>
              <a:rPr lang="en-US" dirty="0"/>
              <a:t>They are used to define Contracts within our code!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TypeScript type checking is based on a concept called </a:t>
            </a:r>
            <a:r>
              <a:rPr lang="en-US" b="1" dirty="0">
                <a:solidFill>
                  <a:srgbClr val="FF0000"/>
                </a:solidFill>
                <a:latin typeface="Calibri"/>
              </a:rPr>
              <a:t>Structural Typing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 (or </a:t>
            </a:r>
            <a:r>
              <a:rPr lang="en-US" b="1" dirty="0">
                <a:solidFill>
                  <a:srgbClr val="FF0000"/>
                </a:solidFill>
                <a:latin typeface="Calibri"/>
              </a:rPr>
              <a:t>Duck Typing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)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, which means the object shape  / structure  is the most important thing!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Two different interfaces (objects) that expose the same properties are considered compatible. This mean you can assign 'apples' to 'oranges' under specific conditions.</a:t>
            </a:r>
          </a:p>
          <a:p>
            <a:pPr marL="0" indent="0">
              <a:buNone/>
            </a:pPr>
            <a:endParaRPr lang="en-US" sz="180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631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JavaScript developer best friend!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Interfaces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Interfaces can describe: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 dirty="0"/>
              <a:t>Objects</a:t>
            </a:r>
            <a:endParaRPr lang="en-US"/>
          </a:p>
          <a:p>
            <a:r>
              <a:rPr lang="en-US" dirty="0"/>
              <a:t>Functions</a:t>
            </a:r>
            <a:endParaRPr lang="en-US"/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Arrays / Dictionaries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Hybrid Types ('things' that are both objects and functions)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Interfaces support: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Inheritance</a:t>
            </a: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They do not support accessors (get / set): 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you need to convert the 'property' to a 'getProperty()' function if you wanna give that readonly behavior</a:t>
            </a:r>
          </a:p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221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charset="0"/>
              </a:rPr>
              <a:t>Classes implement the behaviors of an entity.</a:t>
            </a: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  <a:p>
            <a:pPr marL="0" indent="0">
              <a:buNone/>
            </a:pPr>
            <a:r>
              <a:rPr lang="en-US" dirty="0">
                <a:latin typeface="Calibri" charset="0"/>
              </a:rPr>
              <a:t>They have support for:</a:t>
            </a:r>
          </a:p>
          <a:p>
            <a:r>
              <a:rPr lang="en-US" dirty="0">
                <a:latin typeface="Calibri" charset="0"/>
              </a:rPr>
              <a:t>accessors (get, set) [ES5+]</a:t>
            </a:r>
          </a:p>
          <a:p>
            <a:r>
              <a:rPr lang="en-US" dirty="0">
                <a:latin typeface="Calibri" charset="0"/>
              </a:rPr>
              <a:t>modifiers: public, private, protected</a:t>
            </a:r>
          </a:p>
          <a:p>
            <a:r>
              <a:rPr lang="en-US" dirty="0">
                <a:latin typeface="Calibri" charset="0"/>
              </a:rPr>
              <a:t>constructor</a:t>
            </a:r>
          </a:p>
          <a:p>
            <a:r>
              <a:rPr lang="en-US" dirty="0">
                <a:latin typeface="Calibri" charset="0"/>
              </a:rPr>
              <a:t>inheritable</a:t>
            </a:r>
          </a:p>
          <a:p>
            <a:r>
              <a:rPr lang="en-US" dirty="0">
                <a:latin typeface="Calibri" charset="0"/>
              </a:rPr>
              <a:t>static properties</a:t>
            </a:r>
          </a:p>
          <a:p>
            <a:r>
              <a:rPr lang="en-US" dirty="0">
                <a:latin typeface="Calibri" charset="0"/>
              </a:rPr>
              <a:t>abstract (class &amp; methods)</a:t>
            </a:r>
          </a:p>
          <a:p>
            <a:r>
              <a:rPr lang="en-US">
                <a:latin typeface="Calibri" charset="0"/>
              </a:rPr>
              <a:t>interface implementation</a:t>
            </a:r>
            <a:endParaRPr lang="en-US" dirty="0">
              <a:latin typeface="Calibri" charset="0"/>
            </a:endParaRP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  <a:p>
            <a:pPr marL="0" indent="0">
              <a:buNone/>
            </a:pPr>
            <a:r>
              <a:rPr lang="en-US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Classes also define Types, they have two sides:</a:t>
            </a:r>
          </a:p>
          <a:p>
            <a:r>
              <a:rPr lang="en-US" dirty="0">
                <a:latin typeface="Calibri" charset="0"/>
              </a:rPr>
              <a:t>instance side (the properties involved in structural type checking)</a:t>
            </a:r>
          </a:p>
          <a:p>
            <a:r>
              <a:rPr lang="en-US">
                <a:latin typeface="Calibri" charset="0"/>
              </a:rPr>
              <a:t>static side (constructor and static properties, not involved in the type checking)</a:t>
            </a:r>
            <a:endParaRPr lang="en-US" dirty="0">
              <a:latin typeface="Calibri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0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- Pay Attention to...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'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': </a:t>
            </a:r>
            <a:r>
              <a:rPr lang="en-US" dirty="0" smtClean="0"/>
              <a:t>most of the times it represents </a:t>
            </a:r>
            <a:r>
              <a:rPr lang="en-US" dirty="0"/>
              <a:t>the instance of the class itself (like in C#).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'this'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has a </a:t>
            </a:r>
            <a:r>
              <a:rPr lang="en-US" dirty="0" smtClean="0">
                <a:solidFill>
                  <a:srgbClr val="FF0000"/>
                </a:solidFill>
                <a:latin typeface="Calibri"/>
              </a:rPr>
              <a:t>different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meaning in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function expression and when using the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'arrow syntax':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alibri"/>
              </a:rPr>
              <a:t>function() { …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}: </a:t>
            </a:r>
            <a:r>
              <a:rPr lang="en-US" sz="2800" dirty="0">
                <a:solidFill>
                  <a:srgbClr val="FF0000"/>
                </a:solidFill>
                <a:latin typeface="Calibri"/>
              </a:rPr>
              <a:t>this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act exactly as expected in strict mode (it can be undefined or whatever it was when entering the function execution context).</a:t>
            </a:r>
            <a:endParaRPr lang="en-US" sz="2800" dirty="0">
              <a:solidFill>
                <a:srgbClr val="000000"/>
              </a:solidFill>
              <a:latin typeface="Calibri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Calibri"/>
              </a:rPr>
              <a:t>() =&gt; { …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}: </a:t>
            </a:r>
            <a:r>
              <a:rPr lang="en-US" sz="2800" dirty="0" smtClean="0">
                <a:solidFill>
                  <a:srgbClr val="FF0000"/>
                </a:solidFill>
                <a:latin typeface="Calibri"/>
              </a:rPr>
              <a:t>this </a:t>
            </a:r>
            <a:r>
              <a:rPr lang="en-US" sz="2800" dirty="0" smtClean="0">
                <a:latin typeface="Calibri"/>
              </a:rPr>
              <a:t>always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refers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to the class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instance.</a:t>
            </a:r>
            <a:endParaRPr lang="en-US" sz="2800" dirty="0">
              <a:solidFill>
                <a:srgbClr val="000000"/>
              </a:solidFill>
              <a:latin typeface="Calibri"/>
            </a:endParaRPr>
          </a:p>
          <a:p>
            <a:pPr marL="457200" lvl="1" indent="0">
              <a:buNone/>
            </a:pPr>
            <a:endParaRPr lang="en-US" sz="2800" dirty="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Composition / Encapsulation patterns: don't mess up with the 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! Always delegate the function call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properly,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that is: call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the function on its original object rather than assigning the pointer to the function to another variable!</a:t>
            </a:r>
            <a:endParaRPr lang="en-US" sz="32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921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&amp; Module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Namespaces and Modules are used to add more structuring to your code.</a:t>
            </a:r>
            <a:endParaRPr lang="en-US"/>
          </a:p>
          <a:p>
            <a:endParaRPr lang="en-US"/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Group and Organize objects based on their behavior or because they are related to each other in some way (i.e.: all the classes of a specific feature, a library, etc...).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Allow to split your code in multiple files.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997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Also called 'internal module':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latin typeface="Calibri" charset="0"/>
              </a:rPr>
              <a:t>export: decide what to expose to the outside world.</a:t>
            </a:r>
          </a:p>
          <a:p>
            <a:r>
              <a:rPr lang="en-US" dirty="0">
                <a:latin typeface="Calibri" charset="0"/>
              </a:rPr>
              <a:t>can be split in multiple files.</a:t>
            </a: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  <a:p>
            <a:pPr marL="0" indent="0">
              <a:buNone/>
            </a:pPr>
            <a:r>
              <a:rPr lang="en-US" dirty="0">
                <a:latin typeface="Calibri" charset="0"/>
              </a:rPr>
              <a:t>How to use:</a:t>
            </a:r>
          </a:p>
          <a:p>
            <a:r>
              <a:rPr lang="en-US" dirty="0">
                <a:latin typeface="Calibri" charset="0"/>
              </a:rPr>
              <a:t>build the whole application concatenating all the files.</a:t>
            </a:r>
          </a:p>
          <a:p>
            <a:r>
              <a:rPr lang="en-US" dirty="0">
                <a:latin typeface="Calibri" charset="0"/>
              </a:rPr>
              <a:t>reference the files using &lt;script&gt; tags in the correct order.</a:t>
            </a: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NO DYNAMIC MODULE LOADING (Node.js / Require.js)</a:t>
            </a:r>
          </a:p>
          <a:p>
            <a:pPr marL="0" indent="0">
              <a:buNone/>
            </a:pPr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57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Also called 'external module':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latin typeface="Calibri" charset="0"/>
              </a:rPr>
              <a:t>export: decide what to expose to the outside world.</a:t>
            </a:r>
          </a:p>
          <a:p>
            <a:r>
              <a:rPr lang="en-US" dirty="0">
                <a:latin typeface="Calibri" charset="0"/>
              </a:rPr>
              <a:t>have file scope! (map 1:1 with the files that define it).</a:t>
            </a:r>
          </a:p>
          <a:p>
            <a:r>
              <a:rPr lang="en-US" dirty="0">
                <a:latin typeface="Calibri" charset="0"/>
              </a:rPr>
              <a:t>any file containing a top-level import or export is considered a module.</a:t>
            </a:r>
          </a:p>
          <a:p>
            <a:r>
              <a:rPr lang="en-US" dirty="0">
                <a:latin typeface="Calibri" charset="0"/>
              </a:rPr>
              <a:t>must use the '--module' compiler switch [commonjs, AMD, system, ...].</a:t>
            </a: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  <a:p>
            <a:pPr marL="0" indent="0">
              <a:buNone/>
            </a:pPr>
            <a:r>
              <a:rPr lang="en-US" dirty="0">
                <a:latin typeface="Calibri" charset="0"/>
              </a:rPr>
              <a:t>How to use:</a:t>
            </a:r>
          </a:p>
          <a:p>
            <a:r>
              <a:rPr lang="en-US" dirty="0">
                <a:latin typeface="Calibri" charset="0"/>
              </a:rPr>
              <a:t>Reference them using the 'import' keyword and assign a name alias.</a:t>
            </a:r>
          </a:p>
          <a:p>
            <a:r>
              <a:rPr lang="en-US" dirty="0">
                <a:latin typeface="Calibri" charset="0"/>
              </a:rPr>
              <a:t>Node.js / </a:t>
            </a:r>
            <a:r>
              <a:rPr lang="en-US" dirty="0" smtClean="0">
                <a:latin typeface="Calibri" charset="0"/>
              </a:rPr>
              <a:t>Require.js </a:t>
            </a:r>
            <a:r>
              <a:rPr lang="en-US" dirty="0">
                <a:latin typeface="Calibri" charset="0"/>
              </a:rPr>
              <a:t>dynamic module loaders.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947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 (ES7 proposal)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charset="0"/>
              </a:rPr>
              <a:t>Decorators make it possible to annotate and modify classes and properties at design time.</a:t>
            </a: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  <a:p>
            <a:pPr marL="0" indent="0">
              <a:buNone/>
            </a:pPr>
            <a:r>
              <a:rPr lang="en-US" dirty="0">
                <a:latin typeface="Calibri" charset="0"/>
              </a:rPr>
              <a:t>A decorator is:</a:t>
            </a:r>
          </a:p>
          <a:p>
            <a:r>
              <a:rPr lang="en-US" dirty="0">
                <a:latin typeface="Calibri" charset="0"/>
              </a:rPr>
              <a:t>an expression</a:t>
            </a:r>
          </a:p>
          <a:p>
            <a:r>
              <a:rPr lang="en-US" dirty="0">
                <a:latin typeface="Calibri" charset="0"/>
              </a:rPr>
              <a:t>that evaluates to a function</a:t>
            </a:r>
          </a:p>
          <a:p>
            <a:r>
              <a:rPr lang="en-US" dirty="0">
                <a:latin typeface="Calibri" charset="0"/>
              </a:rPr>
              <a:t>that takes the target, name, and property descriptor as arguments</a:t>
            </a:r>
          </a:p>
          <a:p>
            <a:r>
              <a:rPr lang="en-US" dirty="0">
                <a:latin typeface="Calibri" charset="0"/>
              </a:rPr>
              <a:t>and optionally returns a property descriptor to install on the target object</a:t>
            </a: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  <a:p>
            <a:pPr marL="0" indent="0">
              <a:buNone/>
            </a:pPr>
            <a:r>
              <a:rPr lang="en-US" dirty="0">
                <a:latin typeface="Calibri" charset="0"/>
              </a:rPr>
              <a:t>In TypeScript we have 4 types of decorators:</a:t>
            </a:r>
          </a:p>
          <a:p>
            <a:r>
              <a:rPr lang="en-US" dirty="0" err="1">
                <a:latin typeface="Calibri" charset="0"/>
              </a:rPr>
              <a:t>ClassDecorator</a:t>
            </a:r>
            <a:endParaRPr lang="en-US" dirty="0">
              <a:latin typeface="Calibri" charset="0"/>
            </a:endParaRPr>
          </a:p>
          <a:p>
            <a:r>
              <a:rPr lang="en-US" dirty="0" err="1">
                <a:latin typeface="Calibri" charset="0"/>
              </a:rPr>
              <a:t>MethodDecorator</a:t>
            </a:r>
            <a:r>
              <a:rPr lang="en-US" dirty="0">
                <a:latin typeface="Calibri" charset="0"/>
              </a:rPr>
              <a:t>   </a:t>
            </a:r>
          </a:p>
          <a:p>
            <a:r>
              <a:rPr lang="en-US" dirty="0" err="1">
                <a:latin typeface="Calibri" charset="0"/>
              </a:rPr>
              <a:t>PropertyDecorator</a:t>
            </a:r>
            <a:r>
              <a:rPr lang="en-US" dirty="0">
                <a:latin typeface="Calibri" charset="0"/>
              </a:rPr>
              <a:t> </a:t>
            </a:r>
          </a:p>
          <a:p>
            <a:r>
              <a:rPr lang="en-US" dirty="0" err="1">
                <a:latin typeface="Calibri" charset="0"/>
              </a:rPr>
              <a:t>ParameterDecorator</a:t>
            </a:r>
            <a:r>
              <a:rPr lang="en-US" dirty="0">
                <a:latin typeface="Calibri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43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 Light" charset="0"/>
              </a:rPr>
              <a:t>Various / </a:t>
            </a:r>
            <a:r>
              <a:rPr lang="en-US" dirty="0">
                <a:solidFill>
                  <a:srgbClr val="000000"/>
                </a:solidFill>
                <a:latin typeface="Calibri Light"/>
              </a:rPr>
              <a:t>Advanced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TypeScript also has support for many more </a:t>
            </a:r>
            <a:r>
              <a:rPr lang="en-US" dirty="0">
                <a:solidFill>
                  <a:srgbClr val="FF0000"/>
                </a:solidFill>
              </a:rPr>
              <a:t>ES6</a:t>
            </a:r>
            <a:r>
              <a:rPr lang="en-US" dirty="0"/>
              <a:t> features: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Let / const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Destructuring declarations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For..of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Template strings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Generators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Class expressions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charset="0"/>
              </a:rPr>
              <a:t>And some language specific /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custom</a:t>
            </a:r>
            <a:r>
              <a:rPr lang="en-US" dirty="0">
                <a:latin typeface="Calibri" charset="0"/>
              </a:rPr>
              <a:t> extensions: </a:t>
            </a:r>
          </a:p>
          <a:p>
            <a:r>
              <a:rPr lang="en-US" dirty="0">
                <a:latin typeface="Calibri" charset="0"/>
              </a:rPr>
              <a:t>Tuple types </a:t>
            </a:r>
          </a:p>
          <a:p>
            <a:r>
              <a:rPr lang="en-US" dirty="0">
                <a:latin typeface="Calibri" charset="0"/>
              </a:rPr>
              <a:t>Union types </a:t>
            </a:r>
          </a:p>
          <a:p>
            <a:r>
              <a:rPr lang="en-US" dirty="0">
                <a:latin typeface="Calibri" charset="0"/>
              </a:rPr>
              <a:t>Intersection types </a:t>
            </a:r>
          </a:p>
          <a:p>
            <a:r>
              <a:rPr lang="en-US" dirty="0">
                <a:latin typeface="Calibri" charset="0"/>
              </a:rPr>
              <a:t>Decorators (ES7 proposal) </a:t>
            </a:r>
          </a:p>
          <a:p>
            <a:r>
              <a:rPr lang="en-US" dirty="0">
                <a:latin typeface="Calibri" charset="0"/>
              </a:rPr>
              <a:t>Async / await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6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Next?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Roadmap: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hlinkClick r:id="rId3"/>
              </a:rPr>
              <a:t>https</a:t>
            </a:r>
            <a:r>
              <a:rPr lang="en-US" dirty="0">
                <a:solidFill>
                  <a:srgbClr val="000000"/>
                </a:solidFill>
                <a:latin typeface="Calibri" charset="0"/>
                <a:hlinkClick r:id="rId3"/>
              </a:rPr>
              <a:t>://github.com/Microsoft/TypeScript/wiki/Roadmap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211" y="3175898"/>
            <a:ext cx="4005578" cy="276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4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997" y="-107434"/>
            <a:ext cx="10294562" cy="700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3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 ?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sz="5400" i="1" dirty="0"/>
              <a:t>Alessandro Giorgetti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endParaRPr lang="en-US" sz="4000" i="1" dirty="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 sz="4000" i="1" dirty="0">
                <a:solidFill>
                  <a:srgbClr val="000000"/>
                </a:solidFill>
                <a:latin typeface="Calibri"/>
              </a:rPr>
              <a:t>co-owner: SID s.r.l.</a:t>
            </a:r>
            <a:endParaRPr lang="en-US" sz="5400" i="1" dirty="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 sz="4000" i="1" dirty="0">
                <a:solidFill>
                  <a:srgbClr val="000000"/>
                </a:solidFill>
                <a:latin typeface="Calibri"/>
              </a:rPr>
              <a:t>co-founder: </a:t>
            </a:r>
            <a:r>
              <a:rPr lang="en-US" sz="4000" i="1" dirty="0" err="1">
                <a:solidFill>
                  <a:srgbClr val="000000"/>
                </a:solidFill>
                <a:latin typeface="Calibri"/>
              </a:rPr>
              <a:t>DotNetMarche</a:t>
            </a:r>
            <a:r>
              <a:rPr lang="en-US" sz="4000" i="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4000" i="1" dirty="0" err="1">
                <a:solidFill>
                  <a:srgbClr val="000000"/>
                </a:solidFill>
                <a:latin typeface="Calibri"/>
              </a:rPr>
              <a:t>DevMarche</a:t>
            </a:r>
            <a:endParaRPr lang="en-US" sz="4000" i="1" dirty="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endParaRPr lang="en-US" sz="4000" i="1" dirty="0">
              <a:solidFill>
                <a:srgbClr val="000000"/>
              </a:solidFill>
              <a:latin typeface="Calibri"/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Facebook: </a:t>
            </a:r>
            <a:r>
              <a:rPr lang="en-US" dirty="0">
                <a:solidFill>
                  <a:srgbClr val="000000"/>
                </a:solidFill>
                <a:latin typeface="Calibri" charset="0"/>
                <a:hlinkClick r:id="rId3"/>
              </a:rPr>
              <a:t>https://www.facebook.com/giorgetti.alessandro</a:t>
            </a:r>
            <a:endParaRPr lang="en-US" i="1" dirty="0">
              <a:solidFill>
                <a:srgbClr val="000000"/>
              </a:solidFill>
              <a:latin typeface="Calibri" charset="0"/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Twitter: @a_giorgetti</a:t>
            </a: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LinkedIn: </a:t>
            </a:r>
            <a:r>
              <a:rPr lang="en-US" dirty="0">
                <a:solidFill>
                  <a:srgbClr val="333333"/>
                </a:solidFill>
                <a:latin typeface="Arial" charset="0"/>
                <a:hlinkClick r:id="rId4"/>
              </a:rPr>
              <a:t>https://it.linkedin.com/in/giorgettialessandro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E-mail: </a:t>
            </a:r>
            <a:r>
              <a:rPr lang="en-US" dirty="0">
                <a:solidFill>
                  <a:srgbClr val="000000"/>
                </a:solidFill>
                <a:latin typeface="Calibri"/>
                <a:hlinkClick r:id="rId5"/>
              </a:rPr>
              <a:t>alessandro.giorgetti@live.com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Blog: </a:t>
            </a:r>
            <a:r>
              <a:rPr lang="en-US" dirty="0">
                <a:solidFill>
                  <a:srgbClr val="000000"/>
                </a:solidFill>
                <a:latin typeface="Calibri"/>
                <a:hlinkClick r:id="rId6"/>
              </a:rPr>
              <a:t>www.primordialcode.com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992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Thanks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!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 algn="r">
              <a:buNone/>
            </a:pPr>
            <a:r>
              <a:rPr lang="it-IT" dirty="0" smtClean="0"/>
              <a:t>I </a:t>
            </a:r>
            <a:r>
              <a:rPr lang="it-IT" dirty="0" err="1" smtClean="0"/>
              <a:t>hope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enjoyed</a:t>
            </a:r>
            <a:r>
              <a:rPr lang="it-IT" dirty="0" smtClean="0"/>
              <a:t> the session!</a:t>
            </a:r>
          </a:p>
          <a:p>
            <a:pPr marL="0" indent="0" algn="r">
              <a:buNone/>
            </a:pPr>
            <a:endParaRPr lang="it-IT" dirty="0" smtClean="0"/>
          </a:p>
          <a:p>
            <a:pPr marL="0" indent="0" algn="r">
              <a:buNone/>
            </a:pPr>
            <a:r>
              <a:rPr lang="it-IT" dirty="0" err="1" smtClean="0"/>
              <a:t>Let’s</a:t>
            </a:r>
            <a:r>
              <a:rPr lang="it-IT" dirty="0" smtClean="0"/>
              <a:t> stay in </a:t>
            </a:r>
            <a:r>
              <a:rPr lang="it-IT" dirty="0" err="1" smtClean="0"/>
              <a:t>touch</a:t>
            </a:r>
            <a:r>
              <a:rPr lang="it-IT" dirty="0" smtClean="0"/>
              <a:t>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719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Q. &amp; A.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endParaRPr lang="en-US"/>
          </a:p>
          <a:p>
            <a:pPr marL="0" indent="0" algn="r">
              <a:buNone/>
            </a:pPr>
            <a:endParaRPr lang="en-US"/>
          </a:p>
          <a:p>
            <a:pPr marL="0" indent="0" algn="r">
              <a:buNone/>
            </a:pPr>
            <a:r>
              <a:rPr lang="en-US" dirty="0"/>
              <a:t>"Speak now or forever hold your peace!"</a:t>
            </a:r>
            <a:endParaRPr lang="en-US"/>
          </a:p>
          <a:p>
            <a:pPr marL="0" indent="0" algn="r">
              <a:buNone/>
            </a:pPr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 algn="r">
              <a:buNone/>
            </a:pPr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 algn="r">
              <a:buNone/>
            </a:pPr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 algn="r">
              <a:buNone/>
            </a:pPr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33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This work is published under: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 dirty="0"/>
              <a:t>Creative Commons</a:t>
            </a:r>
            <a:endParaRPr lang="en-US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Attribution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NonCommercial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ShareAlike 3.0 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License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 charset="0"/>
                <a:hlinkClick r:id="rId3"/>
              </a:rPr>
              <a:t>http://creativecommons.org/licenses/by-nc-sa/3.0/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33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TypeScript </a:t>
            </a:r>
            <a:r>
              <a:rPr lang="en-US" sz="2000" dirty="0"/>
              <a:t>why? what?</a:t>
            </a:r>
            <a:r>
              <a:rPr lang="en-US" dirty="0"/>
              <a:t> 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Tooling Setup 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we need a development environment, right !?!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The Language (features, futures and pitfalls)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Q. &amp; A.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190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on </a:t>
            </a:r>
            <a:r>
              <a:rPr lang="en-US" dirty="0"/>
              <a:t>GitHub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hlinkClick r:id="rId3"/>
              </a:rPr>
              <a:t>https://</a:t>
            </a:r>
            <a:r>
              <a:rPr lang="en-US" sz="4000" dirty="0" smtClean="0">
                <a:hlinkClick r:id="rId3"/>
              </a:rPr>
              <a:t>github.com/AGiorgetti/WebNextConf2015</a:t>
            </a:r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5365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Why? What?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300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'the good parts'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It's a real cross platform language!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It's everywhere (client side and server side).</a:t>
            </a:r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It's easy to learn and to start with!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It's a dynamic language: flexible and powerful.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You have 'the freedom' to do whatever you want with any object.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637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'the not so good parts'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dirty="0">
                <a:latin typeface="Calibri" charset="0"/>
              </a:rPr>
              <a:t>It does not have a 'true' type system: how do you check the proper parameter are passed to a function? (test... Test... Test...)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latin typeface="Calibri" charset="0"/>
              </a:rPr>
              <a:t>Global namespace issues.</a:t>
            </a:r>
          </a:p>
          <a:p>
            <a:r>
              <a:rPr lang="en-US" dirty="0">
                <a:latin typeface="Calibri" charset="0"/>
              </a:rPr>
              <a:t>Your code can become messy quickly: lack of maintainability, low code reuse and so on...</a:t>
            </a:r>
          </a:p>
          <a:p>
            <a:r>
              <a:rPr lang="en-US" dirty="0">
                <a:latin typeface="Calibri" charset="0"/>
              </a:rPr>
              <a:t>Having a 'relaxed' type system leads to confusion: different equality operators: == support implicit type conversion, === it does not!</a:t>
            </a:r>
          </a:p>
          <a:p>
            <a:r>
              <a:rPr lang="en-US" dirty="0">
                <a:latin typeface="Calibri" charset="0"/>
              </a:rPr>
              <a:t>It can be 'troublesome' for devs used to OO paradigms:</a:t>
            </a:r>
          </a:p>
          <a:p>
            <a:pPr lvl="1"/>
            <a:r>
              <a:rPr lang="en-US" dirty="0">
                <a:latin typeface="Calibri" charset="0"/>
              </a:rPr>
              <a:t>Lack of class based programming techniques. </a:t>
            </a:r>
          </a:p>
          <a:p>
            <a:pPr lvl="1"/>
            <a:r>
              <a:rPr lang="en-US" dirty="0">
                <a:latin typeface="Calibri" charset="0"/>
              </a:rPr>
              <a:t>'New / Unusual' design patterns (prototypical inheritance, revealing module patterns etc...). </a:t>
            </a:r>
          </a:p>
          <a:p>
            <a:pPr lvl="1"/>
            <a:r>
              <a:rPr lang="en-US" dirty="0">
                <a:latin typeface="Calibri" charset="0"/>
              </a:rPr>
              <a:t>You need to define a code style guide. </a:t>
            </a:r>
          </a:p>
          <a:p>
            <a:pPr lvl="1"/>
            <a:r>
              <a:rPr lang="en-US" dirty="0">
                <a:latin typeface="Calibri" charset="0"/>
              </a:rPr>
              <a:t>You need to enforce that style guide: it needs discipline! </a:t>
            </a:r>
          </a:p>
          <a:p>
            <a:r>
              <a:rPr lang="en-US" dirty="0"/>
              <a:t>It's not well suited for very large [enterprise level] projects:</a:t>
            </a:r>
          </a:p>
          <a:p>
            <a:pPr lvl="1"/>
            <a:r>
              <a:rPr lang="en-US" dirty="0"/>
              <a:t>It lacks maintainability (code analysis, refactoring)</a:t>
            </a:r>
          </a:p>
          <a:p>
            <a:pPr lvl="1"/>
            <a:r>
              <a:rPr lang="en-US" dirty="0"/>
              <a:t>It lacks in code structuring (module, classes, …)</a:t>
            </a:r>
            <a:endParaRPr lang="en-US" sz="2800" dirty="0"/>
          </a:p>
          <a:p>
            <a:pPr lvl="1"/>
            <a:r>
              <a:rPr lang="en-US" b="1" dirty="0" smtClean="0"/>
              <a:t>Tooling isn’t good enough!</a:t>
            </a:r>
            <a:endParaRPr lang="en-US" sz="2800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The good news: JavaScript is evolving! ES6* to the rescue!</a:t>
            </a:r>
          </a:p>
          <a:p>
            <a:pPr marL="0" indent="0">
              <a:buNone/>
            </a:pPr>
            <a:r>
              <a:rPr lang="en-US" sz="1800" dirty="0"/>
              <a:t>* the problem is you cannot have full access to those feature right now! You'll have to wait... and ES5 will be out in the wild for quite some time anyway...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3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Sometimes</a:t>
            </a:r>
            <a:r>
              <a:rPr lang="it-IT" dirty="0" smtClean="0"/>
              <a:t>…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15744"/>
            <a:ext cx="7886700" cy="2742399"/>
          </a:xfrm>
        </p:spPr>
      </p:pic>
      <p:sp>
        <p:nvSpPr>
          <p:cNvPr id="5" name="CasellaDiTesto 4"/>
          <p:cNvSpPr txBox="1"/>
          <p:nvPr/>
        </p:nvSpPr>
        <p:spPr>
          <a:xfrm>
            <a:off x="2110044" y="3173969"/>
            <a:ext cx="5178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smtClean="0">
                <a:solidFill>
                  <a:srgbClr val="FF0000"/>
                </a:solidFill>
              </a:rPr>
              <a:t>JavaScript </a:t>
            </a:r>
            <a:r>
              <a:rPr lang="it-IT" sz="4000" dirty="0" err="1" smtClean="0">
                <a:solidFill>
                  <a:srgbClr val="FF0000"/>
                </a:solidFill>
              </a:rPr>
              <a:t>tooling</a:t>
            </a:r>
            <a:r>
              <a:rPr lang="it-IT" sz="4000" dirty="0" smtClean="0">
                <a:solidFill>
                  <a:srgbClr val="FF0000"/>
                </a:solidFill>
              </a:rPr>
              <a:t> SUX*!</a:t>
            </a:r>
            <a:endParaRPr lang="it-IT" sz="4000" dirty="0">
              <a:solidFill>
                <a:srgbClr val="FF0000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048844" y="5407462"/>
            <a:ext cx="7046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solidFill>
                  <a:srgbClr val="FF0000"/>
                </a:solidFill>
              </a:rPr>
              <a:t>* I </a:t>
            </a:r>
            <a:r>
              <a:rPr lang="it-IT" sz="2000" dirty="0" err="1" smtClean="0">
                <a:solidFill>
                  <a:srgbClr val="FF0000"/>
                </a:solidFill>
              </a:rPr>
              <a:t>apologize</a:t>
            </a:r>
            <a:r>
              <a:rPr lang="it-IT" sz="2000" dirty="0" smtClean="0">
                <a:solidFill>
                  <a:srgbClr val="FF0000"/>
                </a:solidFill>
              </a:rPr>
              <a:t> for the </a:t>
            </a:r>
            <a:r>
              <a:rPr lang="it-IT" sz="2000" dirty="0" err="1" smtClean="0">
                <a:solidFill>
                  <a:srgbClr val="FF0000"/>
                </a:solidFill>
              </a:rPr>
              <a:t>chatchphrase</a:t>
            </a:r>
            <a:r>
              <a:rPr lang="it-IT" sz="2000" dirty="0" smtClean="0">
                <a:solidFill>
                  <a:srgbClr val="FF0000"/>
                </a:solidFill>
              </a:rPr>
              <a:t> to </a:t>
            </a:r>
            <a:r>
              <a:rPr lang="it-IT" sz="2000" dirty="0" err="1" smtClean="0">
                <a:solidFill>
                  <a:srgbClr val="FF0000"/>
                </a:solidFill>
              </a:rPr>
              <a:t>all</a:t>
            </a:r>
            <a:r>
              <a:rPr lang="it-IT" sz="2000" dirty="0" smtClean="0">
                <a:solidFill>
                  <a:srgbClr val="FF0000"/>
                </a:solidFill>
              </a:rPr>
              <a:t> the Developers </a:t>
            </a:r>
            <a:r>
              <a:rPr lang="it-IT" sz="2000" dirty="0" err="1" smtClean="0">
                <a:solidFill>
                  <a:srgbClr val="FF0000"/>
                </a:solidFill>
              </a:rPr>
              <a:t>that</a:t>
            </a:r>
            <a:r>
              <a:rPr lang="it-IT" sz="2000" dirty="0" smtClean="0">
                <a:solidFill>
                  <a:srgbClr val="FF0000"/>
                </a:solidFill>
              </a:rPr>
              <a:t> </a:t>
            </a:r>
            <a:r>
              <a:rPr lang="it-IT" sz="2000" dirty="0" err="1" smtClean="0">
                <a:solidFill>
                  <a:srgbClr val="FF0000"/>
                </a:solidFill>
              </a:rPr>
              <a:t>worked</a:t>
            </a:r>
            <a:r>
              <a:rPr lang="it-IT" sz="2000" dirty="0" smtClean="0">
                <a:solidFill>
                  <a:srgbClr val="FF0000"/>
                </a:solidFill>
              </a:rPr>
              <a:t> hard to </a:t>
            </a:r>
            <a:r>
              <a:rPr lang="it-IT" sz="2000" dirty="0" err="1" smtClean="0">
                <a:solidFill>
                  <a:srgbClr val="FF0000"/>
                </a:solidFill>
              </a:rPr>
              <a:t>give</a:t>
            </a:r>
            <a:r>
              <a:rPr lang="it-IT" sz="2000" dirty="0" smtClean="0">
                <a:solidFill>
                  <a:srgbClr val="FF0000"/>
                </a:solidFill>
              </a:rPr>
              <a:t> </a:t>
            </a:r>
            <a:r>
              <a:rPr lang="it-IT" sz="2000" dirty="0" err="1" smtClean="0">
                <a:solidFill>
                  <a:srgbClr val="FF0000"/>
                </a:solidFill>
              </a:rPr>
              <a:t>us</a:t>
            </a:r>
            <a:r>
              <a:rPr lang="it-IT" sz="2000" dirty="0" smtClean="0">
                <a:solidFill>
                  <a:srgbClr val="FF0000"/>
                </a:solidFill>
              </a:rPr>
              <a:t> the best </a:t>
            </a:r>
            <a:r>
              <a:rPr lang="it-IT" sz="2000" dirty="0" err="1" smtClean="0">
                <a:solidFill>
                  <a:srgbClr val="FF0000"/>
                </a:solidFill>
              </a:rPr>
              <a:t>experience</a:t>
            </a:r>
            <a:r>
              <a:rPr lang="it-IT" sz="2000" dirty="0" smtClean="0">
                <a:solidFill>
                  <a:srgbClr val="FF0000"/>
                </a:solidFill>
              </a:rPr>
              <a:t> </a:t>
            </a:r>
            <a:r>
              <a:rPr lang="it-IT" sz="2000" dirty="0" err="1" smtClean="0">
                <a:solidFill>
                  <a:srgbClr val="FF0000"/>
                </a:solidFill>
              </a:rPr>
              <a:t>they</a:t>
            </a:r>
            <a:r>
              <a:rPr lang="it-IT" sz="2000" dirty="0" smtClean="0">
                <a:solidFill>
                  <a:srgbClr val="FF0000"/>
                </a:solidFill>
              </a:rPr>
              <a:t> </a:t>
            </a:r>
            <a:r>
              <a:rPr lang="it-IT" sz="2000" dirty="0" err="1" smtClean="0">
                <a:solidFill>
                  <a:srgbClr val="FF0000"/>
                </a:solidFill>
              </a:rPr>
              <a:t>could</a:t>
            </a:r>
            <a:r>
              <a:rPr lang="it-IT" sz="20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44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1676</Words>
  <Application>Microsoft Office PowerPoint</Application>
  <PresentationFormat>Presentazione su schermo (4:3)</PresentationFormat>
  <Paragraphs>310</Paragraphs>
  <Slides>32</Slides>
  <Notes>30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3" baseType="lpstr">
      <vt:lpstr>Office Theme</vt:lpstr>
      <vt:lpstr>Presentazione standard di PowerPoint</vt:lpstr>
      <vt:lpstr>TypeScript</vt:lpstr>
      <vt:lpstr>Who Am I ?</vt:lpstr>
      <vt:lpstr>Agenda</vt:lpstr>
      <vt:lpstr>Code on GitHub</vt:lpstr>
      <vt:lpstr>TypeScript</vt:lpstr>
      <vt:lpstr>JavaScript 'the good parts'</vt:lpstr>
      <vt:lpstr>JavaScript 'the not so good parts'</vt:lpstr>
      <vt:lpstr>Sometimes…</vt:lpstr>
      <vt:lpstr>TypeScript - what is it? why use it?</vt:lpstr>
      <vt:lpstr>Tooling Setup </vt:lpstr>
      <vt:lpstr>Setup TypeScript</vt:lpstr>
      <vt:lpstr>Editor / IDE </vt:lpstr>
      <vt:lpstr>Editor Setup (Visual Studio Code)</vt:lpstr>
      <vt:lpstr>TSC - the TypeScript compiler</vt:lpstr>
      <vt:lpstr>TSD - TypeScript Definition Files package manager</vt:lpstr>
      <vt:lpstr>Demo</vt:lpstr>
      <vt:lpstr>Types</vt:lpstr>
      <vt:lpstr>Interfaces</vt:lpstr>
      <vt:lpstr>Interfaces</vt:lpstr>
      <vt:lpstr>Classes</vt:lpstr>
      <vt:lpstr>Classes - Pay Attention to...</vt:lpstr>
      <vt:lpstr>Namespace &amp; Module</vt:lpstr>
      <vt:lpstr>Namespace</vt:lpstr>
      <vt:lpstr>Module</vt:lpstr>
      <vt:lpstr>Decorators (ES7 proposal)</vt:lpstr>
      <vt:lpstr>Various / Advanced</vt:lpstr>
      <vt:lpstr>What's Next?</vt:lpstr>
      <vt:lpstr>Presentazione standard di PowerPoint</vt:lpstr>
      <vt:lpstr>Thanks All!</vt:lpstr>
      <vt:lpstr>Q. &amp; A.</vt:lpstr>
      <vt:lpstr>License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Guardian</dc:creator>
  <cp:lastModifiedBy>Alessandro Giorgetti</cp:lastModifiedBy>
  <cp:revision>43</cp:revision>
  <dcterms:created xsi:type="dcterms:W3CDTF">2012-07-27T01:16:44Z</dcterms:created>
  <dcterms:modified xsi:type="dcterms:W3CDTF">2015-09-25T08:11:28Z</dcterms:modified>
</cp:coreProperties>
</file>