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0"/>
  </p:notesMasterIdLst>
  <p:handoutMasterIdLst>
    <p:handoutMasterId r:id="rId41"/>
  </p:handoutMasterIdLst>
  <p:sldIdLst>
    <p:sldId id="292" r:id="rId2"/>
    <p:sldId id="420" r:id="rId3"/>
    <p:sldId id="423" r:id="rId4"/>
    <p:sldId id="421" r:id="rId5"/>
    <p:sldId id="424" r:id="rId6"/>
    <p:sldId id="451" r:id="rId7"/>
    <p:sldId id="422" r:id="rId8"/>
    <p:sldId id="428" r:id="rId9"/>
    <p:sldId id="430" r:id="rId10"/>
    <p:sldId id="431" r:id="rId11"/>
    <p:sldId id="432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52" r:id="rId21"/>
    <p:sldId id="445" r:id="rId22"/>
    <p:sldId id="433" r:id="rId23"/>
    <p:sldId id="446" r:id="rId24"/>
    <p:sldId id="447" r:id="rId25"/>
    <p:sldId id="448" r:id="rId26"/>
    <p:sldId id="449" r:id="rId27"/>
    <p:sldId id="450" r:id="rId28"/>
    <p:sldId id="459" r:id="rId29"/>
    <p:sldId id="458" r:id="rId30"/>
    <p:sldId id="453" r:id="rId31"/>
    <p:sldId id="455" r:id="rId32"/>
    <p:sldId id="456" r:id="rId33"/>
    <p:sldId id="457" r:id="rId34"/>
    <p:sldId id="454" r:id="rId35"/>
    <p:sldId id="425" r:id="rId36"/>
    <p:sldId id="407" r:id="rId37"/>
    <p:sldId id="419" r:id="rId38"/>
    <p:sldId id="42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89726" autoAdjust="0"/>
  </p:normalViewPr>
  <p:slideViewPr>
    <p:cSldViewPr snapToGrid="0">
      <p:cViewPr>
        <p:scale>
          <a:sx n="75" d="100"/>
          <a:sy n="75" d="100"/>
        </p:scale>
        <p:origin x="-396" y="-2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ambiguity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and </a:t>
            </a:r>
            <a:r>
              <a:rPr lang="it-IT" dirty="0" err="1" smtClean="0"/>
              <a:t>Discriminated</a:t>
            </a:r>
            <a:r>
              <a:rPr lang="it-IT" dirty="0" smtClean="0"/>
              <a:t> </a:t>
            </a:r>
            <a:r>
              <a:rPr lang="it-IT" dirty="0" err="1" smtClean="0"/>
              <a:t>Unions</a:t>
            </a:r>
            <a:r>
              <a:rPr lang="it-IT" dirty="0" smtClean="0"/>
              <a:t> to take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advantage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TypeScript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Type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 smtClean="0"/>
          </a:p>
          <a:p>
            <a:r>
              <a:rPr lang="it-IT" dirty="0" err="1" smtClean="0"/>
              <a:t>Reducers</a:t>
            </a:r>
            <a:r>
              <a:rPr lang="it-IT" dirty="0" smtClean="0"/>
              <a:t> operate </a:t>
            </a:r>
            <a:r>
              <a:rPr lang="it-IT" dirty="0" err="1" smtClean="0"/>
              <a:t>synchronously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will return an Observable&lt;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you can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AsyncPipe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subscribe to the state changes in the UI or use any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to process the data stream.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Memoization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sort</a:t>
            </a:r>
            <a:r>
              <a:rPr lang="it-IT" dirty="0" smtClean="0"/>
              <a:t> of </a:t>
            </a:r>
            <a:r>
              <a:rPr lang="it-IT" dirty="0" err="1" smtClean="0"/>
              <a:t>caching</a:t>
            </a:r>
            <a:r>
              <a:rPr lang="it-IT" dirty="0" smtClean="0"/>
              <a:t>: </a:t>
            </a:r>
            <a:r>
              <a:rPr lang="it-IT" dirty="0" err="1" smtClean="0"/>
              <a:t>selectors</a:t>
            </a:r>
            <a:r>
              <a:rPr lang="it-IT" dirty="0" smtClean="0"/>
              <a:t> are pure </a:t>
            </a:r>
            <a:r>
              <a:rPr lang="it-IT" dirty="0" err="1" smtClean="0"/>
              <a:t>function</a:t>
            </a:r>
            <a:r>
              <a:rPr lang="it-IT" dirty="0" smtClean="0"/>
              <a:t>, so </a:t>
            </a:r>
            <a:r>
              <a:rPr lang="it-IT" dirty="0" err="1" smtClean="0"/>
              <a:t>given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output. </a:t>
            </a:r>
          </a:p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establishes</a:t>
            </a:r>
            <a:r>
              <a:rPr lang="it-IT" baseline="0" dirty="0" smtClean="0"/>
              <a:t> a cache so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input do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change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result</a:t>
            </a:r>
            <a:r>
              <a:rPr lang="it-IT" baseline="0" dirty="0" smtClean="0"/>
              <a:t> of the (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elaboration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immediately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returned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Only</a:t>
            </a:r>
            <a:r>
              <a:rPr lang="it-IT" baseline="0" dirty="0" smtClean="0"/>
              <a:t> the last input </a:t>
            </a:r>
            <a:r>
              <a:rPr lang="it-IT" baseline="0" dirty="0" err="1" smtClean="0"/>
              <a:t>will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cached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There</a:t>
            </a:r>
            <a:r>
              <a:rPr lang="it-IT" dirty="0" smtClean="0"/>
              <a:t> are some </a:t>
            </a:r>
            <a:r>
              <a:rPr lang="it-IT" dirty="0" err="1" smtClean="0"/>
              <a:t>key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concepts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pay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attention</a:t>
            </a:r>
            <a:r>
              <a:rPr lang="it-IT" baseline="0" dirty="0" smtClean="0"/>
              <a:t> to in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piece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cde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Chose</a:t>
            </a:r>
            <a:r>
              <a:rPr lang="it-IT" dirty="0" smtClean="0"/>
              <a:t> the operator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how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want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react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http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might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active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</a:t>
            </a:r>
            <a:r>
              <a:rPr lang="it-IT" baseline="0" dirty="0" err="1" smtClean="0"/>
              <a:t>messages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dispatched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cancel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execute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parallel</a:t>
            </a:r>
            <a:r>
              <a:rPr lang="it-IT" baseline="0" dirty="0" smtClean="0"/>
              <a:t> and merge the </a:t>
            </a:r>
            <a:r>
              <a:rPr lang="it-IT" baseline="0" dirty="0" err="1" smtClean="0"/>
              <a:t>results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keep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ordering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wait</a:t>
            </a:r>
            <a:r>
              <a:rPr lang="it-IT" baseline="0" dirty="0" smtClean="0"/>
              <a:t> for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</a:t>
            </a:r>
            <a:r>
              <a:rPr lang="it-IT" baseline="0" dirty="0" smtClean="0"/>
              <a:t> to complete…</a:t>
            </a:r>
          </a:p>
          <a:p>
            <a:r>
              <a:rPr lang="it-IT" baseline="0" dirty="0" smtClean="0"/>
              <a:t>How ‘in-</a:t>
            </a:r>
            <a:r>
              <a:rPr lang="it-IT" baseline="0" dirty="0" err="1" smtClean="0"/>
              <a:t>flight</a:t>
            </a:r>
            <a:r>
              <a:rPr lang="it-IT" baseline="0" dirty="0" smtClean="0"/>
              <a:t>’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handled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up to </a:t>
            </a:r>
            <a:r>
              <a:rPr lang="it-IT" baseline="0" dirty="0" err="1" smtClean="0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moxisus/redux-devtools-extensio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-devtools/confi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Redux</a:t>
            </a:r>
            <a:r>
              <a:rPr lang="it-IT" dirty="0" smtClean="0"/>
              <a:t> / </a:t>
            </a:r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smtClean="0"/>
              <a:t> CQRS </a:t>
            </a:r>
            <a:r>
              <a:rPr lang="it-IT" dirty="0" err="1" smtClean="0"/>
              <a:t>applied</a:t>
            </a:r>
            <a:r>
              <a:rPr lang="it-IT" dirty="0" smtClean="0"/>
              <a:t> to the UI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implementing it following the CQRS guidelines and patterns in JavaScript / Angular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Message Driven</a:t>
            </a:r>
            <a:r>
              <a:rPr lang="en-US" dirty="0" smtClean="0"/>
              <a:t>: </a:t>
            </a:r>
            <a:r>
              <a:rPr lang="en-US" dirty="0"/>
              <a:t>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Read pipeline</a:t>
            </a:r>
            <a:r>
              <a:rPr lang="en-US" dirty="0" smtClean="0"/>
              <a:t>: </a:t>
            </a:r>
            <a:r>
              <a:rPr lang="en-US" dirty="0"/>
              <a:t>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Write pipeline</a:t>
            </a:r>
            <a:r>
              <a:rPr lang="en-US" dirty="0" smtClean="0"/>
              <a:t>: </a:t>
            </a:r>
            <a:r>
              <a:rPr lang="en-US" dirty="0"/>
              <a:t>Command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Aggregate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Event == 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State </a:t>
            </a:r>
            <a:br>
              <a:rPr lang="en-US" dirty="0"/>
            </a:br>
            <a:r>
              <a:rPr lang="en-US" dirty="0" smtClean="0"/>
              <a:t>						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</a:t>
            </a:r>
            <a:r>
              <a:rPr lang="en-US" dirty="0"/>
              <a:t>Side)Effects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Actions.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There's </a:t>
            </a:r>
            <a:r>
              <a:rPr lang="en-US" dirty="0" smtClean="0"/>
              <a:t>a clear separation </a:t>
            </a:r>
            <a:r>
              <a:rPr lang="en-US" dirty="0"/>
              <a:t>between a read and a write pipeline, like the CQRS approach.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WARNING</a:t>
            </a:r>
            <a:r>
              <a:rPr lang="en-US" dirty="0"/>
              <a:t>: the State should be </a:t>
            </a:r>
            <a:r>
              <a:rPr lang="en-US" dirty="0" smtClean="0"/>
              <a:t>considered an </a:t>
            </a:r>
            <a:r>
              <a:rPr lang="en-US" dirty="0"/>
              <a:t>IMMUTABLE object, you are not allowed to mutate </a:t>
            </a:r>
            <a:r>
              <a:rPr lang="en-US" dirty="0" smtClean="0"/>
              <a:t>the value </a:t>
            </a:r>
            <a:r>
              <a:rPr lang="en-US" dirty="0"/>
              <a:t>of a single property!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Provide</a:t>
            </a:r>
            <a:r>
              <a:rPr lang="it-IT" dirty="0" smtClean="0"/>
              <a:t> an </a:t>
            </a:r>
            <a:r>
              <a:rPr lang="it-IT" dirty="0" err="1" smtClean="0"/>
              <a:t>Initial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/>
              <a:t>in the </a:t>
            </a:r>
            <a:r>
              <a:rPr lang="it-IT" dirty="0" err="1"/>
              <a:t>AppModule</a:t>
            </a:r>
            <a:r>
              <a:rPr lang="it-IT" dirty="0"/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{…}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'[Counter] Increment'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best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practice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add some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namespacing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it-IT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Decrement</a:t>
            </a:r>
            <a:r>
              <a:rPr lang="it-IT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| …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4) </a:t>
            </a:r>
            <a:r>
              <a:rPr lang="it-IT" dirty="0" err="1" smtClean="0"/>
              <a:t>Reducers</a:t>
            </a:r>
            <a:r>
              <a:rPr lang="it-IT" dirty="0" smtClean="0"/>
              <a:t>: </a:t>
            </a:r>
            <a:r>
              <a:rPr lang="it-IT" sz="4000" dirty="0" err="1" smtClean="0"/>
              <a:t>react</a:t>
            </a:r>
            <a:r>
              <a:rPr lang="it-IT" sz="4000" dirty="0" smtClean="0"/>
              <a:t> to </a:t>
            </a:r>
            <a:r>
              <a:rPr lang="it-IT" sz="4000" dirty="0" err="1" smtClean="0"/>
              <a:t>actions</a:t>
            </a:r>
            <a:r>
              <a:rPr lang="it-IT" sz="4000" dirty="0" smtClean="0"/>
              <a:t>, </a:t>
            </a:r>
            <a:r>
              <a:rPr lang="it-IT" sz="4000" dirty="0" err="1" smtClean="0"/>
              <a:t>change</a:t>
            </a:r>
            <a:r>
              <a:rPr lang="it-IT" sz="4000" dirty="0" smtClean="0"/>
              <a:t> the state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dirty="0" err="1"/>
              <a:t>oject</a:t>
            </a:r>
            <a:r>
              <a:rPr lang="en-US" dirty="0"/>
              <a:t>, this is the only way we guarantee immutability</a:t>
            </a:r>
            <a:r>
              <a:rPr lang="en-US" dirty="0" smtClean="0"/>
              <a:t>!</a:t>
            </a:r>
            <a:endParaRPr lang="it-IT" dirty="0" smtClean="0">
              <a:solidFill>
                <a:srgbClr val="AF00DB"/>
              </a:solidFill>
              <a:latin typeface="Consolas"/>
            </a:endParaRP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counterReducer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): </a:t>
            </a:r>
            <a:r>
              <a:rPr lang="it-IT" dirty="0" err="1" smtClean="0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switch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case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 ...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1080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};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dirty="0" smtClean="0">
                <a:solidFill>
                  <a:srgbClr val="AF00DB"/>
                </a:solidFill>
                <a:latin typeface="Consolas"/>
              </a:rPr>
              <a:t>default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0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with </a:t>
            </a:r>
            <a:r>
              <a:rPr lang="it-IT" dirty="0" err="1" smtClean="0"/>
              <a:t>Reducers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 </a:t>
            </a:r>
            <a:r>
              <a:rPr lang="en-US" b="1" dirty="0" err="1"/>
              <a:t>StoreModule.forRoot</a:t>
            </a:r>
            <a:r>
              <a:rPr lang="en-US" b="1" dirty="0"/>
              <a:t>()</a:t>
            </a:r>
            <a:r>
              <a:rPr lang="en-US" dirty="0"/>
              <a:t> function with an </a:t>
            </a:r>
            <a:r>
              <a:rPr lang="en-US" b="1" dirty="0" err="1"/>
              <a:t>ActionReducerMap</a:t>
            </a:r>
            <a:r>
              <a:rPr lang="en-US" b="1" dirty="0"/>
              <a:t>&lt;</a:t>
            </a:r>
            <a:r>
              <a:rPr lang="en-US" b="1" dirty="0" err="1"/>
              <a:t>TState</a:t>
            </a:r>
            <a:r>
              <a:rPr lang="en-US" b="1" dirty="0"/>
              <a:t>&gt;</a:t>
            </a:r>
            <a:r>
              <a:rPr lang="en-US" dirty="0"/>
              <a:t>object that provides the references to the reducers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reducers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ActionReducerMap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counterReducer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reducers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6) </a:t>
            </a:r>
            <a:r>
              <a:rPr lang="it-IT" dirty="0" err="1" smtClean="0"/>
              <a:t>Selectors</a:t>
            </a:r>
            <a:r>
              <a:rPr lang="it-IT" dirty="0" smtClean="0"/>
              <a:t>: </a:t>
            </a:r>
            <a:r>
              <a:rPr lang="en-US" sz="3200" dirty="0"/>
              <a:t>expose </a:t>
            </a:r>
            <a:r>
              <a:rPr lang="en-US" sz="3200" dirty="0" smtClean="0"/>
              <a:t>slices </a:t>
            </a:r>
            <a:r>
              <a:rPr lang="en-US" sz="3200" dirty="0"/>
              <a:t>of the state as observables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In the Component: </a:t>
            </a:r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and use the </a:t>
            </a:r>
            <a:r>
              <a:rPr lang="it-IT" dirty="0" err="1" smtClean="0">
                <a:solidFill>
                  <a:srgbClr val="0070C0"/>
                </a:solidFill>
              </a:rPr>
              <a:t>select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operator: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counterState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Best Practice - use a selection function: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endParaRPr lang="en-US" dirty="0" smtClean="0">
              <a:solidFill>
                <a:srgbClr val="00108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of «</a:t>
            </a:r>
            <a:r>
              <a:rPr lang="it-IT" dirty="0" err="1" smtClean="0"/>
              <a:t>createSelector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selectors created with the '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' function have many advantages over using plain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functions, the most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important: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composition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and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memoization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counterCountSelector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counterFaultySelector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faulty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7)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service and call the </a:t>
            </a:r>
            <a:r>
              <a:rPr lang="it-IT" dirty="0" err="1"/>
              <a:t>d</a:t>
            </a:r>
            <a:r>
              <a:rPr lang="it-IT" dirty="0" err="1" smtClean="0"/>
              <a:t>ispatch</a:t>
            </a:r>
            <a:r>
              <a:rPr lang="it-IT" dirty="0" smtClean="0"/>
              <a:t>()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core </a:t>
            </a:r>
            <a:r>
              <a:rPr lang="it-IT" sz="3200" dirty="0" err="1" smtClean="0"/>
              <a:t>NgRx</a:t>
            </a:r>
            <a:r>
              <a:rPr lang="it-IT" sz="3200" dirty="0" smtClean="0"/>
              <a:t> </a:t>
            </a:r>
            <a:r>
              <a:rPr lang="it-IT" sz="3200" dirty="0" err="1" smtClean="0"/>
              <a:t>is</a:t>
            </a:r>
            <a:r>
              <a:rPr lang="it-IT" sz="3200" dirty="0" smtClean="0"/>
              <a:t> 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r>
              <a:rPr lang="it-IT" dirty="0" smtClean="0"/>
              <a:t>: </a:t>
            </a:r>
            <a:r>
              <a:rPr lang="it-IT" sz="4000" dirty="0" smtClean="0"/>
              <a:t>a side </a:t>
            </a:r>
            <a:r>
              <a:rPr lang="it-IT" sz="4000" dirty="0" err="1" smtClean="0"/>
              <a:t>effect</a:t>
            </a:r>
            <a:r>
              <a:rPr lang="it-IT" sz="4000" dirty="0" smtClean="0"/>
              <a:t> model for </a:t>
            </a:r>
            <a:r>
              <a:rPr lang="it-IT" sz="4000" dirty="0" err="1" smtClean="0"/>
              <a:t>ngrx</a:t>
            </a:r>
            <a:r>
              <a:rPr lang="it-IT" sz="4000" dirty="0" smtClean="0"/>
              <a:t>/</a:t>
            </a:r>
            <a:r>
              <a:rPr lang="it-IT" sz="4000" dirty="0" err="1" smtClean="0"/>
              <a:t>store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Listen </a:t>
            </a:r>
            <a:r>
              <a:rPr lang="en-US" sz="2400" dirty="0">
                <a:solidFill>
                  <a:srgbClr val="0070C0"/>
                </a:solidFill>
              </a:rPr>
              <a:t>for actions </a:t>
            </a:r>
            <a:r>
              <a:rPr lang="en-US" sz="2400" dirty="0"/>
              <a:t>dispatched </a:t>
            </a:r>
            <a:r>
              <a:rPr lang="en-US" sz="2400" dirty="0" smtClean="0"/>
              <a:t>to @</a:t>
            </a:r>
            <a:r>
              <a:rPr lang="en-US" sz="2400" dirty="0" err="1" smtClean="0"/>
              <a:t>ngrx</a:t>
            </a:r>
            <a:r>
              <a:rPr lang="en-US" sz="2400" dirty="0" smtClean="0"/>
              <a:t>/store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Isolate </a:t>
            </a:r>
            <a:r>
              <a:rPr lang="en-US" sz="2400" dirty="0">
                <a:solidFill>
                  <a:srgbClr val="0070C0"/>
                </a:solidFill>
              </a:rPr>
              <a:t>side effects </a:t>
            </a:r>
            <a:r>
              <a:rPr lang="en-US" sz="2400" dirty="0" smtClean="0"/>
              <a:t>(i.e.: access </a:t>
            </a:r>
            <a:r>
              <a:rPr lang="en-US" sz="2400" dirty="0"/>
              <a:t>to external services, business logic, </a:t>
            </a:r>
            <a:r>
              <a:rPr lang="en-US" sz="2400" dirty="0" smtClean="0"/>
              <a:t>etc</a:t>
            </a:r>
            <a:r>
              <a:rPr lang="en-US" sz="2400" dirty="0" smtClean="0"/>
              <a:t>.), </a:t>
            </a:r>
            <a:r>
              <a:rPr lang="en-US" sz="2400" dirty="0"/>
              <a:t>promoting the creation of more 'pure' components that select state and dispatch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>
                <a:solidFill>
                  <a:srgbClr val="0070C0"/>
                </a:solidFill>
              </a:rPr>
              <a:t>new sources of actions </a:t>
            </a:r>
            <a:r>
              <a:rPr lang="en-US" sz="2400" dirty="0"/>
              <a:t>based on external interactions such as network requests, web socket messages and time-based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/>
              <a:t>Effect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0070C0"/>
                </a:solidFill>
              </a:rPr>
              <a:t>Observable&lt;Action | Action[]&gt; </a:t>
            </a:r>
            <a:r>
              <a:rPr lang="en-US" sz="2400" dirty="0"/>
              <a:t>that should </a:t>
            </a:r>
            <a:r>
              <a:rPr lang="en-US" sz="2400" dirty="0" smtClean="0"/>
              <a:t>(optionally) emit </a:t>
            </a:r>
            <a:r>
              <a:rPr lang="en-US" sz="2400" dirty="0"/>
              <a:t>non empty arrays of Actions that will </a:t>
            </a:r>
            <a:r>
              <a:rPr lang="en-US" sz="2400" dirty="0" smtClean="0"/>
              <a:t>be </a:t>
            </a:r>
            <a:r>
              <a:rPr lang="en-US" sz="2400" dirty="0"/>
              <a:t>dispatched to the Store </a:t>
            </a:r>
            <a:r>
              <a:rPr lang="en-US" sz="2400" dirty="0" smtClean="0"/>
              <a:t>itself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Effects</a:t>
            </a:r>
            <a:r>
              <a:rPr lang="it-IT" dirty="0" smtClean="0"/>
              <a:t>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267529"/>
            <a:ext cx="3916806" cy="12463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Effect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34" idx="1"/>
            <a:endCxn id="46" idx="1"/>
          </p:cNvCxnSpPr>
          <p:nvPr/>
        </p:nvCxnSpPr>
        <p:spPr>
          <a:xfrm rot="10800000" flipH="1" flipV="1">
            <a:off x="7475236" y="2319708"/>
            <a:ext cx="30482" cy="3194194"/>
          </a:xfrm>
          <a:prstGeom prst="curvedConnector3">
            <a:avLst>
              <a:gd name="adj1" fmla="val -2499836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stCxn id="45" idx="0"/>
            <a:endCxn id="15" idx="3"/>
          </p:cNvCxnSpPr>
          <p:nvPr/>
        </p:nvCxnSpPr>
        <p:spPr>
          <a:xfrm rot="16200000" flipV="1">
            <a:off x="9466902" y="3874778"/>
            <a:ext cx="351147" cy="1136650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13" name="Fumetto 4 12"/>
          <p:cNvSpPr/>
          <p:nvPr/>
        </p:nvSpPr>
        <p:spPr>
          <a:xfrm>
            <a:off x="7661310" y="4894901"/>
            <a:ext cx="1207715" cy="4582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cloud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/effects --save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Import </a:t>
            </a:r>
            <a:r>
              <a:rPr lang="en-US" dirty="0"/>
              <a:t>the </a:t>
            </a:r>
            <a:r>
              <a:rPr lang="en-US" dirty="0" err="1"/>
              <a:t>EffectsModule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EffectsModule.forRoot</a:t>
            </a:r>
            <a:r>
              <a:rPr lang="en-US" dirty="0">
                <a:latin typeface="Consolas" panose="020B0609020204030204" pitchFamily="49" charset="0"/>
              </a:rPr>
              <a:t>([...list of effects...])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3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</a:t>
            </a:r>
            <a:r>
              <a:rPr lang="it-IT" dirty="0" err="1" smtClean="0"/>
              <a:t>Define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Service Class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Injectable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/>
              </a:rPr>
            </a:b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)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}</a:t>
            </a:r>
          </a:p>
          <a:p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130300" y="2197100"/>
            <a:ext cx="211455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676400" y="3816350"/>
            <a:ext cx="607060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308350" y="4375150"/>
            <a:ext cx="587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>
                <a:solidFill>
                  <a:srgbClr val="FF0000"/>
                </a:solidFill>
              </a:rPr>
              <a:t>Actions</a:t>
            </a:r>
            <a:r>
              <a:rPr lang="it-IT" sz="2400" dirty="0" smtClean="0">
                <a:solidFill>
                  <a:srgbClr val="FF0000"/>
                </a:solidFill>
              </a:rPr>
              <a:t>&lt;</a:t>
            </a:r>
            <a:r>
              <a:rPr lang="it-IT" sz="2400" dirty="0" err="1" smtClean="0">
                <a:solidFill>
                  <a:srgbClr val="FF0000"/>
                </a:solidFill>
              </a:rPr>
              <a:t>TActions</a:t>
            </a:r>
            <a:r>
              <a:rPr lang="it-IT" sz="2400" dirty="0" smtClean="0">
                <a:solidFill>
                  <a:srgbClr val="FF0000"/>
                </a:solidFill>
              </a:rPr>
              <a:t>&gt;: an </a:t>
            </a:r>
            <a:r>
              <a:rPr lang="it-IT" sz="2400" dirty="0" err="1" smtClean="0">
                <a:solidFill>
                  <a:srgbClr val="FF0000"/>
                </a:solidFill>
              </a:rPr>
              <a:t>observable</a:t>
            </a:r>
            <a:r>
              <a:rPr lang="it-IT" sz="2400" dirty="0" smtClean="0">
                <a:solidFill>
                  <a:srgbClr val="FF0000"/>
                </a:solidFill>
              </a:rPr>
              <a:t> of Action(s)</a:t>
            </a: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EffectsModule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[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</a:t>
            </a:r>
            <a:r>
              <a:rPr lang="en-US" dirty="0" err="1" smtClean="0"/>
              <a:t>AppModule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EffectsModule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([...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Implement</a:t>
            </a:r>
            <a:r>
              <a:rPr lang="it-IT" dirty="0" smtClean="0"/>
              <a:t> the Side </a:t>
            </a:r>
            <a:r>
              <a:rPr lang="it-IT" dirty="0" err="1" smtClean="0"/>
              <a:t>Effect</a:t>
            </a:r>
            <a:r>
              <a:rPr lang="it-IT" dirty="0" smtClean="0"/>
              <a:t> </a:t>
            </a:r>
            <a:r>
              <a:rPr lang="it-IT" sz="2400" dirty="0" smtClean="0"/>
              <a:t>(in the side </a:t>
            </a:r>
            <a:r>
              <a:rPr lang="it-IT" sz="2400" dirty="0" err="1" smtClean="0"/>
              <a:t>effect</a:t>
            </a:r>
            <a:r>
              <a:rPr lang="it-IT" sz="2400" dirty="0" smtClean="0"/>
              <a:t> </a:t>
            </a:r>
            <a:r>
              <a:rPr lang="it-IT" sz="2400" dirty="0" err="1" smtClean="0"/>
              <a:t>class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RANDOM_FAILURE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tap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delay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9885A"/>
                </a:solidFill>
                <a:latin typeface="Consolas"/>
              </a:rPr>
              <a:t>2000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latency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, simulate network call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number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between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1 and 10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random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*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}),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filter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508250"/>
            <a:ext cx="59436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68400" y="1905000"/>
            <a:ext cx="1295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Effects</a:t>
            </a:r>
            <a:r>
              <a:rPr lang="it-IT" dirty="0" smtClean="0"/>
              <a:t> </a:t>
            </a:r>
            <a:r>
              <a:rPr lang="it-IT" dirty="0" err="1" smtClean="0"/>
              <a:t>might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>
                <a:latin typeface="Consolas" panose="020B0609020204030204" pitchFamily="49" charset="0"/>
              </a:rPr>
              <a:t>@</a:t>
            </a:r>
            <a:r>
              <a:rPr lang="it-IT" dirty="0" err="1">
                <a:latin typeface="Consolas" panose="020B0609020204030204" pitchFamily="49" charset="0"/>
              </a:rPr>
              <a:t>Effect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dispatch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: false </a:t>
            </a:r>
            <a:r>
              <a:rPr lang="it-IT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it-IT" dirty="0" smtClean="0">
                <a:latin typeface="Consolas" panose="020B0609020204030204" pitchFamily="49" charset="0"/>
              </a:rPr>
              <a:t>)</a:t>
            </a:r>
          </a:p>
          <a:p>
            <a:endParaRPr lang="it-IT" dirty="0"/>
          </a:p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under some </a:t>
            </a:r>
            <a:r>
              <a:rPr lang="it-IT" dirty="0" err="1" smtClean="0"/>
              <a:t>conditions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/ Dispatch </a:t>
            </a:r>
            <a:r>
              <a:rPr lang="en-US" dirty="0" smtClean="0"/>
              <a:t>an action with no handlers: a </a:t>
            </a:r>
            <a:r>
              <a:rPr lang="en-US" dirty="0">
                <a:solidFill>
                  <a:srgbClr val="0070C0"/>
                </a:solidFill>
              </a:rPr>
              <a:t>no-op action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filter() </a:t>
            </a:r>
            <a:r>
              <a:rPr lang="en-US" dirty="0"/>
              <a:t>operator to avoid the observable </a:t>
            </a:r>
            <a:r>
              <a:rPr lang="en-US" dirty="0" smtClean="0"/>
              <a:t>proceed.</a:t>
            </a:r>
            <a:endParaRPr lang="en-US" dirty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: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loadHierarchy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$</a:t>
            </a:r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 smtClean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ActorsActionsTypes</a:t>
            </a:r>
            <a:r>
              <a:rPr lang="it-IT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ACTORS_LOAD_HIERARCHY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switchMap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endpointService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GetActorsHierarchy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ActorsHierarchyLoaded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catchError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of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ActorsLoadHierarcyFailed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})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762250"/>
            <a:ext cx="5524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692400" y="3473450"/>
            <a:ext cx="666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974850" y="4197350"/>
            <a:ext cx="920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06550" y="3162300"/>
            <a:ext cx="108585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: </a:t>
            </a:r>
            <a:r>
              <a:rPr lang="it-IT" dirty="0" err="1" smtClean="0"/>
              <a:t>chose</a:t>
            </a:r>
            <a:r>
              <a:rPr lang="it-IT" dirty="0" smtClean="0"/>
              <a:t> the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 smtClean="0"/>
              <a:t>previous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.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Can </a:t>
            </a:r>
            <a:r>
              <a:rPr lang="it-IT" b="1" dirty="0"/>
              <a:t>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</a:t>
            </a:r>
            <a:r>
              <a:rPr lang="it-IT" b="1" dirty="0" smtClean="0"/>
              <a:t>(e.g.: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mergeMap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 smtClean="0"/>
              <a:t>requests</a:t>
            </a:r>
            <a:r>
              <a:rPr lang="it-IT" dirty="0" smtClean="0"/>
              <a:t> in </a:t>
            </a:r>
            <a:r>
              <a:rPr lang="it-IT" dirty="0" err="1" smtClean="0"/>
              <a:t>parallel</a:t>
            </a:r>
            <a:r>
              <a:rPr lang="it-IT" dirty="0" smtClean="0"/>
              <a:t> and merge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a single </a:t>
            </a:r>
            <a:r>
              <a:rPr lang="it-IT" dirty="0" err="1" smtClean="0"/>
              <a:t>stream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err="1" smtClean="0"/>
              <a:t>It</a:t>
            </a:r>
            <a:r>
              <a:rPr lang="it-IT" b="1" dirty="0" smtClean="0"/>
              <a:t> </a:t>
            </a:r>
            <a:r>
              <a:rPr lang="it-IT" b="1" dirty="0" err="1" smtClean="0"/>
              <a:t>does</a:t>
            </a:r>
            <a:r>
              <a:rPr lang="it-IT" b="1" dirty="0" smtClean="0"/>
              <a:t>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guarantee</a:t>
            </a:r>
            <a:r>
              <a:rPr lang="it-IT" b="1" dirty="0" smtClean="0"/>
              <a:t> </a:t>
            </a:r>
            <a:r>
              <a:rPr lang="it-IT" b="1" dirty="0" err="1" smtClean="0"/>
              <a:t>ordering</a:t>
            </a:r>
            <a:r>
              <a:rPr lang="it-IT" dirty="0" smtClean="0"/>
              <a:t>. </a:t>
            </a:r>
            <a:r>
              <a:rPr lang="it-IT" b="1" dirty="0" err="1" smtClean="0"/>
              <a:t>Better</a:t>
            </a:r>
            <a:r>
              <a:rPr lang="it-IT" b="1" dirty="0" smtClean="0"/>
              <a:t> </a:t>
            </a:r>
            <a:r>
              <a:rPr lang="it-IT" b="1" dirty="0" err="1" smtClean="0"/>
              <a:t>suited</a:t>
            </a:r>
            <a:r>
              <a:rPr lang="it-IT" b="1" dirty="0" smtClean="0"/>
              <a:t> for </a:t>
            </a:r>
            <a:r>
              <a:rPr lang="it-IT" b="1" dirty="0" smtClean="0">
                <a:solidFill>
                  <a:srgbClr val="0070C0"/>
                </a:solidFill>
              </a:rPr>
              <a:t>put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post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delete</a:t>
            </a:r>
            <a:r>
              <a:rPr lang="it-IT" b="1" dirty="0" smtClean="0"/>
              <a:t> </a:t>
            </a:r>
            <a:r>
              <a:rPr lang="it-IT" b="1" dirty="0" err="1" smtClean="0"/>
              <a:t>operations</a:t>
            </a:r>
            <a:r>
              <a:rPr lang="it-IT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concatMap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expense</a:t>
            </a:r>
            <a:r>
              <a:rPr lang="it-IT" dirty="0" smtClean="0"/>
              <a:t> of performance. Use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order</a:t>
            </a:r>
            <a:r>
              <a:rPr lang="it-IT" dirty="0" smtClean="0"/>
              <a:t> of </a:t>
            </a:r>
            <a:r>
              <a:rPr lang="it-IT" dirty="0" err="1" smtClean="0"/>
              <a:t>operations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exhaustMap</a:t>
            </a:r>
            <a:r>
              <a:rPr lang="it-IT" dirty="0" smtClean="0"/>
              <a:t>: </a:t>
            </a:r>
            <a:r>
              <a:rPr lang="it-IT" b="1" dirty="0" err="1" smtClean="0"/>
              <a:t>ignore</a:t>
            </a:r>
            <a:r>
              <a:rPr lang="it-IT" b="1" dirty="0" smtClean="0"/>
              <a:t> </a:t>
            </a:r>
            <a:r>
              <a:rPr lang="it-IT" b="1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err="1" smtClean="0"/>
              <a:t>until</a:t>
            </a:r>
            <a:r>
              <a:rPr lang="it-IT" b="1" dirty="0" smtClean="0"/>
              <a:t> the </a:t>
            </a:r>
            <a:r>
              <a:rPr lang="it-IT" b="1" dirty="0" err="1" smtClean="0"/>
              <a:t>current</a:t>
            </a:r>
            <a:r>
              <a:rPr lang="it-IT" b="1" dirty="0" smtClean="0"/>
              <a:t> </a:t>
            </a:r>
            <a:r>
              <a:rPr lang="it-IT" b="1" dirty="0" err="1" smtClean="0"/>
              <a:t>one</a:t>
            </a:r>
            <a:r>
              <a:rPr lang="it-IT" b="1" dirty="0" smtClean="0"/>
              <a:t> </a:t>
            </a:r>
            <a:r>
              <a:rPr lang="it-IT" b="1" dirty="0" err="1" smtClean="0"/>
              <a:t>completes</a:t>
            </a:r>
            <a:r>
              <a:rPr lang="it-IT" dirty="0" smtClean="0"/>
              <a:t>, </a:t>
            </a:r>
            <a:r>
              <a:rPr lang="it-IT" dirty="0" err="1" smtClean="0"/>
              <a:t>then</a:t>
            </a:r>
            <a:r>
              <a:rPr lang="it-IT" dirty="0" smtClean="0"/>
              <a:t> a new </a:t>
            </a:r>
            <a:r>
              <a:rPr lang="it-IT" dirty="0" err="1" smtClean="0"/>
              <a:t>request</a:t>
            </a:r>
            <a:r>
              <a:rPr lang="it-IT" dirty="0" smtClean="0"/>
              <a:t> can be </a:t>
            </a:r>
            <a:r>
              <a:rPr lang="it-IT" dirty="0" err="1" smtClean="0"/>
              <a:t>started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one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>
                <a:solidFill>
                  <a:srgbClr val="0070C0"/>
                </a:solidFill>
              </a:rPr>
              <a:t>way </a:t>
            </a:r>
            <a:r>
              <a:rPr lang="it-IT" sz="2400" dirty="0" err="1" smtClean="0">
                <a:solidFill>
                  <a:srgbClr val="0070C0"/>
                </a:solidFill>
              </a:rPr>
              <a:t>dataflow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(for the state </a:t>
            </a:r>
            <a:r>
              <a:rPr lang="it-IT" sz="2400" dirty="0"/>
              <a:t>management) </a:t>
            </a:r>
            <a:r>
              <a:rPr lang="it-IT" sz="2400" dirty="0" err="1"/>
              <a:t>throught</a:t>
            </a:r>
            <a:r>
              <a:rPr lang="it-IT" sz="2400" dirty="0"/>
              <a:t> 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</a:t>
            </a:r>
            <a:r>
              <a:rPr lang="it-IT" sz="2400" dirty="0" smtClean="0"/>
              <a:t>Source </a:t>
            </a:r>
            <a:r>
              <a:rPr lang="it-IT" sz="2400" dirty="0"/>
              <a:t>of </a:t>
            </a:r>
            <a:r>
              <a:rPr lang="it-IT" sz="2400" dirty="0" err="1"/>
              <a:t>T</a:t>
            </a:r>
            <a:r>
              <a:rPr lang="it-IT" sz="2400" dirty="0" err="1" smtClean="0"/>
              <a:t>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</a:t>
            </a:r>
            <a:r>
              <a:rPr lang="it-IT" sz="2400" b="1" dirty="0" smtClean="0">
                <a:solidFill>
                  <a:srgbClr val="0070C0"/>
                </a:solidFill>
              </a:rPr>
              <a:t>The </a:t>
            </a:r>
            <a:r>
              <a:rPr lang="it-IT" sz="2400" b="1" dirty="0" err="1" smtClean="0">
                <a:solidFill>
                  <a:srgbClr val="0070C0"/>
                </a:solidFill>
              </a:rPr>
              <a:t>Store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b="1" dirty="0" err="1" smtClean="0">
                <a:solidFill>
                  <a:srgbClr val="0070C0"/>
                </a:solidFill>
              </a:rPr>
              <a:t>Actions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b="1" dirty="0" err="1" smtClean="0">
                <a:solidFill>
                  <a:srgbClr val="0070C0"/>
                </a:solidFill>
              </a:rPr>
              <a:t>Reducers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29550" y="1845734"/>
            <a:ext cx="3326130" cy="4023360"/>
          </a:xfrm>
        </p:spPr>
        <p:txBody>
          <a:bodyPr/>
          <a:lstStyle/>
          <a:p>
            <a:r>
              <a:rPr lang="en-US" dirty="0" smtClean="0"/>
              <a:t>Store-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0070C0"/>
                </a:solidFill>
              </a:rPr>
              <a:t>instrumentation library </a:t>
            </a:r>
            <a:r>
              <a:rPr lang="en-US" dirty="0"/>
              <a:t>that enables a powerful </a:t>
            </a:r>
            <a:r>
              <a:rPr lang="en-US" dirty="0">
                <a:solidFill>
                  <a:srgbClr val="0070C0"/>
                </a:solidFill>
              </a:rPr>
              <a:t>time-travelling debugger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81188"/>
            <a:ext cx="6457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/store-</a:t>
            </a:r>
            <a:r>
              <a:rPr lang="en-US" dirty="0" err="1">
                <a:latin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–save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 </a:t>
            </a:r>
            <a:r>
              <a:rPr lang="en-US" dirty="0"/>
              <a:t>the Chrome / </a:t>
            </a:r>
            <a:r>
              <a:rPr lang="en-US" dirty="0" smtClean="0"/>
              <a:t>Firefox “Redux </a:t>
            </a:r>
            <a:r>
              <a:rPr lang="en-US" dirty="0" err="1"/>
              <a:t>Devtools</a:t>
            </a:r>
            <a:r>
              <a:rPr lang="en-US" dirty="0"/>
              <a:t> </a:t>
            </a:r>
            <a:r>
              <a:rPr lang="en-US" dirty="0" smtClean="0"/>
              <a:t>Extension”</a:t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://github.com/zalmoxisus/redux-devtools-extension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In your </a:t>
            </a:r>
            <a:r>
              <a:rPr lang="en-US" dirty="0" err="1"/>
              <a:t>AppModule</a:t>
            </a:r>
            <a:r>
              <a:rPr lang="en-US" dirty="0"/>
              <a:t> imports enable the instrumentation </a:t>
            </a:r>
            <a:r>
              <a:rPr lang="en-US" dirty="0" smtClean="0"/>
              <a:t>using:</a:t>
            </a:r>
            <a:endParaRPr lang="en-US" dirty="0">
              <a:solidFill>
                <a:srgbClr val="0070C0"/>
              </a:solidFill>
            </a:endParaRP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StoreDevtoolsModule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instrument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maxAge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logOnly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environment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production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it-IT" dirty="0" smtClean="0"/>
          </a:p>
          <a:p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instrumentation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r>
              <a:rPr lang="it-IT" dirty="0" smtClean="0"/>
              <a:t>: </a:t>
            </a:r>
            <a:r>
              <a:rPr lang="it-IT" u="sng" dirty="0">
                <a:hlinkClick r:id="rId2"/>
              </a:rPr>
              <a:t>https://</a:t>
            </a:r>
            <a:r>
              <a:rPr lang="it-IT" u="sng" dirty="0" smtClean="0">
                <a:hlinkClick r:id="rId2"/>
              </a:rPr>
              <a:t>ngrx.io/guide/store-devtools/config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more…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it-IT" dirty="0" err="1" smtClean="0"/>
              <a:t>ngrx</a:t>
            </a:r>
            <a:r>
              <a:rPr lang="it-IT" dirty="0" smtClean="0"/>
              <a:t>/router-</a:t>
            </a:r>
            <a:r>
              <a:rPr lang="it-IT" dirty="0" err="1" smtClean="0"/>
              <a:t>store</a:t>
            </a:r>
            <a:endParaRPr lang="it-IT" dirty="0" smtClean="0"/>
          </a:p>
          <a:p>
            <a:pPr algn="r"/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entity</a:t>
            </a:r>
            <a:endParaRPr lang="it-IT" dirty="0" smtClean="0"/>
          </a:p>
          <a:p>
            <a:pPr algn="r"/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schematics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1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Testablity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«Pure» Components: </a:t>
            </a:r>
            <a:r>
              <a:rPr lang="it-IT" sz="2800" dirty="0" err="1" smtClean="0"/>
              <a:t>select</a:t>
            </a:r>
            <a:r>
              <a:rPr lang="it-IT" sz="2800" dirty="0" smtClean="0"/>
              <a:t> state, </a:t>
            </a:r>
            <a:r>
              <a:rPr lang="it-IT" sz="2800" dirty="0" err="1" smtClean="0"/>
              <a:t>dispatch</a:t>
            </a:r>
            <a:r>
              <a:rPr lang="it-IT" sz="2800" dirty="0" smtClean="0"/>
              <a:t> </a:t>
            </a:r>
            <a:r>
              <a:rPr lang="it-IT" sz="2800" dirty="0" err="1" smtClean="0"/>
              <a:t>actions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Performance: </a:t>
            </a:r>
            <a:r>
              <a:rPr lang="it-IT" sz="2800" dirty="0" err="1" smtClean="0"/>
              <a:t>ChangeDetectionStrategy.OnPush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Powerful</a:t>
            </a:r>
            <a:r>
              <a:rPr lang="it-IT" sz="2800" smtClean="0"/>
              <a:t> 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Applications. </a:t>
            </a:r>
          </a:p>
          <a:p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ways 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err="1" smtClean="0"/>
              <a:t>Enables</a:t>
            </a:r>
            <a:r>
              <a:rPr lang="it-IT" sz="2400" dirty="0" smtClean="0"/>
              <a:t> the </a:t>
            </a:r>
            <a:r>
              <a:rPr lang="it-IT" sz="2400" dirty="0" err="1" smtClean="0"/>
              <a:t>construction</a:t>
            </a:r>
            <a:r>
              <a:rPr lang="it-IT" sz="2400" dirty="0" smtClean="0"/>
              <a:t> of </a:t>
            </a:r>
            <a:r>
              <a:rPr lang="it-IT" sz="2400" dirty="0" smtClean="0"/>
              <a:t>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Application:</a:t>
            </a:r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dirty="0" smtClean="0">
                <a:solidFill>
                  <a:srgbClr val="0070C0"/>
                </a:solidFill>
              </a:rPr>
              <a:t> (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) 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JavaScript 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switch</a:t>
            </a:r>
            <a:r>
              <a:rPr lang="it-IT" sz="2400" i="1" dirty="0" smtClean="0"/>
              <a:t>: </a:t>
            </a:r>
            <a:r>
              <a:rPr lang="it-IT" sz="2400" i="1" dirty="0"/>
              <a:t>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</a:t>
            </a:r>
            <a:r>
              <a:rPr lang="en-US" sz="2400" dirty="0" smtClean="0"/>
              <a:t>and </a:t>
            </a:r>
            <a:r>
              <a:rPr lang="en-US" sz="2400" dirty="0"/>
              <a:t>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no side effect)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</a:t>
            </a:r>
            <a:r>
              <a:rPr lang="en-US" sz="2400" i="1" dirty="0" smtClean="0"/>
              <a:t>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The reducers are the only way to </a:t>
            </a:r>
            <a:r>
              <a:rPr lang="en-US" sz="2400" dirty="0" smtClean="0"/>
              <a:t>“mutate” the </a:t>
            </a:r>
            <a:r>
              <a:rPr lang="en-US" sz="2400" dirty="0"/>
              <a:t>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Selectors</a:t>
            </a:r>
            <a:r>
              <a:rPr lang="en-US" sz="2400" dirty="0" smtClean="0"/>
              <a:t>: state </a:t>
            </a:r>
            <a:r>
              <a:rPr lang="en-US" sz="2400" dirty="0"/>
              <a:t>is accessed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</a:t>
            </a:r>
            <a:r>
              <a:rPr lang="en-US" sz="2400" i="1" dirty="0" smtClean="0"/>
              <a:t>(or a projection) of </a:t>
            </a:r>
            <a:r>
              <a:rPr lang="en-US" sz="2400" i="1" dirty="0"/>
              <a:t>the state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6537</TotalTime>
  <Words>1469</Words>
  <Application>Microsoft Office PowerPoint</Application>
  <PresentationFormat>Personalizzato</PresentationFormat>
  <Paragraphs>332</Paragraphs>
  <Slides>38</Slides>
  <Notes>11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NgRx/Store</vt:lpstr>
      <vt:lpstr>NgRx Core Principles</vt:lpstr>
      <vt:lpstr>Redux / NgRx  CQRS applied to the UI ?</vt:lpstr>
      <vt:lpstr>ngrx/store Setup</vt:lpstr>
      <vt:lpstr>1) State</vt:lpstr>
      <vt:lpstr>2) Provide an Initial State</vt:lpstr>
      <vt:lpstr>3) Define Actions</vt:lpstr>
      <vt:lpstr>4) Reducers: react to actions, change the state</vt:lpstr>
      <vt:lpstr>5) Configure the Store with Reducers</vt:lpstr>
      <vt:lpstr>6) Selectors: expose slices of the state as observables</vt:lpstr>
      <vt:lpstr>Benefits of «createSelector»</vt:lpstr>
      <vt:lpstr>7) Dispatch Actions</vt:lpstr>
      <vt:lpstr>ngrx/effects</vt:lpstr>
      <vt:lpstr>NgRx/Effects: a side effect model for ngrx/store</vt:lpstr>
      <vt:lpstr>NgRx Effects - Illustrated</vt:lpstr>
      <vt:lpstr>ngrx/effect Setup</vt:lpstr>
      <vt:lpstr>1) Define the Effect Service Class</vt:lpstr>
      <vt:lpstr>2) Configure the EffectsModule</vt:lpstr>
      <vt:lpstr>3) Implement the Side Effect (in the side effect class)</vt:lpstr>
      <vt:lpstr>Effects might not dispatch Actions</vt:lpstr>
      <vt:lpstr>ngrx/effect: access external resources</vt:lpstr>
      <vt:lpstr>RxJS: chose the operators wisely</vt:lpstr>
      <vt:lpstr>ngrx/store-devtools</vt:lpstr>
      <vt:lpstr>ngrx/store-devtools</vt:lpstr>
      <vt:lpstr>ngrx/store-devtools Setup</vt:lpstr>
      <vt:lpstr>Configure ngrx/store-devtools</vt:lpstr>
      <vt:lpstr>there is more…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778</cp:revision>
  <dcterms:created xsi:type="dcterms:W3CDTF">2012-07-27T01:16:44Z</dcterms:created>
  <dcterms:modified xsi:type="dcterms:W3CDTF">2019-01-19T14:33:24Z</dcterms:modified>
</cp:coreProperties>
</file>