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20"/>
  </p:notesMasterIdLst>
  <p:handoutMasterIdLst>
    <p:handoutMasterId r:id="rId21"/>
  </p:handoutMasterIdLst>
  <p:sldIdLst>
    <p:sldId id="292" r:id="rId2"/>
    <p:sldId id="420" r:id="rId3"/>
    <p:sldId id="423" r:id="rId4"/>
    <p:sldId id="421" r:id="rId5"/>
    <p:sldId id="424" r:id="rId6"/>
    <p:sldId id="422" r:id="rId7"/>
    <p:sldId id="428" r:id="rId8"/>
    <p:sldId id="430" r:id="rId9"/>
    <p:sldId id="431" r:id="rId10"/>
    <p:sldId id="432" r:id="rId11"/>
    <p:sldId id="434" r:id="rId12"/>
    <p:sldId id="433" r:id="rId13"/>
    <p:sldId id="435" r:id="rId14"/>
    <p:sldId id="436" r:id="rId15"/>
    <p:sldId id="425" r:id="rId16"/>
    <p:sldId id="407" r:id="rId17"/>
    <p:sldId id="419" r:id="rId18"/>
    <p:sldId id="42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1" autoAdjust="0"/>
    <p:restoredTop sz="91533" autoAdjust="0"/>
  </p:normalViewPr>
  <p:slideViewPr>
    <p:cSldViewPr snapToGrid="0">
      <p:cViewPr>
        <p:scale>
          <a:sx n="75" d="100"/>
          <a:sy n="75" d="100"/>
        </p:scale>
        <p:origin x="-36" y="-2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B5F9E-84DB-4811-8F56-9C65E911095D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61586-C4DB-4F54-9F3C-109B145FC5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186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3984-6E99-4D80-ADB1-BFDA0D866557}" type="datetimeFigureOut">
              <a:rPr lang="en-US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9897D-FFB3-4111-B327-449DADBE2990}" type="slidenum">
              <a:rPr lang="en-US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8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1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52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77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16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3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4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48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8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6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1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FA7AC5-6045-4418-8E60-F4878873447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9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85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xjs-dev.firebaseapp.com/" TargetMode="External"/><Relationship Id="rId7" Type="http://schemas.openxmlformats.org/officeDocument/2006/relationships/hyperlink" Target="http://code.visualstudio.com/do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io/" TargetMode="External"/><Relationship Id="rId5" Type="http://schemas.openxmlformats.org/officeDocument/2006/relationships/hyperlink" Target="http://ngrx.io/" TargetMode="External"/><Relationship Id="rId4" Type="http://schemas.openxmlformats.org/officeDocument/2006/relationships/hyperlink" Target="https://redux.js.org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facebook.com/giorgetti.alessandro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imordialcode.com" TargetMode="External"/><Relationship Id="rId5" Type="http://schemas.openxmlformats.org/officeDocument/2006/relationships/hyperlink" Target="mailto:alessandro.giorgetti@live.com" TargetMode="External"/><Relationship Id="rId4" Type="http://schemas.openxmlformats.org/officeDocument/2006/relationships/hyperlink" Target="https://it.linkedin.com/in/giorgettialessandr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Reactive Programming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NgRx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Reactive STATE MANAGEMENT for Angular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996" y="6416178"/>
            <a:ext cx="486004" cy="441822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0101089" y="6429345"/>
            <a:ext cx="1542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000" dirty="0" smtClean="0">
                <a:solidFill>
                  <a:schemeClr val="bg1"/>
                </a:solidFill>
              </a:rPr>
              <a:t>Alessandro </a:t>
            </a:r>
            <a:r>
              <a:rPr lang="it-IT" sz="1000" dirty="0" err="1" smtClean="0">
                <a:solidFill>
                  <a:schemeClr val="bg1"/>
                </a:solidFill>
              </a:rPr>
              <a:t>Giorgetti</a:t>
            </a:r>
            <a:r>
              <a:rPr lang="it-IT" sz="1000" dirty="0" smtClean="0">
                <a:solidFill>
                  <a:schemeClr val="bg1"/>
                </a:solidFill>
              </a:rPr>
              <a:t/>
            </a:r>
            <a:br>
              <a:rPr lang="it-IT" sz="1000" dirty="0" smtClean="0">
                <a:solidFill>
                  <a:schemeClr val="bg1"/>
                </a:solidFill>
              </a:rPr>
            </a:br>
            <a:r>
              <a:rPr lang="it-IT" sz="1000" dirty="0" smtClean="0">
                <a:solidFill>
                  <a:schemeClr val="bg1"/>
                </a:solidFill>
              </a:rPr>
              <a:t>www.primordialcode.com</a:t>
            </a:r>
            <a:endParaRPr lang="it-IT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47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 smtClean="0"/>
              <a:t>store</a:t>
            </a:r>
            <a:r>
              <a:rPr lang="it-IT" dirty="0" smtClean="0"/>
              <a:t> Setup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@</a:t>
            </a:r>
            <a:r>
              <a:rPr lang="en-US" dirty="0" err="1">
                <a:latin typeface="Consolas" panose="020B0609020204030204" pitchFamily="49" charset="0"/>
              </a:rPr>
              <a:t>ngrx</a:t>
            </a:r>
            <a:r>
              <a:rPr lang="en-US" dirty="0">
                <a:latin typeface="Consolas" panose="020B0609020204030204" pitchFamily="49" charset="0"/>
              </a:rPr>
              <a:t>/store --save 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 smtClean="0"/>
              <a:t>Then </a:t>
            </a:r>
            <a:r>
              <a:rPr lang="en-US" dirty="0"/>
              <a:t>import the </a:t>
            </a:r>
            <a:r>
              <a:rPr lang="en-US" dirty="0" err="1"/>
              <a:t>StoreModule</a:t>
            </a:r>
            <a:r>
              <a:rPr lang="en-US" dirty="0"/>
              <a:t> in the </a:t>
            </a:r>
            <a:r>
              <a:rPr lang="en-US" dirty="0" err="1"/>
              <a:t>AppModule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err="1" smtClean="0">
                <a:latin typeface="Consolas" panose="020B0609020204030204" pitchFamily="49" charset="0"/>
              </a:rPr>
              <a:t>StoreModule.forRoot</a:t>
            </a:r>
            <a:r>
              <a:rPr lang="en-US" dirty="0">
                <a:latin typeface="Consolas" panose="020B0609020204030204" pitchFamily="49" charset="0"/>
              </a:rPr>
              <a:t>({...}, { </a:t>
            </a:r>
            <a:r>
              <a:rPr lang="en-US" dirty="0" err="1">
                <a:latin typeface="Consolas" panose="020B0609020204030204" pitchFamily="49" charset="0"/>
              </a:rPr>
              <a:t>initialState</a:t>
            </a:r>
            <a:r>
              <a:rPr lang="en-US" dirty="0">
                <a:latin typeface="Consolas" panose="020B0609020204030204" pitchFamily="49" charset="0"/>
              </a:rPr>
              <a:t>: {...} </a:t>
            </a:r>
            <a:r>
              <a:rPr lang="en-US" dirty="0" smtClean="0">
                <a:latin typeface="Consolas" panose="020B0609020204030204" pitchFamily="49" charset="0"/>
              </a:rPr>
              <a:t>});</a:t>
            </a:r>
            <a:endParaRPr lang="it-IT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04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rgbClr val="FF0000"/>
                </a:solidFill>
              </a:rPr>
              <a:t>todo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916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ttangolo 123"/>
          <p:cNvSpPr/>
          <p:nvPr/>
        </p:nvSpPr>
        <p:spPr>
          <a:xfrm>
            <a:off x="7202492" y="1892300"/>
            <a:ext cx="3935408" cy="41783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 </a:t>
            </a:r>
            <a:r>
              <a:rPr lang="it-IT" dirty="0" err="1" smtClean="0"/>
              <a:t>Effects</a:t>
            </a:r>
            <a:r>
              <a:rPr lang="it-IT" dirty="0" smtClean="0"/>
              <a:t> - </a:t>
            </a:r>
            <a:r>
              <a:rPr lang="it-IT" dirty="0" err="1" smtClean="0"/>
              <a:t>Illustrated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888380" y="2364303"/>
            <a:ext cx="16891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View</a:t>
            </a:r>
            <a:r>
              <a:rPr lang="it-IT" dirty="0" smtClean="0"/>
              <a:t> (UI)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1888380" y="3815237"/>
            <a:ext cx="16891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</a:t>
            </a:r>
            <a:r>
              <a:rPr lang="it-IT" dirty="0" smtClean="0"/>
              <a:t>omponent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424830" y="3192441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1888380" y="5237678"/>
            <a:ext cx="1689100" cy="552450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Action</a:t>
            </a:r>
            <a:endParaRPr lang="it-IT" dirty="0"/>
          </a:p>
        </p:txBody>
      </p:sp>
      <p:sp>
        <p:nvSpPr>
          <p:cNvPr id="15" name="Rettangolo 14"/>
          <p:cNvSpPr/>
          <p:nvPr/>
        </p:nvSpPr>
        <p:spPr>
          <a:xfrm>
            <a:off x="7494286" y="4091461"/>
            <a:ext cx="1579864" cy="3521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Reducer</a:t>
            </a:r>
            <a:r>
              <a:rPr lang="it-IT" dirty="0" smtClean="0"/>
              <a:t>(s)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424830" y="4618676"/>
            <a:ext cx="174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Convert</a:t>
            </a:r>
            <a:r>
              <a:rPr lang="it-IT" dirty="0" smtClean="0"/>
              <a:t> </a:t>
            </a:r>
            <a:r>
              <a:rPr lang="it-IT" dirty="0" err="1" smtClean="0"/>
              <a:t>Event</a:t>
            </a:r>
            <a:r>
              <a:rPr lang="it-IT" dirty="0" smtClean="0"/>
              <a:t> to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8332486" y="3658403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State</a:t>
            </a:r>
            <a:endParaRPr lang="it-IT" dirty="0"/>
          </a:p>
        </p:txBody>
      </p:sp>
      <p:sp>
        <p:nvSpPr>
          <p:cNvPr id="26" name="Rettangolo 25"/>
          <p:cNvSpPr/>
          <p:nvPr/>
        </p:nvSpPr>
        <p:spPr>
          <a:xfrm>
            <a:off x="7494286" y="3040949"/>
            <a:ext cx="1579864" cy="54102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Store</a:t>
            </a:r>
            <a:endParaRPr lang="it-IT" dirty="0"/>
          </a:p>
          <a:p>
            <a:pPr algn="ctr"/>
            <a:r>
              <a:rPr lang="it-IT" dirty="0" smtClean="0"/>
              <a:t>(State)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9365606" y="3055521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New State</a:t>
            </a:r>
            <a:endParaRPr lang="it-IT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5641695" y="4966174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Dispatch</a:t>
            </a:r>
            <a:endParaRPr lang="it-IT" dirty="0"/>
          </a:p>
        </p:txBody>
      </p:sp>
      <p:sp>
        <p:nvSpPr>
          <p:cNvPr id="34" name="Rettangolo 33"/>
          <p:cNvSpPr/>
          <p:nvPr/>
        </p:nvSpPr>
        <p:spPr>
          <a:xfrm>
            <a:off x="7475236" y="2143640"/>
            <a:ext cx="1579864" cy="3521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Selector</a:t>
            </a:r>
            <a:r>
              <a:rPr lang="it-IT" dirty="0" smtClean="0"/>
              <a:t>(s)</a:t>
            </a:r>
            <a:endParaRPr lang="it-IT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5721350" y="3055521"/>
            <a:ext cx="138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Slice</a:t>
            </a:r>
            <a:r>
              <a:rPr lang="it-IT" dirty="0" smtClean="0"/>
              <a:t> of State</a:t>
            </a:r>
            <a:endParaRPr lang="it-IT" dirty="0"/>
          </a:p>
        </p:txBody>
      </p:sp>
      <p:cxnSp>
        <p:nvCxnSpPr>
          <p:cNvPr id="79" name="Connettore 7 78"/>
          <p:cNvCxnSpPr>
            <a:stCxn id="4" idx="1"/>
            <a:endCxn id="5" idx="1"/>
          </p:cNvCxnSpPr>
          <p:nvPr/>
        </p:nvCxnSpPr>
        <p:spPr>
          <a:xfrm rot="10800000" flipV="1">
            <a:off x="1888380" y="2640528"/>
            <a:ext cx="12700" cy="1450934"/>
          </a:xfrm>
          <a:prstGeom prst="curvedConnector3">
            <a:avLst>
              <a:gd name="adj1" fmla="val 48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7 84"/>
          <p:cNvCxnSpPr>
            <a:stCxn id="5" idx="1"/>
            <a:endCxn id="12" idx="1"/>
          </p:cNvCxnSpPr>
          <p:nvPr/>
        </p:nvCxnSpPr>
        <p:spPr>
          <a:xfrm rot="10800000" flipV="1">
            <a:off x="1888380" y="4091461"/>
            <a:ext cx="12700" cy="1422441"/>
          </a:xfrm>
          <a:prstGeom prst="curvedConnector3">
            <a:avLst>
              <a:gd name="adj1" fmla="val 49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7 88"/>
          <p:cNvCxnSpPr>
            <a:stCxn id="12" idx="3"/>
            <a:endCxn id="15" idx="1"/>
          </p:cNvCxnSpPr>
          <p:nvPr/>
        </p:nvCxnSpPr>
        <p:spPr>
          <a:xfrm flipV="1">
            <a:off x="3577480" y="4267529"/>
            <a:ext cx="3916806" cy="1246374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7 91"/>
          <p:cNvCxnSpPr>
            <a:stCxn id="26" idx="2"/>
            <a:endCxn id="15" idx="0"/>
          </p:cNvCxnSpPr>
          <p:nvPr/>
        </p:nvCxnSpPr>
        <p:spPr>
          <a:xfrm rot="5400000">
            <a:off x="8029476" y="3836719"/>
            <a:ext cx="509484" cy="1270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7 94"/>
          <p:cNvCxnSpPr>
            <a:stCxn id="15" idx="3"/>
            <a:endCxn id="26" idx="3"/>
          </p:cNvCxnSpPr>
          <p:nvPr/>
        </p:nvCxnSpPr>
        <p:spPr>
          <a:xfrm flipV="1">
            <a:off x="9074150" y="3311463"/>
            <a:ext cx="12700" cy="956066"/>
          </a:xfrm>
          <a:prstGeom prst="curvedConnector3">
            <a:avLst>
              <a:gd name="adj1" fmla="val 26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7 100"/>
          <p:cNvCxnSpPr>
            <a:stCxn id="26" idx="0"/>
            <a:endCxn id="34" idx="2"/>
          </p:cNvCxnSpPr>
          <p:nvPr/>
        </p:nvCxnSpPr>
        <p:spPr>
          <a:xfrm rot="16200000" flipV="1">
            <a:off x="8002106" y="2758837"/>
            <a:ext cx="545174" cy="1905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7 114"/>
          <p:cNvCxnSpPr>
            <a:stCxn id="34" idx="1"/>
            <a:endCxn id="5" idx="3"/>
          </p:cNvCxnSpPr>
          <p:nvPr/>
        </p:nvCxnSpPr>
        <p:spPr>
          <a:xfrm rot="10800000" flipV="1">
            <a:off x="3577480" y="2319708"/>
            <a:ext cx="3897756" cy="1771754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/>
          <p:cNvSpPr txBox="1"/>
          <p:nvPr/>
        </p:nvSpPr>
        <p:spPr>
          <a:xfrm>
            <a:off x="8350268" y="2686189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New State</a:t>
            </a:r>
            <a:endParaRPr lang="it-IT" dirty="0"/>
          </a:p>
        </p:txBody>
      </p:sp>
      <p:cxnSp>
        <p:nvCxnSpPr>
          <p:cNvPr id="120" name="Connettore 7 119"/>
          <p:cNvCxnSpPr>
            <a:stCxn id="5" idx="0"/>
            <a:endCxn id="4" idx="2"/>
          </p:cNvCxnSpPr>
          <p:nvPr/>
        </p:nvCxnSpPr>
        <p:spPr>
          <a:xfrm rot="5400000" flipH="1" flipV="1">
            <a:off x="2283688" y="3365995"/>
            <a:ext cx="898484" cy="1270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sellaDiTesto 122"/>
          <p:cNvSpPr txBox="1"/>
          <p:nvPr/>
        </p:nvSpPr>
        <p:spPr>
          <a:xfrm>
            <a:off x="2785112" y="3212645"/>
            <a:ext cx="138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Slice</a:t>
            </a:r>
            <a:r>
              <a:rPr lang="it-IT" dirty="0" smtClean="0"/>
              <a:t> of State</a:t>
            </a:r>
            <a:endParaRPr lang="it-IT" dirty="0"/>
          </a:p>
        </p:txBody>
      </p:sp>
      <p:sp>
        <p:nvSpPr>
          <p:cNvPr id="125" name="CasellaDiTesto 124"/>
          <p:cNvSpPr txBox="1"/>
          <p:nvPr/>
        </p:nvSpPr>
        <p:spPr>
          <a:xfrm>
            <a:off x="9816290" y="1988621"/>
            <a:ext cx="12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NgRx</a:t>
            </a: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Store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ttangolo 44"/>
          <p:cNvSpPr/>
          <p:nvPr/>
        </p:nvSpPr>
        <p:spPr>
          <a:xfrm>
            <a:off x="9366250" y="4618676"/>
            <a:ext cx="1689100" cy="552450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Action</a:t>
            </a:r>
            <a:endParaRPr lang="it-IT" dirty="0"/>
          </a:p>
        </p:txBody>
      </p:sp>
      <p:sp>
        <p:nvSpPr>
          <p:cNvPr id="46" name="Rettangolo 45"/>
          <p:cNvSpPr/>
          <p:nvPr/>
        </p:nvSpPr>
        <p:spPr>
          <a:xfrm>
            <a:off x="7505718" y="5237677"/>
            <a:ext cx="1689100" cy="55245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Effect</a:t>
            </a:r>
            <a:r>
              <a:rPr lang="it-IT" dirty="0" smtClean="0"/>
              <a:t>(s)</a:t>
            </a:r>
            <a:endParaRPr lang="it-IT" dirty="0"/>
          </a:p>
        </p:txBody>
      </p:sp>
      <p:cxnSp>
        <p:nvCxnSpPr>
          <p:cNvPr id="51" name="Connettore 7 50"/>
          <p:cNvCxnSpPr>
            <a:stCxn id="12" idx="3"/>
            <a:endCxn id="46" idx="1"/>
          </p:cNvCxnSpPr>
          <p:nvPr/>
        </p:nvCxnSpPr>
        <p:spPr>
          <a:xfrm flipV="1">
            <a:off x="3577480" y="5513902"/>
            <a:ext cx="3928238" cy="1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7 54"/>
          <p:cNvCxnSpPr>
            <a:stCxn id="26" idx="1"/>
            <a:endCxn id="46" idx="0"/>
          </p:cNvCxnSpPr>
          <p:nvPr/>
        </p:nvCxnSpPr>
        <p:spPr>
          <a:xfrm rot="10800000" flipH="1" flipV="1">
            <a:off x="7494286" y="3311463"/>
            <a:ext cx="855982" cy="1926214"/>
          </a:xfrm>
          <a:prstGeom prst="curvedConnector4">
            <a:avLst>
              <a:gd name="adj1" fmla="val -26706"/>
              <a:gd name="adj2" fmla="val 7878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7 59"/>
          <p:cNvCxnSpPr>
            <a:stCxn id="46" idx="3"/>
            <a:endCxn id="45" idx="2"/>
          </p:cNvCxnSpPr>
          <p:nvPr/>
        </p:nvCxnSpPr>
        <p:spPr>
          <a:xfrm flipV="1">
            <a:off x="9194818" y="5171126"/>
            <a:ext cx="1015982" cy="342776"/>
          </a:xfrm>
          <a:prstGeom prst="curvedConnector2">
            <a:avLst/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9702809" y="542079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Emit</a:t>
            </a:r>
            <a:endParaRPr lang="it-IT" dirty="0"/>
          </a:p>
        </p:txBody>
      </p:sp>
      <p:cxnSp>
        <p:nvCxnSpPr>
          <p:cNvPr id="64" name="Connettore 7 63"/>
          <p:cNvCxnSpPr>
            <a:stCxn id="45" idx="0"/>
            <a:endCxn id="15" idx="3"/>
          </p:cNvCxnSpPr>
          <p:nvPr/>
        </p:nvCxnSpPr>
        <p:spPr>
          <a:xfrm rot="16200000" flipV="1">
            <a:off x="9466902" y="3874778"/>
            <a:ext cx="351147" cy="1136650"/>
          </a:xfrm>
          <a:prstGeom prst="curvedConnector2">
            <a:avLst/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9937750" y="3988274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Dispatch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519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4" grpId="0" animBg="1"/>
      <p:bldP spid="5" grpId="0" animBg="1"/>
      <p:bldP spid="9" grpId="0"/>
      <p:bldP spid="12" grpId="0" animBg="1"/>
      <p:bldP spid="15" grpId="0" animBg="1"/>
      <p:bldP spid="20" grpId="0"/>
      <p:bldP spid="23" grpId="0"/>
      <p:bldP spid="26" grpId="0" animBg="1"/>
      <p:bldP spid="32" grpId="0"/>
      <p:bldP spid="33" grpId="0"/>
      <p:bldP spid="34" grpId="0" animBg="1"/>
      <p:bldP spid="42" grpId="0"/>
      <p:bldP spid="118" grpId="0"/>
      <p:bldP spid="123" grpId="0"/>
      <p:bldP spid="125" grpId="0"/>
      <p:bldP spid="45" grpId="0" animBg="1"/>
      <p:bldP spid="46" grpId="0" animBg="1"/>
      <p:bldP spid="63" grpId="0"/>
      <p:bldP spid="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rgbClr val="FF0000"/>
                </a:solidFill>
              </a:rPr>
              <a:t>Todo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effects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81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rgbClr val="FF0000"/>
                </a:solidFill>
              </a:rPr>
              <a:t>Todo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smtClean="0">
                <a:solidFill>
                  <a:srgbClr val="FF0000"/>
                </a:solidFill>
              </a:rPr>
              <a:t>devtools</a:t>
            </a:r>
            <a:endParaRPr lang="it-IT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267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Benefits of </a:t>
            </a:r>
            <a:r>
              <a:rPr lang="it-IT" dirty="0" err="1" smtClean="0"/>
              <a:t>NgRx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err="1" smtClean="0"/>
              <a:t>Centralized</a:t>
            </a:r>
            <a:r>
              <a:rPr lang="it-IT" sz="2800" dirty="0" smtClean="0"/>
              <a:t> </a:t>
            </a:r>
            <a:r>
              <a:rPr lang="it-IT" sz="2800" dirty="0" err="1" smtClean="0"/>
              <a:t>Immutable</a:t>
            </a:r>
            <a:r>
              <a:rPr lang="it-IT" sz="2800" dirty="0" smtClean="0"/>
              <a:t>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err="1" smtClean="0"/>
              <a:t>Predictability</a:t>
            </a:r>
            <a:endParaRPr lang="it-IT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err="1"/>
              <a:t>Testablity</a:t>
            </a: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smtClean="0"/>
              <a:t>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smtClean="0"/>
              <a:t>Debugging </a:t>
            </a:r>
            <a:r>
              <a:rPr lang="it-IT" sz="2800" dirty="0" err="1" smtClean="0"/>
              <a:t>Toolset</a:t>
            </a:r>
            <a:endParaRPr lang="it-IT" sz="2800" dirty="0" smtClean="0"/>
          </a:p>
        </p:txBody>
      </p:sp>
    </p:spTree>
    <p:extLst>
      <p:ext uri="{BB962C8B-B14F-4D97-AF65-F5344CB8AC3E}">
        <p14:creationId xmlns:p14="http://schemas.microsoft.com/office/powerpoint/2010/main" val="218665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Reference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err="1" smtClean="0"/>
              <a:t>RxJS</a:t>
            </a:r>
            <a:r>
              <a:rPr lang="it-IT" dirty="0" smtClean="0"/>
              <a:t> </a:t>
            </a:r>
            <a:r>
              <a:rPr lang="it-IT" dirty="0" err="1" smtClean="0"/>
              <a:t>documentation</a:t>
            </a:r>
            <a:r>
              <a:rPr lang="it-IT" dirty="0" smtClean="0"/>
              <a:t>: </a:t>
            </a:r>
            <a:r>
              <a:rPr lang="it-IT" dirty="0">
                <a:hlinkClick r:id="rId3"/>
              </a:rPr>
              <a:t>https://rxjs-dev.firebaseapp.com</a:t>
            </a:r>
            <a:r>
              <a:rPr lang="it-IT" dirty="0" smtClean="0">
                <a:hlinkClick r:id="rId3"/>
              </a:rPr>
              <a:t>/</a:t>
            </a:r>
            <a:r>
              <a:rPr lang="it-IT" dirty="0"/>
              <a:t> </a:t>
            </a:r>
            <a:endParaRPr lang="it-IT" dirty="0" smtClean="0"/>
          </a:p>
          <a:p>
            <a:r>
              <a:rPr lang="it-IT" dirty="0" err="1" smtClean="0"/>
              <a:t>Redux</a:t>
            </a:r>
            <a:r>
              <a:rPr lang="it-IT" dirty="0"/>
              <a:t>: </a:t>
            </a:r>
            <a:r>
              <a:rPr lang="it-IT" dirty="0">
                <a:hlinkClick r:id="rId4"/>
              </a:rPr>
              <a:t>https://redux.js.org</a:t>
            </a:r>
            <a:r>
              <a:rPr lang="it-IT" dirty="0" smtClean="0">
                <a:hlinkClick r:id="rId4"/>
              </a:rPr>
              <a:t>/</a:t>
            </a:r>
            <a:endParaRPr lang="it-IT" dirty="0"/>
          </a:p>
          <a:p>
            <a:r>
              <a:rPr lang="it-IT" dirty="0" err="1" smtClean="0"/>
              <a:t>NgRx</a:t>
            </a:r>
            <a:r>
              <a:rPr lang="it-IT" dirty="0" smtClean="0"/>
              <a:t>: </a:t>
            </a:r>
            <a:r>
              <a:rPr lang="it-IT" dirty="0" smtClean="0">
                <a:hlinkClick r:id="rId5"/>
              </a:rPr>
              <a:t>http://ngrx.io</a:t>
            </a:r>
            <a:endParaRPr lang="it-IT" dirty="0" smtClean="0"/>
          </a:p>
          <a:p>
            <a:r>
              <a:rPr lang="it-IT" dirty="0" err="1"/>
              <a:t>Angular</a:t>
            </a:r>
            <a:r>
              <a:rPr lang="it-IT" dirty="0"/>
              <a:t>: </a:t>
            </a:r>
            <a:r>
              <a:rPr lang="it-IT" dirty="0">
                <a:hlinkClick r:id="rId6"/>
              </a:rPr>
              <a:t>https://angular.io/</a:t>
            </a:r>
            <a:endParaRPr lang="it-IT" dirty="0"/>
          </a:p>
          <a:p>
            <a:r>
              <a:rPr lang="it-IT" dirty="0" smtClean="0"/>
              <a:t>Visual </a:t>
            </a:r>
            <a:r>
              <a:rPr lang="it-IT" dirty="0"/>
              <a:t>Studio Code: </a:t>
            </a:r>
            <a:r>
              <a:rPr lang="it-IT" dirty="0">
                <a:hlinkClick r:id="rId7"/>
              </a:rPr>
              <a:t>http://</a:t>
            </a:r>
            <a:r>
              <a:rPr lang="it-IT" dirty="0" smtClean="0">
                <a:hlinkClick r:id="rId7"/>
              </a:rPr>
              <a:t>code.visualstudio.com/docs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41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/>
            </a:r>
            <a:br>
              <a:rPr lang="it-IT" dirty="0"/>
            </a:br>
            <a:r>
              <a:rPr lang="it-IT" dirty="0" err="1" smtClean="0"/>
              <a:t>Thanks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! </a:t>
            </a:r>
            <a:br>
              <a:rPr lang="it-IT" dirty="0" smtClean="0"/>
            </a:br>
            <a:r>
              <a:rPr lang="it-IT" dirty="0" smtClean="0"/>
              <a:t>					Q. </a:t>
            </a:r>
            <a:r>
              <a:rPr lang="it-IT" sz="4400" dirty="0" smtClean="0"/>
              <a:t>&amp; (</a:t>
            </a:r>
            <a:r>
              <a:rPr lang="it-IT" sz="4400" dirty="0" err="1" smtClean="0"/>
              <a:t>maybe</a:t>
            </a:r>
            <a:r>
              <a:rPr lang="it-IT" sz="4400" dirty="0" smtClean="0"/>
              <a:t>)</a:t>
            </a:r>
            <a:r>
              <a:rPr lang="it-IT" dirty="0" smtClean="0"/>
              <a:t> A. !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538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am</a:t>
            </a:r>
            <a:r>
              <a:rPr lang="it-IT" dirty="0" smtClean="0"/>
              <a:t> I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4400" i="1" dirty="0" smtClean="0"/>
          </a:p>
          <a:p>
            <a:pPr marL="0" indent="0">
              <a:buNone/>
            </a:pPr>
            <a:r>
              <a:rPr lang="en-US" sz="4400" i="1" dirty="0" err="1" smtClean="0"/>
              <a:t>Dott.ing</a:t>
            </a:r>
            <a:r>
              <a:rPr lang="en-US" sz="4400" i="1" dirty="0" smtClean="0"/>
              <a:t>. Alessandro </a:t>
            </a:r>
            <a:r>
              <a:rPr lang="en-US" sz="4400" i="1" dirty="0" err="1"/>
              <a:t>Giorgetti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Facebook: </a:t>
            </a:r>
            <a:r>
              <a:rPr lang="en-US" dirty="0">
                <a:solidFill>
                  <a:srgbClr val="000000"/>
                </a:solidFill>
                <a:latin typeface="Calibri" charset="0"/>
                <a:hlinkClick r:id="rId3"/>
              </a:rPr>
              <a:t>https://www.facebook.com/giorgetti.alessandro</a:t>
            </a:r>
            <a:endParaRPr lang="en-US" i="1" dirty="0">
              <a:solidFill>
                <a:srgbClr val="000000"/>
              </a:solidFill>
              <a:latin typeface="Calibri" charset="0"/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Twitter: @</a:t>
            </a:r>
            <a:r>
              <a:rPr lang="en-US" dirty="0" err="1">
                <a:solidFill>
                  <a:srgbClr val="000000"/>
                </a:solidFill>
              </a:rPr>
              <a:t>a_giorgetti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LinkedIn: </a:t>
            </a:r>
            <a:r>
              <a:rPr lang="en-US" dirty="0">
                <a:solidFill>
                  <a:srgbClr val="333333"/>
                </a:solidFill>
                <a:latin typeface="Arial" charset="0"/>
                <a:hlinkClick r:id="rId4"/>
              </a:rPr>
              <a:t>https://it.linkedin.com/in/giorgettialessandro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E-mail: </a:t>
            </a:r>
            <a:r>
              <a:rPr lang="en-US" dirty="0">
                <a:solidFill>
                  <a:srgbClr val="000000"/>
                </a:solidFill>
                <a:hlinkClick r:id="rId5"/>
              </a:rPr>
              <a:t>alessandro.giorgetti@live.com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Blog: </a:t>
            </a:r>
            <a:r>
              <a:rPr lang="en-US" dirty="0">
                <a:solidFill>
                  <a:srgbClr val="000000"/>
                </a:solidFill>
                <a:hlinkClick r:id="rId6"/>
              </a:rPr>
              <a:t>www.primordialcode.com</a:t>
            </a:r>
            <a:endParaRPr lang="en-US" dirty="0">
              <a:solidFill>
                <a:srgbClr val="000000"/>
              </a:solidFill>
            </a:endParaRP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996" y="6416178"/>
            <a:ext cx="486004" cy="441822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0101089" y="6429345"/>
            <a:ext cx="1542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000" dirty="0" smtClean="0">
                <a:solidFill>
                  <a:schemeClr val="bg1"/>
                </a:solidFill>
              </a:rPr>
              <a:t>Alessandro </a:t>
            </a:r>
            <a:r>
              <a:rPr lang="it-IT" sz="1000" dirty="0" err="1" smtClean="0">
                <a:solidFill>
                  <a:schemeClr val="bg1"/>
                </a:solidFill>
              </a:rPr>
              <a:t>Giorgetti</a:t>
            </a:r>
            <a:r>
              <a:rPr lang="it-IT" sz="1000" dirty="0" smtClean="0">
                <a:solidFill>
                  <a:schemeClr val="bg1"/>
                </a:solidFill>
              </a:rPr>
              <a:t/>
            </a:r>
            <a:br>
              <a:rPr lang="it-IT" sz="1000" dirty="0" smtClean="0">
                <a:solidFill>
                  <a:schemeClr val="bg1"/>
                </a:solidFill>
              </a:rPr>
            </a:br>
            <a:r>
              <a:rPr lang="it-IT" sz="1000" dirty="0" smtClean="0">
                <a:solidFill>
                  <a:schemeClr val="bg1"/>
                </a:solidFill>
              </a:rPr>
              <a:t>www.primordialcode.com</a:t>
            </a:r>
            <a:endParaRPr lang="it-IT" sz="1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D:\agiorgetti.github.io\images\m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3111500"/>
            <a:ext cx="2978150" cy="2978150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49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NgRx</a:t>
            </a:r>
            <a:r>
              <a:rPr lang="it-IT" dirty="0" smtClean="0"/>
              <a:t>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it-IT" sz="3200" dirty="0" err="1" smtClean="0"/>
              <a:t>It’s</a:t>
            </a:r>
            <a:r>
              <a:rPr lang="it-IT" sz="3200" dirty="0" smtClean="0"/>
              <a:t> a </a:t>
            </a:r>
            <a:r>
              <a:rPr lang="it-IT" sz="3200" dirty="0" err="1" smtClean="0"/>
              <a:t>Reactive</a:t>
            </a:r>
            <a:r>
              <a:rPr lang="it-IT" sz="3200" dirty="0" smtClean="0"/>
              <a:t> State Management </a:t>
            </a:r>
            <a:r>
              <a:rPr lang="it-IT" sz="3200" dirty="0" err="1" smtClean="0"/>
              <a:t>library</a:t>
            </a:r>
            <a:r>
              <a:rPr lang="it-IT" sz="3200" dirty="0" smtClean="0"/>
              <a:t> for </a:t>
            </a:r>
            <a:r>
              <a:rPr lang="it-IT" sz="3200" dirty="0" err="1" smtClean="0"/>
              <a:t>Angular</a:t>
            </a:r>
            <a:r>
              <a:rPr lang="it-IT" sz="3200" dirty="0" smtClean="0"/>
              <a:t>.</a:t>
            </a:r>
          </a:p>
          <a:p>
            <a:endParaRPr lang="it-IT" sz="3200" dirty="0" smtClean="0"/>
          </a:p>
          <a:p>
            <a:r>
              <a:rPr lang="it-IT" sz="3200" dirty="0" smtClean="0"/>
              <a:t>At </a:t>
            </a:r>
            <a:r>
              <a:rPr lang="it-IT" sz="3200" dirty="0" err="1" smtClean="0"/>
              <a:t>its</a:t>
            </a:r>
            <a:r>
              <a:rPr lang="it-IT" sz="3200" dirty="0" smtClean="0"/>
              <a:t> Core </a:t>
            </a:r>
            <a:r>
              <a:rPr lang="it-IT" sz="3200" dirty="0" err="1" smtClean="0"/>
              <a:t>it’s</a:t>
            </a:r>
            <a:r>
              <a:rPr lang="it-IT" sz="3200" dirty="0" smtClean="0"/>
              <a:t> the </a:t>
            </a:r>
            <a:r>
              <a:rPr lang="it-IT" sz="3200" dirty="0" err="1" smtClean="0"/>
              <a:t>Redux</a:t>
            </a:r>
            <a:r>
              <a:rPr lang="it-IT" sz="3200" dirty="0" smtClean="0"/>
              <a:t> State Management Pattern + </a:t>
            </a:r>
            <a:r>
              <a:rPr lang="it-IT" sz="3200" dirty="0" err="1" smtClean="0"/>
              <a:t>Angular</a:t>
            </a:r>
            <a:r>
              <a:rPr lang="it-IT" sz="3200" dirty="0" smtClean="0"/>
              <a:t> Extensions.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004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Redux</a:t>
            </a:r>
            <a:r>
              <a:rPr lang="it-IT" dirty="0" smtClean="0"/>
              <a:t> Pattern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/>
              <a:t>Enforces</a:t>
            </a:r>
            <a:r>
              <a:rPr lang="it-IT" sz="2400" dirty="0"/>
              <a:t> </a:t>
            </a:r>
            <a:r>
              <a:rPr lang="it-IT" sz="2400" dirty="0" smtClean="0"/>
              <a:t> </a:t>
            </a:r>
            <a:r>
              <a:rPr lang="it-IT" sz="2400" dirty="0" err="1"/>
              <a:t>one</a:t>
            </a:r>
            <a:r>
              <a:rPr lang="it-IT" sz="2400" dirty="0"/>
              <a:t> way (state management) </a:t>
            </a:r>
            <a:r>
              <a:rPr lang="it-IT" sz="2400" dirty="0" err="1"/>
              <a:t>dataflow</a:t>
            </a:r>
            <a:r>
              <a:rPr lang="it-IT" sz="2400" dirty="0"/>
              <a:t> </a:t>
            </a:r>
            <a:r>
              <a:rPr lang="it-IT" sz="2400" dirty="0" err="1"/>
              <a:t>throught</a:t>
            </a:r>
            <a:r>
              <a:rPr lang="it-IT" sz="2400" dirty="0"/>
              <a:t> the </a:t>
            </a:r>
            <a:r>
              <a:rPr lang="it-IT" sz="2400" dirty="0" err="1"/>
              <a:t>whole</a:t>
            </a:r>
            <a:r>
              <a:rPr lang="it-IT" sz="2400" dirty="0"/>
              <a:t> </a:t>
            </a:r>
            <a:r>
              <a:rPr lang="it-IT" sz="2400" dirty="0" err="1"/>
              <a:t>application</a:t>
            </a:r>
            <a:r>
              <a:rPr lang="it-IT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/>
              <a:t>Promotes</a:t>
            </a:r>
            <a:r>
              <a:rPr lang="it-IT" sz="2400" dirty="0"/>
              <a:t> the use of a «Single source of </a:t>
            </a:r>
            <a:r>
              <a:rPr lang="it-IT" sz="2400" dirty="0" err="1"/>
              <a:t>truth</a:t>
            </a:r>
            <a:r>
              <a:rPr lang="it-IT" sz="2400" dirty="0"/>
              <a:t>» for the Application </a:t>
            </a:r>
            <a:r>
              <a:rPr lang="it-IT" sz="2400" dirty="0" smtClean="0"/>
              <a:t>State: The </a:t>
            </a:r>
            <a:r>
              <a:rPr lang="it-IT" sz="2400" dirty="0" err="1" smtClean="0"/>
              <a:t>Store</a:t>
            </a:r>
            <a:r>
              <a:rPr lang="it-IT" sz="2400" dirty="0" smtClean="0"/>
              <a:t>™.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smtClean="0"/>
              <a:t>The State </a:t>
            </a:r>
            <a:r>
              <a:rPr lang="it-IT" sz="2400" dirty="0" err="1" smtClean="0"/>
              <a:t>is</a:t>
            </a:r>
            <a:r>
              <a:rPr lang="it-IT" sz="2400" dirty="0" smtClean="0"/>
              <a:t> Read-</a:t>
            </a:r>
            <a:r>
              <a:rPr lang="it-IT" sz="2400" dirty="0" err="1" smtClean="0"/>
              <a:t>Only</a:t>
            </a:r>
            <a:r>
              <a:rPr lang="it-IT" sz="2400" dirty="0" smtClean="0"/>
              <a:t>: the </a:t>
            </a:r>
            <a:r>
              <a:rPr lang="it-IT" sz="2400" dirty="0" err="1" smtClean="0"/>
              <a:t>only</a:t>
            </a:r>
            <a:r>
              <a:rPr lang="it-IT" sz="2400" dirty="0" smtClean="0"/>
              <a:t> way to </a:t>
            </a:r>
            <a:r>
              <a:rPr lang="it-IT" sz="2400" dirty="0" err="1" smtClean="0"/>
              <a:t>change</a:t>
            </a:r>
            <a:r>
              <a:rPr lang="it-IT" sz="2400" dirty="0" smtClean="0"/>
              <a:t> the state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dispatching</a:t>
            </a:r>
            <a:r>
              <a:rPr lang="it-IT" sz="2400" dirty="0" smtClean="0"/>
              <a:t> </a:t>
            </a:r>
            <a:r>
              <a:rPr lang="it-IT" sz="2400" dirty="0" err="1" smtClean="0"/>
              <a:t>Actions</a:t>
            </a:r>
            <a:r>
              <a:rPr lang="it-IT" sz="2400" dirty="0" smtClean="0"/>
              <a:t>™.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 smtClean="0"/>
              <a:t>Changes</a:t>
            </a:r>
            <a:r>
              <a:rPr lang="it-IT" sz="2400" dirty="0" smtClean="0"/>
              <a:t> to the state are made by Pure </a:t>
            </a:r>
            <a:r>
              <a:rPr lang="it-IT" sz="2400" dirty="0" err="1" smtClean="0"/>
              <a:t>Functions</a:t>
            </a:r>
            <a:r>
              <a:rPr lang="it-IT" sz="2400" dirty="0" smtClean="0"/>
              <a:t>: The </a:t>
            </a:r>
            <a:r>
              <a:rPr lang="it-IT" sz="2400" dirty="0" err="1" smtClean="0"/>
              <a:t>Reducers</a:t>
            </a:r>
            <a:r>
              <a:rPr lang="it-IT" sz="2400" dirty="0" smtClean="0"/>
              <a:t>™.</a:t>
            </a:r>
            <a:endParaRPr lang="it-IT" sz="2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195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ttangolo 123"/>
          <p:cNvSpPr/>
          <p:nvPr/>
        </p:nvSpPr>
        <p:spPr>
          <a:xfrm>
            <a:off x="7202492" y="1892300"/>
            <a:ext cx="3935408" cy="41783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Redux</a:t>
            </a:r>
            <a:r>
              <a:rPr lang="it-IT" dirty="0" smtClean="0"/>
              <a:t> Pattern - </a:t>
            </a:r>
            <a:r>
              <a:rPr lang="it-IT" dirty="0" err="1" smtClean="0"/>
              <a:t>Illustrated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888380" y="2364303"/>
            <a:ext cx="16891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View</a:t>
            </a:r>
            <a:r>
              <a:rPr lang="it-IT" dirty="0" smtClean="0"/>
              <a:t> (UI)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1888380" y="3815237"/>
            <a:ext cx="16891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</a:t>
            </a:r>
            <a:r>
              <a:rPr lang="it-IT" dirty="0" smtClean="0"/>
              <a:t>omponent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424830" y="3192441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1888380" y="5237678"/>
            <a:ext cx="1689100" cy="552450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Action</a:t>
            </a:r>
            <a:endParaRPr lang="it-IT" dirty="0"/>
          </a:p>
        </p:txBody>
      </p:sp>
      <p:sp>
        <p:nvSpPr>
          <p:cNvPr id="15" name="Rettangolo 14"/>
          <p:cNvSpPr/>
          <p:nvPr/>
        </p:nvSpPr>
        <p:spPr>
          <a:xfrm>
            <a:off x="7640336" y="5217267"/>
            <a:ext cx="2246614" cy="55245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Reducer</a:t>
            </a:r>
            <a:r>
              <a:rPr lang="it-IT" dirty="0" smtClean="0"/>
              <a:t>(s)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424830" y="4618676"/>
            <a:ext cx="174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Convert</a:t>
            </a:r>
            <a:r>
              <a:rPr lang="it-IT" dirty="0" smtClean="0"/>
              <a:t> </a:t>
            </a:r>
            <a:r>
              <a:rPr lang="it-IT" dirty="0" err="1" smtClean="0"/>
              <a:t>Event</a:t>
            </a:r>
            <a:r>
              <a:rPr lang="it-IT" dirty="0" smtClean="0"/>
              <a:t> to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8018799" y="4643581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State</a:t>
            </a:r>
            <a:endParaRPr lang="it-IT" dirty="0"/>
          </a:p>
        </p:txBody>
      </p:sp>
      <p:sp>
        <p:nvSpPr>
          <p:cNvPr id="26" name="Rettangolo 25"/>
          <p:cNvSpPr/>
          <p:nvPr/>
        </p:nvSpPr>
        <p:spPr>
          <a:xfrm>
            <a:off x="7640336" y="3577730"/>
            <a:ext cx="2246614" cy="84879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Store</a:t>
            </a:r>
            <a:endParaRPr lang="it-IT" dirty="0"/>
          </a:p>
          <a:p>
            <a:pPr algn="ctr"/>
            <a:r>
              <a:rPr lang="it-IT" dirty="0" smtClean="0"/>
              <a:t>(State)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9486256" y="4563144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New State</a:t>
            </a:r>
            <a:endParaRPr lang="it-IT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5019395" y="5569402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Dispatch</a:t>
            </a:r>
            <a:endParaRPr lang="it-IT" dirty="0"/>
          </a:p>
        </p:txBody>
      </p:sp>
      <p:sp>
        <p:nvSpPr>
          <p:cNvPr id="34" name="Rettangolo 33"/>
          <p:cNvSpPr/>
          <p:nvPr/>
        </p:nvSpPr>
        <p:spPr>
          <a:xfrm>
            <a:off x="7633986" y="2364303"/>
            <a:ext cx="2246614" cy="55245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Selector</a:t>
            </a:r>
            <a:r>
              <a:rPr lang="it-IT" dirty="0" smtClean="0"/>
              <a:t>(s)</a:t>
            </a:r>
            <a:endParaRPr lang="it-IT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5721350" y="3055521"/>
            <a:ext cx="138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Slice</a:t>
            </a:r>
            <a:r>
              <a:rPr lang="it-IT" dirty="0" smtClean="0"/>
              <a:t> of State</a:t>
            </a:r>
            <a:endParaRPr lang="it-IT" dirty="0"/>
          </a:p>
        </p:txBody>
      </p:sp>
      <p:cxnSp>
        <p:nvCxnSpPr>
          <p:cNvPr id="79" name="Connettore 7 78"/>
          <p:cNvCxnSpPr>
            <a:stCxn id="4" idx="1"/>
            <a:endCxn id="5" idx="1"/>
          </p:cNvCxnSpPr>
          <p:nvPr/>
        </p:nvCxnSpPr>
        <p:spPr>
          <a:xfrm rot="10800000" flipV="1">
            <a:off x="1888380" y="2640528"/>
            <a:ext cx="12700" cy="1450934"/>
          </a:xfrm>
          <a:prstGeom prst="curvedConnector3">
            <a:avLst>
              <a:gd name="adj1" fmla="val 48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7 84"/>
          <p:cNvCxnSpPr>
            <a:stCxn id="5" idx="1"/>
            <a:endCxn id="12" idx="1"/>
          </p:cNvCxnSpPr>
          <p:nvPr/>
        </p:nvCxnSpPr>
        <p:spPr>
          <a:xfrm rot="10800000" flipV="1">
            <a:off x="1888380" y="4091461"/>
            <a:ext cx="12700" cy="1422441"/>
          </a:xfrm>
          <a:prstGeom prst="curvedConnector3">
            <a:avLst>
              <a:gd name="adj1" fmla="val 49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7 88"/>
          <p:cNvCxnSpPr>
            <a:stCxn id="12" idx="3"/>
            <a:endCxn id="15" idx="1"/>
          </p:cNvCxnSpPr>
          <p:nvPr/>
        </p:nvCxnSpPr>
        <p:spPr>
          <a:xfrm flipV="1">
            <a:off x="3577480" y="5493492"/>
            <a:ext cx="4062856" cy="20411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7 91"/>
          <p:cNvCxnSpPr>
            <a:stCxn id="26" idx="2"/>
            <a:endCxn id="15" idx="0"/>
          </p:cNvCxnSpPr>
          <p:nvPr/>
        </p:nvCxnSpPr>
        <p:spPr>
          <a:xfrm rot="5400000">
            <a:off x="8368273" y="4821897"/>
            <a:ext cx="790740" cy="1270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7 94"/>
          <p:cNvCxnSpPr>
            <a:stCxn id="15" idx="3"/>
            <a:endCxn id="26" idx="3"/>
          </p:cNvCxnSpPr>
          <p:nvPr/>
        </p:nvCxnSpPr>
        <p:spPr>
          <a:xfrm flipV="1">
            <a:off x="9886950" y="4002129"/>
            <a:ext cx="12700" cy="1491363"/>
          </a:xfrm>
          <a:prstGeom prst="curvedConnector3">
            <a:avLst>
              <a:gd name="adj1" fmla="val 550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7 100"/>
          <p:cNvCxnSpPr>
            <a:stCxn id="26" idx="0"/>
            <a:endCxn id="34" idx="2"/>
          </p:cNvCxnSpPr>
          <p:nvPr/>
        </p:nvCxnSpPr>
        <p:spPr>
          <a:xfrm rot="16200000" flipV="1">
            <a:off x="8429980" y="3244067"/>
            <a:ext cx="660977" cy="635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7 114"/>
          <p:cNvCxnSpPr>
            <a:stCxn id="34" idx="1"/>
            <a:endCxn id="5" idx="3"/>
          </p:cNvCxnSpPr>
          <p:nvPr/>
        </p:nvCxnSpPr>
        <p:spPr>
          <a:xfrm rot="10800000" flipV="1">
            <a:off x="3577480" y="2640528"/>
            <a:ext cx="4056506" cy="1450934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/>
          <p:cNvSpPr txBox="1"/>
          <p:nvPr/>
        </p:nvSpPr>
        <p:spPr>
          <a:xfrm>
            <a:off x="8826536" y="3062576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New State</a:t>
            </a:r>
            <a:endParaRPr lang="it-IT" dirty="0"/>
          </a:p>
        </p:txBody>
      </p:sp>
      <p:cxnSp>
        <p:nvCxnSpPr>
          <p:cNvPr id="120" name="Connettore 7 119"/>
          <p:cNvCxnSpPr>
            <a:stCxn id="5" idx="0"/>
            <a:endCxn id="4" idx="2"/>
          </p:cNvCxnSpPr>
          <p:nvPr/>
        </p:nvCxnSpPr>
        <p:spPr>
          <a:xfrm rot="5400000" flipH="1" flipV="1">
            <a:off x="2283688" y="3365995"/>
            <a:ext cx="898484" cy="1270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sellaDiTesto 122"/>
          <p:cNvSpPr txBox="1"/>
          <p:nvPr/>
        </p:nvSpPr>
        <p:spPr>
          <a:xfrm>
            <a:off x="2785112" y="3212645"/>
            <a:ext cx="138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Slice</a:t>
            </a:r>
            <a:r>
              <a:rPr lang="it-IT" dirty="0" smtClean="0"/>
              <a:t> of State</a:t>
            </a:r>
            <a:endParaRPr lang="it-IT" dirty="0"/>
          </a:p>
        </p:txBody>
      </p:sp>
      <p:sp>
        <p:nvSpPr>
          <p:cNvPr id="125" name="CasellaDiTesto 124"/>
          <p:cNvSpPr txBox="1"/>
          <p:nvPr/>
        </p:nvSpPr>
        <p:spPr>
          <a:xfrm>
            <a:off x="9816290" y="1988621"/>
            <a:ext cx="12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NgRx</a:t>
            </a: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Store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86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4" grpId="0" animBg="1"/>
      <p:bldP spid="5" grpId="0" animBg="1"/>
      <p:bldP spid="9" grpId="0"/>
      <p:bldP spid="12" grpId="0" animBg="1"/>
      <p:bldP spid="15" grpId="0" animBg="1"/>
      <p:bldP spid="20" grpId="0"/>
      <p:bldP spid="23" grpId="0"/>
      <p:bldP spid="26" grpId="0" animBg="1"/>
      <p:bldP spid="32" grpId="0"/>
      <p:bldP spid="33" grpId="0"/>
      <p:bldP spid="34" grpId="0" animBg="1"/>
      <p:bldP spid="42" grpId="0"/>
      <p:bldP spid="118" grpId="0"/>
      <p:bldP spid="123" grpId="0"/>
      <p:bldP spid="1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, </a:t>
            </a:r>
            <a:r>
              <a:rPr lang="it-IT" dirty="0" err="1" smtClean="0"/>
              <a:t>Redux</a:t>
            </a:r>
            <a:r>
              <a:rPr lang="it-IT" dirty="0" smtClean="0"/>
              <a:t> and </a:t>
            </a:r>
            <a:r>
              <a:rPr lang="it-IT" dirty="0" err="1" smtClean="0"/>
              <a:t>Reactive</a:t>
            </a:r>
            <a:r>
              <a:rPr lang="it-IT" dirty="0" smtClean="0"/>
              <a:t> Applications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it-IT" sz="4400" dirty="0" err="1" smtClean="0"/>
              <a:t>Is</a:t>
            </a:r>
            <a:r>
              <a:rPr lang="it-IT" sz="4400" dirty="0" smtClean="0"/>
              <a:t> </a:t>
            </a:r>
            <a:r>
              <a:rPr lang="it-IT" sz="4400" dirty="0" err="1"/>
              <a:t>this</a:t>
            </a:r>
            <a:r>
              <a:rPr lang="it-IT" sz="4400" dirty="0"/>
              <a:t> </a:t>
            </a:r>
            <a:r>
              <a:rPr lang="it-IT" sz="4400" dirty="0" smtClean="0"/>
              <a:t>«</a:t>
            </a:r>
            <a:r>
              <a:rPr lang="it-IT" sz="4400" dirty="0" err="1" smtClean="0"/>
              <a:t>Reactive</a:t>
            </a:r>
            <a:r>
              <a:rPr lang="it-IT" sz="4400" dirty="0" smtClean="0"/>
              <a:t>» ?</a:t>
            </a:r>
          </a:p>
          <a:p>
            <a:endParaRPr lang="it-IT" sz="4400" dirty="0"/>
          </a:p>
          <a:p>
            <a:r>
              <a:rPr lang="it-IT" sz="4400" dirty="0" err="1" smtClean="0"/>
              <a:t>What</a:t>
            </a:r>
            <a:r>
              <a:rPr lang="it-IT" sz="4400" dirty="0" smtClean="0"/>
              <a:t> </a:t>
            </a:r>
            <a:r>
              <a:rPr lang="it-IT" sz="4400" dirty="0" err="1" smtClean="0"/>
              <a:t>does</a:t>
            </a:r>
            <a:r>
              <a:rPr lang="it-IT" sz="4400" dirty="0" smtClean="0"/>
              <a:t> </a:t>
            </a:r>
            <a:r>
              <a:rPr lang="it-IT" sz="4400" dirty="0" err="1" smtClean="0"/>
              <a:t>this</a:t>
            </a:r>
            <a:r>
              <a:rPr lang="it-IT" sz="4400" dirty="0" smtClean="0"/>
              <a:t> </a:t>
            </a:r>
            <a:r>
              <a:rPr lang="it-IT" sz="4400" dirty="0" err="1" smtClean="0"/>
              <a:t>has</a:t>
            </a:r>
            <a:r>
              <a:rPr lang="it-IT" sz="4400" dirty="0" smtClean="0"/>
              <a:t> to do with </a:t>
            </a:r>
            <a:r>
              <a:rPr lang="it-IT" sz="4400" dirty="0" err="1" smtClean="0"/>
              <a:t>RxJS</a:t>
            </a:r>
            <a:r>
              <a:rPr lang="it-IT" sz="4400" dirty="0" smtClean="0"/>
              <a:t> ?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4266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/>
              <a:t>S</a:t>
            </a:r>
            <a:r>
              <a:rPr lang="it-IT" dirty="0" err="1" smtClean="0"/>
              <a:t>tore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it-IT" dirty="0" smtClean="0"/>
          </a:p>
          <a:p>
            <a:r>
              <a:rPr lang="it-IT" sz="2400" dirty="0" err="1" smtClean="0"/>
              <a:t>NgRx</a:t>
            </a:r>
            <a:r>
              <a:rPr lang="it-IT" sz="2400" dirty="0" smtClean="0"/>
              <a:t>/</a:t>
            </a:r>
            <a:r>
              <a:rPr lang="it-IT" sz="2400" dirty="0" err="1" smtClean="0"/>
              <a:t>Store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a </a:t>
            </a:r>
            <a:r>
              <a:rPr lang="it-IT" sz="2400" dirty="0" err="1" smtClean="0">
                <a:solidFill>
                  <a:srgbClr val="0070C0"/>
                </a:solidFill>
              </a:rPr>
              <a:t>predictable</a:t>
            </a:r>
            <a:r>
              <a:rPr lang="it-IT" sz="2400" dirty="0" smtClean="0">
                <a:solidFill>
                  <a:srgbClr val="0070C0"/>
                </a:solidFill>
              </a:rPr>
              <a:t> state container</a:t>
            </a:r>
            <a:r>
              <a:rPr lang="it-IT" sz="2400" dirty="0" smtClean="0"/>
              <a:t> for </a:t>
            </a:r>
            <a:r>
              <a:rPr lang="it-IT" sz="2400" dirty="0" err="1" smtClean="0"/>
              <a:t>Angular</a:t>
            </a:r>
            <a:r>
              <a:rPr lang="it-IT" sz="2400" dirty="0" smtClean="0"/>
              <a:t> Application. </a:t>
            </a:r>
          </a:p>
          <a:p>
            <a:r>
              <a:rPr lang="it-IT" sz="2400" dirty="0" err="1" smtClean="0"/>
              <a:t>It’s</a:t>
            </a:r>
            <a:r>
              <a:rPr lang="it-IT" sz="2400" dirty="0" smtClean="0"/>
              <a:t> «</a:t>
            </a:r>
            <a:r>
              <a:rPr lang="it-IT" sz="2400" dirty="0" err="1" smtClean="0">
                <a:solidFill>
                  <a:srgbClr val="0070C0"/>
                </a:solidFill>
              </a:rPr>
              <a:t>isolated</a:t>
            </a:r>
            <a:r>
              <a:rPr lang="it-IT" sz="2400" dirty="0" smtClean="0"/>
              <a:t> and </a:t>
            </a:r>
            <a:r>
              <a:rPr lang="it-IT" sz="2400" dirty="0" err="1" smtClean="0">
                <a:solidFill>
                  <a:srgbClr val="0070C0"/>
                </a:solidFill>
              </a:rPr>
              <a:t>protected</a:t>
            </a:r>
            <a:r>
              <a:rPr lang="it-IT" sz="2400" dirty="0" smtClean="0"/>
              <a:t>»: </a:t>
            </a:r>
            <a:r>
              <a:rPr lang="it-IT" sz="2400" dirty="0" err="1" smtClean="0"/>
              <a:t>noone</a:t>
            </a:r>
            <a:r>
              <a:rPr lang="it-IT" sz="2400" dirty="0" smtClean="0"/>
              <a:t> (</a:t>
            </a:r>
            <a:r>
              <a:rPr lang="it-IT" sz="2400" dirty="0" err="1" smtClean="0"/>
              <a:t>but</a:t>
            </a:r>
            <a:r>
              <a:rPr lang="it-IT" sz="2400" dirty="0" smtClean="0"/>
              <a:t> the </a:t>
            </a:r>
            <a:r>
              <a:rPr lang="it-IT" sz="2400" dirty="0" err="1" smtClean="0"/>
              <a:t>reducers</a:t>
            </a:r>
            <a:r>
              <a:rPr lang="it-IT" sz="2400" dirty="0" smtClean="0"/>
              <a:t>)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allowed</a:t>
            </a:r>
            <a:r>
              <a:rPr lang="it-IT" sz="2400" dirty="0" smtClean="0"/>
              <a:t> to </a:t>
            </a:r>
            <a:r>
              <a:rPr lang="it-IT" sz="2400" dirty="0" err="1" smtClean="0"/>
              <a:t>modify</a:t>
            </a:r>
            <a:r>
              <a:rPr lang="it-IT" sz="2400" dirty="0" smtClean="0"/>
              <a:t> the data </a:t>
            </a: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holds</a:t>
            </a:r>
            <a:r>
              <a:rPr lang="it-IT" sz="2400" dirty="0" smtClean="0"/>
              <a:t>.</a:t>
            </a:r>
          </a:p>
          <a:p>
            <a:endParaRPr lang="it-IT" sz="2400" dirty="0" smtClean="0"/>
          </a:p>
          <a:p>
            <a:r>
              <a:rPr lang="it-IT" sz="2400" dirty="0" smtClean="0"/>
              <a:t>The </a:t>
            </a:r>
            <a:r>
              <a:rPr lang="it-IT" sz="2400" dirty="0" err="1" smtClean="0"/>
              <a:t>only</a:t>
            </a:r>
            <a:r>
              <a:rPr lang="it-IT" sz="2400" dirty="0" smtClean="0"/>
              <a:t> ways to </a:t>
            </a:r>
            <a:r>
              <a:rPr lang="it-IT" sz="2400" dirty="0" err="1" smtClean="0"/>
              <a:t>intract</a:t>
            </a:r>
            <a:r>
              <a:rPr lang="it-IT" sz="2400" dirty="0" smtClean="0"/>
              <a:t> with the </a:t>
            </a:r>
            <a:r>
              <a:rPr lang="it-IT" sz="2400" dirty="0" err="1" smtClean="0"/>
              <a:t>store</a:t>
            </a:r>
            <a:r>
              <a:rPr lang="it-IT" sz="2400" dirty="0" smtClean="0"/>
              <a:t>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 smtClean="0"/>
              <a:t>dispatch</a:t>
            </a:r>
            <a:r>
              <a:rPr lang="it-IT" sz="2400" dirty="0" smtClean="0"/>
              <a:t> an </a:t>
            </a:r>
            <a:r>
              <a:rPr lang="it-IT" sz="2400" dirty="0" smtClean="0">
                <a:solidFill>
                  <a:srgbClr val="0070C0"/>
                </a:solidFill>
              </a:rPr>
              <a:t>Action</a:t>
            </a:r>
            <a:r>
              <a:rPr lang="it-IT" sz="2400" dirty="0" smtClean="0"/>
              <a:t> (a </a:t>
            </a:r>
            <a:r>
              <a:rPr lang="it-IT" sz="2400" dirty="0" err="1" smtClean="0"/>
              <a:t>form</a:t>
            </a:r>
            <a:r>
              <a:rPr lang="it-IT" sz="2400" dirty="0" smtClean="0"/>
              <a:t> of </a:t>
            </a:r>
            <a:r>
              <a:rPr lang="it-IT" sz="2400" dirty="0" smtClean="0"/>
              <a:t>«</a:t>
            </a:r>
            <a:r>
              <a:rPr lang="it-IT" sz="2400" dirty="0" err="1" smtClean="0"/>
              <a:t>async</a:t>
            </a:r>
            <a:r>
              <a:rPr lang="it-IT" sz="2400" dirty="0" smtClean="0"/>
              <a:t>» </a:t>
            </a:r>
            <a:r>
              <a:rPr lang="it-IT" sz="2400" dirty="0" err="1" smtClean="0"/>
              <a:t>communication</a:t>
            </a:r>
            <a:r>
              <a:rPr lang="it-IT" sz="2400" dirty="0" smtClean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 smtClean="0"/>
              <a:t>get</a:t>
            </a:r>
            <a:r>
              <a:rPr lang="it-IT" sz="2400" dirty="0" smtClean="0"/>
              <a:t> a </a:t>
            </a:r>
            <a:r>
              <a:rPr lang="it-IT" sz="2400" dirty="0" err="1" smtClean="0">
                <a:solidFill>
                  <a:srgbClr val="0070C0"/>
                </a:solidFill>
              </a:rPr>
              <a:t>notification</a:t>
            </a:r>
            <a:r>
              <a:rPr lang="it-IT" sz="2400" dirty="0" smtClean="0">
                <a:solidFill>
                  <a:srgbClr val="0070C0"/>
                </a:solidFill>
              </a:rPr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something</a:t>
            </a:r>
            <a:r>
              <a:rPr lang="it-IT" sz="2400" dirty="0" smtClean="0"/>
              <a:t> </a:t>
            </a:r>
            <a:r>
              <a:rPr lang="it-IT" sz="2400" dirty="0" err="1" smtClean="0"/>
              <a:t>changed</a:t>
            </a:r>
            <a:r>
              <a:rPr lang="it-IT" sz="2400" dirty="0" smtClean="0"/>
              <a:t> </a:t>
            </a:r>
            <a:r>
              <a:rPr lang="it-IT" sz="2400" dirty="0" err="1" smtClean="0"/>
              <a:t>through</a:t>
            </a:r>
            <a:r>
              <a:rPr lang="it-IT" sz="2400" dirty="0" smtClean="0"/>
              <a:t> </a:t>
            </a:r>
            <a:r>
              <a:rPr lang="it-IT" sz="2400" dirty="0" err="1" smtClean="0">
                <a:solidFill>
                  <a:srgbClr val="0070C0"/>
                </a:solidFill>
              </a:rPr>
              <a:t>selectors</a:t>
            </a:r>
            <a:r>
              <a:rPr lang="it-IT" sz="2400" dirty="0" smtClean="0">
                <a:solidFill>
                  <a:srgbClr val="0070C0"/>
                </a:solidFill>
              </a:rPr>
              <a:t> </a:t>
            </a:r>
            <a:r>
              <a:rPr lang="it-IT" sz="2400" dirty="0" smtClean="0"/>
              <a:t>(a </a:t>
            </a:r>
            <a:r>
              <a:rPr lang="it-IT" sz="2400" dirty="0" err="1" smtClean="0"/>
              <a:t>form</a:t>
            </a:r>
            <a:r>
              <a:rPr lang="it-IT" sz="2400" dirty="0" smtClean="0"/>
              <a:t> of </a:t>
            </a:r>
            <a:r>
              <a:rPr lang="it-IT" sz="2400" dirty="0" smtClean="0"/>
              <a:t>«</a:t>
            </a:r>
            <a:r>
              <a:rPr lang="it-IT" sz="2400" dirty="0" err="1" smtClean="0"/>
              <a:t>async</a:t>
            </a:r>
            <a:r>
              <a:rPr lang="it-IT" sz="2400" dirty="0" smtClean="0"/>
              <a:t>» </a:t>
            </a:r>
            <a:r>
              <a:rPr lang="it-IT" sz="2400" dirty="0" err="1" smtClean="0"/>
              <a:t>communication</a:t>
            </a:r>
            <a:r>
              <a:rPr lang="it-IT" sz="24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9828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/>
              <a:t>S</a:t>
            </a:r>
            <a:r>
              <a:rPr lang="it-IT" dirty="0" err="1" smtClean="0"/>
              <a:t>tore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r>
              <a:rPr lang="it-IT" sz="2400" dirty="0" smtClean="0"/>
              <a:t>The </a:t>
            </a:r>
            <a:r>
              <a:rPr lang="it-IT" sz="2400" dirty="0" err="1" smtClean="0"/>
              <a:t>foundation</a:t>
            </a:r>
            <a:r>
              <a:rPr lang="it-IT" sz="2400" dirty="0" smtClean="0"/>
              <a:t> for a </a:t>
            </a:r>
            <a:r>
              <a:rPr lang="it-IT" sz="2400" dirty="0" err="1" smtClean="0"/>
              <a:t>Reactive</a:t>
            </a:r>
            <a:r>
              <a:rPr lang="it-IT" sz="2400" dirty="0" smtClean="0"/>
              <a:t> Application </a:t>
            </a:r>
            <a:r>
              <a:rPr lang="it-IT" sz="2400" dirty="0" err="1" smtClean="0"/>
              <a:t>it’s</a:t>
            </a:r>
            <a:r>
              <a:rPr lang="it-IT" sz="2400" dirty="0" smtClean="0"/>
              <a:t> </a:t>
            </a:r>
            <a:r>
              <a:rPr lang="it-IT" sz="2400" dirty="0" err="1" smtClean="0"/>
              <a:t>still</a:t>
            </a:r>
            <a:r>
              <a:rPr lang="it-IT" sz="2400" dirty="0" smtClean="0"/>
              <a:t> </a:t>
            </a:r>
            <a:r>
              <a:rPr lang="it-IT" sz="2400" dirty="0" err="1" smtClean="0"/>
              <a:t>there</a:t>
            </a:r>
            <a:r>
              <a:rPr lang="it-IT" sz="2400" dirty="0" smtClean="0"/>
              <a:t>:</a:t>
            </a:r>
          </a:p>
          <a:p>
            <a:endParaRPr lang="it-IT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0070C0"/>
                </a:solidFill>
              </a:rPr>
              <a:t>Programming with </a:t>
            </a:r>
            <a:r>
              <a:rPr lang="it-IT" sz="2400" dirty="0" err="1" smtClean="0">
                <a:solidFill>
                  <a:srgbClr val="0070C0"/>
                </a:solidFill>
              </a:rPr>
              <a:t>Asynchronous</a:t>
            </a:r>
            <a:r>
              <a:rPr lang="it-IT" sz="2400" dirty="0" smtClean="0">
                <a:solidFill>
                  <a:srgbClr val="0070C0"/>
                </a:solidFill>
              </a:rPr>
              <a:t> Data </a:t>
            </a:r>
            <a:r>
              <a:rPr lang="it-IT" sz="2400" dirty="0" err="1" smtClean="0">
                <a:solidFill>
                  <a:srgbClr val="0070C0"/>
                </a:solidFill>
              </a:rPr>
              <a:t>Streams</a:t>
            </a:r>
            <a:r>
              <a:rPr lang="it-IT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 smtClean="0"/>
              <a:t>Async</a:t>
            </a:r>
            <a:r>
              <a:rPr lang="it-IT" sz="2400" dirty="0" smtClean="0"/>
              <a:t> </a:t>
            </a:r>
            <a:r>
              <a:rPr lang="it-IT" sz="2400" dirty="0" err="1" smtClean="0"/>
              <a:t>messaging</a:t>
            </a:r>
            <a:r>
              <a:rPr lang="it-IT" sz="2400" dirty="0" smtClean="0"/>
              <a:t> and </a:t>
            </a:r>
            <a:r>
              <a:rPr lang="it-IT" sz="2400" dirty="0" err="1" smtClean="0"/>
              <a:t>loose</a:t>
            </a:r>
            <a:r>
              <a:rPr lang="it-IT" sz="2400" dirty="0" smtClean="0"/>
              <a:t> </a:t>
            </a:r>
            <a:r>
              <a:rPr lang="it-IT" sz="2400" dirty="0" err="1" smtClean="0"/>
              <a:t>coupling</a:t>
            </a:r>
            <a:r>
              <a:rPr lang="it-IT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 smtClean="0">
                <a:solidFill>
                  <a:srgbClr val="0070C0"/>
                </a:solidFill>
              </a:rPr>
              <a:t>RxJS</a:t>
            </a:r>
            <a:r>
              <a:rPr lang="it-IT" sz="2400" dirty="0" smtClean="0"/>
              <a:t>: the </a:t>
            </a:r>
            <a:r>
              <a:rPr lang="it-IT" sz="2400" dirty="0" err="1" smtClean="0">
                <a:solidFill>
                  <a:srgbClr val="0070C0"/>
                </a:solidFill>
              </a:rPr>
              <a:t>Observable</a:t>
            </a:r>
            <a:r>
              <a:rPr lang="it-IT" sz="2400" dirty="0" smtClean="0">
                <a:solidFill>
                  <a:srgbClr val="0070C0"/>
                </a:solidFill>
              </a:rPr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the «primitive» </a:t>
            </a:r>
            <a:r>
              <a:rPr lang="it-IT" sz="2400" dirty="0" err="1" smtClean="0"/>
              <a:t>type</a:t>
            </a:r>
            <a:r>
              <a:rPr lang="it-IT" sz="2400" dirty="0" smtClean="0"/>
              <a:t> </a:t>
            </a:r>
            <a:r>
              <a:rPr lang="it-IT" sz="2400" dirty="0" err="1" smtClean="0"/>
              <a:t>used</a:t>
            </a:r>
            <a:r>
              <a:rPr lang="it-IT" sz="2400" dirty="0" smtClean="0"/>
              <a:t> in JavaScript / </a:t>
            </a:r>
            <a:r>
              <a:rPr lang="it-IT" sz="2400" dirty="0" err="1" smtClean="0"/>
              <a:t>Angular</a:t>
            </a:r>
            <a:r>
              <a:rPr lang="it-IT" sz="2400" dirty="0" smtClean="0"/>
              <a:t> to </a:t>
            </a:r>
            <a:r>
              <a:rPr lang="it-IT" sz="2400" dirty="0" err="1" smtClean="0"/>
              <a:t>implement</a:t>
            </a:r>
            <a:r>
              <a:rPr lang="it-IT" sz="2400" dirty="0" smtClean="0"/>
              <a:t> </a:t>
            </a:r>
            <a:r>
              <a:rPr lang="it-IT" sz="2400" dirty="0" err="1" smtClean="0"/>
              <a:t>asynchronous</a:t>
            </a:r>
            <a:r>
              <a:rPr lang="it-IT" sz="2400" dirty="0" smtClean="0"/>
              <a:t> </a:t>
            </a:r>
            <a:r>
              <a:rPr lang="it-IT" sz="2400" dirty="0" smtClean="0"/>
              <a:t>data </a:t>
            </a:r>
            <a:r>
              <a:rPr lang="it-IT" sz="2400" dirty="0" err="1" smtClean="0"/>
              <a:t>streams</a:t>
            </a:r>
            <a:r>
              <a:rPr lang="it-IT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i="1" dirty="0" err="1" smtClean="0"/>
              <a:t>Mentality</a:t>
            </a:r>
            <a:r>
              <a:rPr lang="it-IT" sz="2400" i="1" dirty="0" smtClean="0"/>
              <a:t> </a:t>
            </a:r>
            <a:r>
              <a:rPr lang="it-IT" sz="2400" i="1" dirty="0" err="1"/>
              <a:t>switch</a:t>
            </a:r>
            <a:r>
              <a:rPr lang="it-IT" sz="2400" i="1" dirty="0"/>
              <a:t> from a pull </a:t>
            </a:r>
            <a:r>
              <a:rPr lang="it-IT" sz="2400" i="1" dirty="0" err="1"/>
              <a:t>approach</a:t>
            </a:r>
            <a:r>
              <a:rPr lang="it-IT" sz="2400" i="1" dirty="0"/>
              <a:t> to a </a:t>
            </a:r>
            <a:r>
              <a:rPr lang="it-IT" sz="2400" i="1" dirty="0" err="1"/>
              <a:t>push</a:t>
            </a:r>
            <a:r>
              <a:rPr lang="it-IT" sz="2400" i="1" dirty="0"/>
              <a:t> </a:t>
            </a:r>
            <a:r>
              <a:rPr lang="it-IT" sz="2400" i="1" dirty="0" err="1"/>
              <a:t>approach</a:t>
            </a:r>
            <a:r>
              <a:rPr lang="it-IT" sz="2400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005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 Core </a:t>
            </a:r>
            <a:r>
              <a:rPr lang="it-IT" dirty="0" err="1" smtClean="0"/>
              <a:t>Principles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State</a:t>
            </a:r>
            <a:r>
              <a:rPr lang="en-US" sz="2400" dirty="0"/>
              <a:t>: is a single, </a:t>
            </a:r>
            <a:r>
              <a:rPr lang="en-US" sz="2400" b="1" dirty="0">
                <a:solidFill>
                  <a:srgbClr val="0070C0"/>
                </a:solidFill>
              </a:rPr>
              <a:t>immutable data structure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Actions</a:t>
            </a:r>
            <a:r>
              <a:rPr lang="en-US" sz="2400" dirty="0"/>
              <a:t>: events dispatched from components and services, they describe </a:t>
            </a:r>
            <a:r>
              <a:rPr lang="en-US" sz="2400" dirty="0" smtClean="0"/>
              <a:t>and </a:t>
            </a:r>
            <a:r>
              <a:rPr lang="en-US" sz="2400" dirty="0"/>
              <a:t>trigger state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Reducers</a:t>
            </a:r>
            <a:r>
              <a:rPr lang="en-US" sz="2400" dirty="0"/>
              <a:t>: </a:t>
            </a:r>
            <a:r>
              <a:rPr lang="en-US" sz="2400" i="1" dirty="0"/>
              <a:t>pure functions</a:t>
            </a:r>
            <a:r>
              <a:rPr lang="en-US" sz="2400" dirty="0"/>
              <a:t> (functions no side effect) that take the </a:t>
            </a:r>
            <a:r>
              <a:rPr lang="en-US" sz="2400" i="1" dirty="0"/>
              <a:t>previous state </a:t>
            </a:r>
            <a:r>
              <a:rPr lang="en-US" sz="2400" dirty="0"/>
              <a:t>and the </a:t>
            </a:r>
            <a:r>
              <a:rPr lang="en-US" sz="2400" i="1" dirty="0"/>
              <a:t>next </a:t>
            </a:r>
            <a:r>
              <a:rPr lang="en-US" sz="2400" i="1" dirty="0" smtClean="0"/>
              <a:t>action </a:t>
            </a:r>
            <a:r>
              <a:rPr lang="en-US" sz="2400" dirty="0"/>
              <a:t>to compute the </a:t>
            </a:r>
            <a:r>
              <a:rPr lang="en-US" sz="2400" i="1" dirty="0"/>
              <a:t>new state</a:t>
            </a:r>
            <a:r>
              <a:rPr lang="en-US" sz="2400" dirty="0"/>
              <a:t>. The reducers are the only way to change the state inside the Store.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Selectors</a:t>
            </a:r>
            <a:r>
              <a:rPr lang="en-US" sz="2400" dirty="0" smtClean="0"/>
              <a:t>: state </a:t>
            </a:r>
            <a:r>
              <a:rPr lang="en-US" sz="2400" dirty="0"/>
              <a:t>is accessed </a:t>
            </a:r>
            <a:r>
              <a:rPr lang="en-US" sz="2400" dirty="0" smtClean="0"/>
              <a:t>using</a:t>
            </a:r>
            <a:r>
              <a:rPr lang="en-US" sz="2400" dirty="0"/>
              <a:t> </a:t>
            </a:r>
            <a:r>
              <a:rPr lang="en-US" sz="2400" b="1" dirty="0">
                <a:solidFill>
                  <a:srgbClr val="0070C0"/>
                </a:solidFill>
              </a:rPr>
              <a:t>selector functions</a:t>
            </a:r>
            <a:r>
              <a:rPr lang="en-US" sz="2400" dirty="0"/>
              <a:t> (</a:t>
            </a:r>
            <a:r>
              <a:rPr lang="en-US" sz="2400" i="1" dirty="0"/>
              <a:t>pure functions</a:t>
            </a:r>
            <a:r>
              <a:rPr lang="en-US" sz="2400" dirty="0"/>
              <a:t>) that return an </a:t>
            </a:r>
            <a:r>
              <a:rPr lang="en-US" sz="2400" i="1" dirty="0"/>
              <a:t>observable of a slice </a:t>
            </a:r>
            <a:r>
              <a:rPr lang="en-US" sz="2400" i="1" dirty="0" smtClean="0"/>
              <a:t>(or a projection) of </a:t>
            </a:r>
            <a:r>
              <a:rPr lang="en-US" sz="2400" i="1" dirty="0"/>
              <a:t>the state</a:t>
            </a:r>
            <a:r>
              <a:rPr lang="en-US" sz="2400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522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Redux</a:t>
            </a:r>
            <a:r>
              <a:rPr lang="it-IT" dirty="0" smtClean="0"/>
              <a:t> / </a:t>
            </a:r>
            <a:r>
              <a:rPr lang="it-IT" dirty="0" err="1" smtClean="0"/>
              <a:t>NgRx</a:t>
            </a:r>
            <a:r>
              <a:rPr lang="it-IT" dirty="0" smtClean="0"/>
              <a:t> -&gt; CQRS </a:t>
            </a:r>
            <a:r>
              <a:rPr lang="it-IT" dirty="0" err="1" smtClean="0"/>
              <a:t>applied</a:t>
            </a:r>
            <a:r>
              <a:rPr lang="it-IT" dirty="0" smtClean="0"/>
              <a:t> to the UI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r>
              <a:rPr lang="en-US" dirty="0"/>
              <a:t>Using Redux or </a:t>
            </a:r>
            <a:r>
              <a:rPr lang="en-US" dirty="0" err="1"/>
              <a:t>NgRx</a:t>
            </a:r>
            <a:r>
              <a:rPr lang="en-US" dirty="0"/>
              <a:t> to write an application is much like implementing it following the CQRS guidelines and patterns in JavaScript / Angular world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Message Driven</a:t>
            </a:r>
            <a:r>
              <a:rPr lang="en-US" dirty="0" smtClean="0"/>
              <a:t>: </a:t>
            </a:r>
            <a:r>
              <a:rPr lang="en-US" dirty="0"/>
              <a:t>Commands / Events == Actions / State Change Notifications.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Read pipeline</a:t>
            </a:r>
            <a:r>
              <a:rPr lang="en-US" dirty="0" smtClean="0"/>
              <a:t>: </a:t>
            </a:r>
            <a:r>
              <a:rPr lang="en-US" dirty="0"/>
              <a:t>Projections == State -&gt; Selectors.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Write pipeline</a:t>
            </a:r>
            <a:r>
              <a:rPr lang="en-US" dirty="0" smtClean="0"/>
              <a:t>: </a:t>
            </a:r>
            <a:r>
              <a:rPr lang="en-US" dirty="0"/>
              <a:t>Command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Aggregate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Event == Action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Reducer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State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				Action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(</a:t>
            </a:r>
            <a:r>
              <a:rPr lang="en-US" dirty="0"/>
              <a:t>Side)Effects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Actions.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There's </a:t>
            </a:r>
            <a:r>
              <a:rPr lang="en-US" dirty="0" smtClean="0"/>
              <a:t>a clear separation </a:t>
            </a:r>
            <a:r>
              <a:rPr lang="en-US" dirty="0"/>
              <a:t>between a read and a write pipeline, like the CQRS approach.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14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6156</TotalTime>
  <Words>500</Words>
  <Application>Microsoft Office PowerPoint</Application>
  <PresentationFormat>Personalizzato</PresentationFormat>
  <Paragraphs>134</Paragraphs>
  <Slides>18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19" baseType="lpstr">
      <vt:lpstr>Retrospect</vt:lpstr>
      <vt:lpstr>Reactive Programming with NgRx</vt:lpstr>
      <vt:lpstr>What is NgRx ?</vt:lpstr>
      <vt:lpstr>The Redux Pattern</vt:lpstr>
      <vt:lpstr>The Redux Pattern - Illustrated</vt:lpstr>
      <vt:lpstr>NgRx, Redux and Reactive Applications</vt:lpstr>
      <vt:lpstr>NgRx/Store</vt:lpstr>
      <vt:lpstr>NgRx/Store</vt:lpstr>
      <vt:lpstr>NgRx Core Principles</vt:lpstr>
      <vt:lpstr>Redux / NgRx -&gt; CQRS applied to the UI ?</vt:lpstr>
      <vt:lpstr>ngrx/store Setup</vt:lpstr>
      <vt:lpstr>todo</vt:lpstr>
      <vt:lpstr>NgRx Effects - Illustrated</vt:lpstr>
      <vt:lpstr>Todo effects</vt:lpstr>
      <vt:lpstr>Todo devtools</vt:lpstr>
      <vt:lpstr>Benefits of NgRx</vt:lpstr>
      <vt:lpstr>Reference</vt:lpstr>
      <vt:lpstr> Thanks All!       Q. &amp; (maybe) A. !</vt:lpstr>
      <vt:lpstr>Who am I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2 - Day 1</dc:title>
  <dc:creator/>
  <cp:lastModifiedBy>Alessandro Giorgetti</cp:lastModifiedBy>
  <cp:revision>715</cp:revision>
  <dcterms:created xsi:type="dcterms:W3CDTF">2012-07-27T01:16:44Z</dcterms:created>
  <dcterms:modified xsi:type="dcterms:W3CDTF">2018-11-27T20:20:35Z</dcterms:modified>
</cp:coreProperties>
</file>