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38"/>
  </p:notesMasterIdLst>
  <p:handoutMasterIdLst>
    <p:handoutMasterId r:id="rId39"/>
  </p:handoutMasterIdLst>
  <p:sldIdLst>
    <p:sldId id="292" r:id="rId2"/>
    <p:sldId id="420" r:id="rId3"/>
    <p:sldId id="423" r:id="rId4"/>
    <p:sldId id="421" r:id="rId5"/>
    <p:sldId id="424" r:id="rId6"/>
    <p:sldId id="451" r:id="rId7"/>
    <p:sldId id="422" r:id="rId8"/>
    <p:sldId id="428" r:id="rId9"/>
    <p:sldId id="430" r:id="rId10"/>
    <p:sldId id="431" r:id="rId11"/>
    <p:sldId id="432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52" r:id="rId21"/>
    <p:sldId id="445" r:id="rId22"/>
    <p:sldId id="433" r:id="rId23"/>
    <p:sldId id="446" r:id="rId24"/>
    <p:sldId id="447" r:id="rId25"/>
    <p:sldId id="448" r:id="rId26"/>
    <p:sldId id="449" r:id="rId27"/>
    <p:sldId id="450" r:id="rId28"/>
    <p:sldId id="453" r:id="rId29"/>
    <p:sldId id="455" r:id="rId30"/>
    <p:sldId id="456" r:id="rId31"/>
    <p:sldId id="457" r:id="rId32"/>
    <p:sldId id="454" r:id="rId33"/>
    <p:sldId id="425" r:id="rId34"/>
    <p:sldId id="407" r:id="rId35"/>
    <p:sldId id="419" r:id="rId36"/>
    <p:sldId id="42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1" autoAdjust="0"/>
    <p:restoredTop sz="91533" autoAdjust="0"/>
  </p:normalViewPr>
  <p:slideViewPr>
    <p:cSldViewPr snapToGrid="0">
      <p:cViewPr>
        <p:scale>
          <a:sx n="75" d="100"/>
          <a:sy n="75" d="100"/>
        </p:scale>
        <p:origin x="-36" y="-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5F9E-84DB-4811-8F56-9C65E911095D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1586-C4DB-4F54-9F3C-109B145F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8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Remove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ambiguity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1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Enum</a:t>
            </a:r>
            <a:r>
              <a:rPr lang="it-IT" dirty="0" smtClean="0"/>
              <a:t> </a:t>
            </a:r>
            <a:r>
              <a:rPr lang="it-IT" dirty="0" err="1" smtClean="0"/>
              <a:t>Types</a:t>
            </a:r>
            <a:r>
              <a:rPr lang="it-IT" dirty="0" smtClean="0"/>
              <a:t> and </a:t>
            </a:r>
            <a:r>
              <a:rPr lang="it-IT" dirty="0" err="1" smtClean="0"/>
              <a:t>Discriminated</a:t>
            </a:r>
            <a:r>
              <a:rPr lang="it-IT" dirty="0" smtClean="0"/>
              <a:t> </a:t>
            </a:r>
            <a:r>
              <a:rPr lang="it-IT" dirty="0" err="1" smtClean="0"/>
              <a:t>Unions</a:t>
            </a:r>
            <a:r>
              <a:rPr lang="it-IT" dirty="0" smtClean="0"/>
              <a:t> to take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advantage</a:t>
            </a:r>
            <a:r>
              <a:rPr lang="it-IT" baseline="0" dirty="0" smtClean="0"/>
              <a:t> of </a:t>
            </a:r>
            <a:r>
              <a:rPr lang="it-IT" baseline="0" dirty="0" err="1" smtClean="0"/>
              <a:t>TypeScript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Type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Inference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8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Reducer is a pure function that takes two arguments: the current state and the Action to perform, it will return a new instance of the state.</a:t>
            </a:r>
          </a:p>
          <a:p>
            <a:endParaRPr lang="it-IT" dirty="0" smtClean="0"/>
          </a:p>
          <a:p>
            <a:r>
              <a:rPr lang="it-IT" dirty="0" err="1" smtClean="0"/>
              <a:t>Reducers</a:t>
            </a:r>
            <a:r>
              <a:rPr lang="it-IT" dirty="0" smtClean="0"/>
              <a:t> operate </a:t>
            </a:r>
            <a:r>
              <a:rPr lang="it-IT" dirty="0" err="1" smtClean="0"/>
              <a:t>synchronously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will return an Observable&lt;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you can 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AsyncPipe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subscribe to the state changes in the UI or use any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 to process the data stream.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Memoization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sort</a:t>
            </a:r>
            <a:r>
              <a:rPr lang="it-IT" dirty="0" smtClean="0"/>
              <a:t> of </a:t>
            </a:r>
            <a:r>
              <a:rPr lang="it-IT" dirty="0" err="1" smtClean="0"/>
              <a:t>caching</a:t>
            </a:r>
            <a:r>
              <a:rPr lang="it-IT" dirty="0" smtClean="0"/>
              <a:t>: </a:t>
            </a:r>
            <a:r>
              <a:rPr lang="it-IT" dirty="0" err="1" smtClean="0"/>
              <a:t>selectors</a:t>
            </a:r>
            <a:r>
              <a:rPr lang="it-IT" dirty="0" smtClean="0"/>
              <a:t> are pure </a:t>
            </a:r>
            <a:r>
              <a:rPr lang="it-IT" dirty="0" err="1" smtClean="0"/>
              <a:t>function</a:t>
            </a:r>
            <a:r>
              <a:rPr lang="it-IT" dirty="0" smtClean="0"/>
              <a:t>, so </a:t>
            </a:r>
            <a:r>
              <a:rPr lang="it-IT" dirty="0" err="1" smtClean="0"/>
              <a:t>given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 smtClean="0"/>
              <a:t>return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output. </a:t>
            </a:r>
            <a:r>
              <a:rPr lang="it-IT" dirty="0" err="1" smtClean="0"/>
              <a:t>NgRx</a:t>
            </a:r>
            <a:r>
              <a:rPr lang="it-IT" dirty="0" smtClean="0"/>
              <a:t> </a:t>
            </a:r>
            <a:r>
              <a:rPr lang="it-IT" dirty="0" err="1" smtClean="0"/>
              <a:t>establishes</a:t>
            </a:r>
            <a:r>
              <a:rPr lang="it-IT" baseline="0" dirty="0" smtClean="0"/>
              <a:t> a cache so </a:t>
            </a:r>
            <a:r>
              <a:rPr lang="it-IT" baseline="0" dirty="0" err="1" smtClean="0"/>
              <a:t>if</a:t>
            </a:r>
            <a:r>
              <a:rPr lang="it-IT" baseline="0" dirty="0" smtClean="0"/>
              <a:t> the input do 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change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result</a:t>
            </a:r>
            <a:r>
              <a:rPr lang="it-IT" baseline="0" dirty="0" smtClean="0"/>
              <a:t> of the (</a:t>
            </a:r>
            <a:r>
              <a:rPr lang="it-IT" baseline="0" dirty="0" err="1" smtClean="0"/>
              <a:t>previous</a:t>
            </a:r>
            <a:r>
              <a:rPr lang="it-IT" baseline="0" dirty="0" smtClean="0"/>
              <a:t>) </a:t>
            </a:r>
            <a:r>
              <a:rPr lang="it-IT" baseline="0" dirty="0" err="1" smtClean="0"/>
              <a:t>elaboration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immediately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returned</a:t>
            </a:r>
            <a:r>
              <a:rPr lang="it-IT" baseline="0" dirty="0" smtClean="0"/>
              <a:t>.</a:t>
            </a:r>
          </a:p>
          <a:p>
            <a:r>
              <a:rPr lang="it-IT" baseline="0" dirty="0" err="1" smtClean="0"/>
              <a:t>Only</a:t>
            </a:r>
            <a:r>
              <a:rPr lang="it-IT" baseline="0" dirty="0" smtClean="0"/>
              <a:t> the last input </a:t>
            </a:r>
            <a:r>
              <a:rPr lang="it-IT" baseline="0" dirty="0" err="1" smtClean="0"/>
              <a:t>will</a:t>
            </a:r>
            <a:r>
              <a:rPr lang="it-IT" baseline="0" dirty="0" smtClean="0"/>
              <a:t> be </a:t>
            </a:r>
            <a:r>
              <a:rPr lang="it-IT" baseline="0" dirty="0" err="1" smtClean="0"/>
              <a:t>cached</a:t>
            </a:r>
            <a:r>
              <a:rPr lang="it-IT" baseline="0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7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lmoxisus/redux-devtools-extension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ngrx.io/guide/store-devtools/confi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" TargetMode="External"/><Relationship Id="rId7" Type="http://schemas.openxmlformats.org/officeDocument/2006/relationships/hyperlink" Target="http://code.visualstudio.com/doc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" TargetMode="External"/><Relationship Id="rId5" Type="http://schemas.openxmlformats.org/officeDocument/2006/relationships/hyperlink" Target="http://ngrx.io/" TargetMode="External"/><Relationship Id="rId4" Type="http://schemas.openxmlformats.org/officeDocument/2006/relationships/hyperlink" Target="https://redux.js.org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giorgetti.alessandr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NgRx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Reactive STATE MANAGEMENT for Angular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Redux</a:t>
            </a:r>
            <a:r>
              <a:rPr lang="it-IT" dirty="0" smtClean="0"/>
              <a:t> / </a:t>
            </a:r>
            <a:r>
              <a:rPr lang="it-IT" dirty="0" err="1" smtClean="0"/>
              <a:t>NgRx</a:t>
            </a:r>
            <a:r>
              <a:rPr lang="it-IT" dirty="0" smtClean="0"/>
              <a:t> -&gt; CQRS </a:t>
            </a:r>
            <a:r>
              <a:rPr lang="it-IT" dirty="0" err="1" smtClean="0"/>
              <a:t>applied</a:t>
            </a:r>
            <a:r>
              <a:rPr lang="it-IT" dirty="0" smtClean="0"/>
              <a:t> to the UI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en-US" dirty="0"/>
              <a:t>Using Redux or </a:t>
            </a:r>
            <a:r>
              <a:rPr lang="en-US" dirty="0" err="1"/>
              <a:t>NgRx</a:t>
            </a:r>
            <a:r>
              <a:rPr lang="en-US" dirty="0"/>
              <a:t> to write an application is much like implementing it following the CQRS guidelines and patterns in JavaScript / Angular world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Message Driven</a:t>
            </a:r>
            <a:r>
              <a:rPr lang="en-US" dirty="0" smtClean="0"/>
              <a:t>: </a:t>
            </a:r>
            <a:r>
              <a:rPr lang="en-US" dirty="0"/>
              <a:t>Commands / Events == Actions / State Change Notifications.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Read pipeline</a:t>
            </a:r>
            <a:r>
              <a:rPr lang="en-US" dirty="0" smtClean="0"/>
              <a:t>: </a:t>
            </a:r>
            <a:r>
              <a:rPr lang="en-US" dirty="0"/>
              <a:t>Projections == State -&gt; Selectors.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Write pipeline</a:t>
            </a:r>
            <a:r>
              <a:rPr lang="en-US" dirty="0" smtClean="0"/>
              <a:t>: </a:t>
            </a:r>
            <a:r>
              <a:rPr lang="en-US" dirty="0"/>
              <a:t>Command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Aggregate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Event == Action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Reducer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State </a:t>
            </a:r>
            <a:br>
              <a:rPr lang="en-US" dirty="0"/>
            </a:br>
            <a:r>
              <a:rPr lang="en-US" dirty="0" smtClean="0"/>
              <a:t>						Action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(</a:t>
            </a:r>
            <a:r>
              <a:rPr lang="en-US" dirty="0"/>
              <a:t>Side)Effects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Actions.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There's </a:t>
            </a:r>
            <a:r>
              <a:rPr lang="en-US" dirty="0" smtClean="0"/>
              <a:t>a clear separation </a:t>
            </a:r>
            <a:r>
              <a:rPr lang="en-US" dirty="0"/>
              <a:t>between a read and a write pipeline, like the CQRS approach.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4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</a:t>
            </a:r>
            <a:r>
              <a:rPr lang="it-IT" dirty="0" smtClean="0"/>
              <a:t> Setup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</a:t>
            </a:r>
            <a:r>
              <a:rPr lang="en-US" dirty="0" err="1">
                <a:latin typeface="Consolas" panose="020B0609020204030204" pitchFamily="49" charset="0"/>
              </a:rPr>
              <a:t>ngrx</a:t>
            </a:r>
            <a:r>
              <a:rPr lang="en-US" dirty="0">
                <a:latin typeface="Consolas" panose="020B0609020204030204" pitchFamily="49" charset="0"/>
              </a:rPr>
              <a:t>/store --save 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smtClean="0"/>
              <a:t>Then </a:t>
            </a:r>
            <a:r>
              <a:rPr lang="en-US" dirty="0"/>
              <a:t>import the </a:t>
            </a:r>
            <a:r>
              <a:rPr lang="en-US" dirty="0" err="1"/>
              <a:t>StoreModule</a:t>
            </a:r>
            <a:r>
              <a:rPr lang="en-US" dirty="0"/>
              <a:t> in the </a:t>
            </a:r>
            <a:r>
              <a:rPr lang="en-US" dirty="0" err="1"/>
              <a:t>AppModule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</a:rPr>
              <a:t>StoreModule.forRoot</a:t>
            </a:r>
            <a:r>
              <a:rPr lang="en-US" dirty="0">
                <a:latin typeface="Consolas" panose="020B0609020204030204" pitchFamily="49" charset="0"/>
              </a:rPr>
              <a:t>({...}, { </a:t>
            </a:r>
            <a:r>
              <a:rPr lang="en-US" dirty="0" err="1">
                <a:latin typeface="Consolas" panose="020B0609020204030204" pitchFamily="49" charset="0"/>
              </a:rPr>
              <a:t>initialState</a:t>
            </a:r>
            <a:r>
              <a:rPr lang="en-US" dirty="0">
                <a:latin typeface="Consolas" panose="020B0609020204030204" pitchFamily="49" charset="0"/>
              </a:rPr>
              <a:t>: {...} </a:t>
            </a:r>
            <a:r>
              <a:rPr lang="en-US" dirty="0" smtClean="0">
                <a:latin typeface="Consolas" panose="020B0609020204030204" pitchFamily="49" charset="0"/>
              </a:rPr>
              <a:t>});</a:t>
            </a:r>
            <a:endParaRPr lang="it-I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1) State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WARNING</a:t>
            </a:r>
            <a:r>
              <a:rPr lang="en-US" dirty="0"/>
              <a:t>: the State should be treated as an IMMUTABLE object, you are not allowed to mutate </a:t>
            </a:r>
            <a:r>
              <a:rPr lang="en-US" dirty="0" smtClean="0"/>
              <a:t>the value </a:t>
            </a:r>
            <a:r>
              <a:rPr lang="en-US" dirty="0"/>
              <a:t>of a single property!</a:t>
            </a:r>
          </a:p>
          <a:p>
            <a:endParaRPr lang="en-US" dirty="0"/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faulty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31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2) </a:t>
            </a:r>
            <a:r>
              <a:rPr lang="it-IT" dirty="0" err="1" smtClean="0"/>
              <a:t>Provide</a:t>
            </a:r>
            <a:r>
              <a:rPr lang="it-IT" dirty="0" smtClean="0"/>
              <a:t> an </a:t>
            </a:r>
            <a:r>
              <a:rPr lang="it-IT" dirty="0" err="1" smtClean="0"/>
              <a:t>Initial</a:t>
            </a:r>
            <a:r>
              <a:rPr lang="it-IT" dirty="0" smtClean="0"/>
              <a:t> State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initialCounterState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count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faulty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initialAppState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initialCounterState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it-IT" dirty="0"/>
              <a:t>in the </a:t>
            </a:r>
            <a:r>
              <a:rPr lang="it-IT" dirty="0" err="1"/>
              <a:t>AppModule</a:t>
            </a:r>
            <a:r>
              <a:rPr lang="it-IT" dirty="0"/>
              <a:t>: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StoreModule</a:t>
            </a:r>
            <a:r>
              <a:rPr lang="it-IT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forRoot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smtClean="0">
                <a:solidFill>
                  <a:srgbClr val="001080"/>
                </a:solidFill>
                <a:latin typeface="Consolas"/>
              </a:rPr>
              <a:t>{…}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initialState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initialAppState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})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9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3) </a:t>
            </a:r>
            <a:r>
              <a:rPr lang="it-IT" dirty="0" err="1" smtClean="0"/>
              <a:t>Define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CounterActionTypes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INCREMENT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'[Counter] Increment'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best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practice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 add some 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       //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namespacing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…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Increment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CounterActionTypes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INCREMENT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 panose="020B0609020204030204" pitchFamily="49" charset="0"/>
              </a:rPr>
              <a:t>CounterActions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dirty="0" err="1">
                <a:solidFill>
                  <a:srgbClr val="267F99"/>
                </a:solidFill>
                <a:latin typeface="Consolas" panose="020B0609020204030204" pitchFamily="49" charset="0"/>
              </a:rPr>
              <a:t>Increment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it-IT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Decrement</a:t>
            </a:r>
            <a:r>
              <a:rPr lang="it-IT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| …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4) </a:t>
            </a:r>
            <a:r>
              <a:rPr lang="it-IT" dirty="0" err="1" smtClean="0"/>
              <a:t>Reducers</a:t>
            </a:r>
            <a:r>
              <a:rPr lang="it-IT" dirty="0" smtClean="0"/>
              <a:t>: </a:t>
            </a:r>
            <a:r>
              <a:rPr lang="it-IT" sz="4000" dirty="0" err="1" smtClean="0"/>
              <a:t>react</a:t>
            </a:r>
            <a:r>
              <a:rPr lang="it-IT" sz="4000" dirty="0" smtClean="0"/>
              <a:t> to </a:t>
            </a:r>
            <a:r>
              <a:rPr lang="it-IT" sz="4000" dirty="0" err="1" smtClean="0"/>
              <a:t>actions</a:t>
            </a:r>
            <a:r>
              <a:rPr lang="it-IT" sz="4000" dirty="0" smtClean="0"/>
              <a:t>, </a:t>
            </a:r>
            <a:r>
              <a:rPr lang="it-IT" sz="4000" dirty="0" err="1" smtClean="0"/>
              <a:t>change</a:t>
            </a:r>
            <a:r>
              <a:rPr lang="it-IT" sz="4000" dirty="0" smtClean="0"/>
              <a:t> the state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WARNING: do NOT mutate the state! </a:t>
            </a:r>
            <a:r>
              <a:rPr lang="en-US" dirty="0"/>
              <a:t>Always return a new </a:t>
            </a:r>
            <a:r>
              <a:rPr lang="en-US" dirty="0" err="1"/>
              <a:t>oject</a:t>
            </a:r>
            <a:r>
              <a:rPr lang="en-US" dirty="0"/>
              <a:t>, this is the only way we guarantee immutability</a:t>
            </a:r>
            <a:r>
              <a:rPr lang="en-US" dirty="0" smtClean="0"/>
              <a:t>!</a:t>
            </a:r>
            <a:endParaRPr lang="it-IT" dirty="0" smtClean="0">
              <a:solidFill>
                <a:srgbClr val="AF00DB"/>
              </a:solidFill>
              <a:latin typeface="Consolas"/>
            </a:endParaRPr>
          </a:p>
          <a:p>
            <a:r>
              <a:rPr lang="it-IT" dirty="0" smtClean="0">
                <a:solidFill>
                  <a:srgbClr val="AF00DB"/>
                </a:solidFill>
                <a:latin typeface="Consolas"/>
              </a:rPr>
              <a:t>export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err="1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counterReducer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CounterActions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): </a:t>
            </a:r>
            <a:r>
              <a:rPr lang="it-IT" dirty="0" err="1" smtClean="0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switch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case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CounterActionTypes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INCREMENT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    ...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1080"/>
                </a:solidFill>
                <a:latin typeface="Consolas"/>
              </a:rPr>
              <a:t>        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count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count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1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  };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it-IT" dirty="0" smtClean="0">
                <a:solidFill>
                  <a:srgbClr val="AF00DB"/>
                </a:solidFill>
                <a:latin typeface="Consolas"/>
              </a:rPr>
              <a:t>default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  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40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5) </a:t>
            </a:r>
            <a:r>
              <a:rPr lang="it-IT" dirty="0" err="1" smtClean="0"/>
              <a:t>Configure</a:t>
            </a:r>
            <a:r>
              <a:rPr lang="it-IT" dirty="0" smtClean="0"/>
              <a:t> the </a:t>
            </a:r>
            <a:r>
              <a:rPr lang="it-IT" dirty="0" err="1" smtClean="0"/>
              <a:t>Store</a:t>
            </a:r>
            <a:r>
              <a:rPr lang="it-IT" dirty="0" smtClean="0"/>
              <a:t> with </a:t>
            </a:r>
            <a:r>
              <a:rPr lang="it-IT" dirty="0" err="1" smtClean="0"/>
              <a:t>Reducers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 the </a:t>
            </a:r>
            <a:r>
              <a:rPr lang="en-US" b="1" dirty="0" err="1"/>
              <a:t>StoreModule.forRoot</a:t>
            </a:r>
            <a:r>
              <a:rPr lang="en-US" b="1" dirty="0"/>
              <a:t>()</a:t>
            </a:r>
            <a:r>
              <a:rPr lang="en-US" dirty="0"/>
              <a:t> function with an </a:t>
            </a:r>
            <a:r>
              <a:rPr lang="en-US" b="1" dirty="0" err="1"/>
              <a:t>ActionReducerMap</a:t>
            </a:r>
            <a:r>
              <a:rPr lang="en-US" b="1" dirty="0"/>
              <a:t>&lt;</a:t>
            </a:r>
            <a:r>
              <a:rPr lang="en-US" b="1" dirty="0" err="1"/>
              <a:t>TState</a:t>
            </a:r>
            <a:r>
              <a:rPr lang="en-US" b="1" dirty="0"/>
              <a:t>&gt;</a:t>
            </a:r>
            <a:r>
              <a:rPr lang="en-US" dirty="0"/>
              <a:t>object that provides the references to the reducers functions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reducers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ActionReducerMap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 =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counterReducer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it-IT" dirty="0" smtClean="0"/>
          </a:p>
          <a:p>
            <a:r>
              <a:rPr lang="it-IT" dirty="0" err="1">
                <a:solidFill>
                  <a:srgbClr val="001080"/>
                </a:solidFill>
                <a:latin typeface="Consolas"/>
              </a:rPr>
              <a:t>StoreModule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forRoot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reducers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{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initialState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initialAppState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}),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6) </a:t>
            </a:r>
            <a:r>
              <a:rPr lang="it-IT" dirty="0" err="1" smtClean="0"/>
              <a:t>Selectors</a:t>
            </a:r>
            <a:r>
              <a:rPr lang="it-IT" dirty="0" smtClean="0"/>
              <a:t>: </a:t>
            </a:r>
            <a:r>
              <a:rPr lang="en-US" sz="3200" dirty="0"/>
              <a:t>expose a slice of the state as observables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smtClean="0"/>
              <a:t>In the Component: </a:t>
            </a:r>
            <a:r>
              <a:rPr lang="it-IT" dirty="0" err="1" smtClean="0"/>
              <a:t>inject</a:t>
            </a:r>
            <a:r>
              <a:rPr lang="it-IT" dirty="0" smtClean="0"/>
              <a:t> the </a:t>
            </a:r>
            <a:r>
              <a:rPr lang="it-IT" dirty="0" err="1" smtClean="0"/>
              <a:t>store</a:t>
            </a:r>
            <a:r>
              <a:rPr lang="it-IT" dirty="0" smtClean="0"/>
              <a:t> and use the </a:t>
            </a:r>
            <a:r>
              <a:rPr lang="it-IT" dirty="0" err="1" smtClean="0">
                <a:solidFill>
                  <a:srgbClr val="0070C0"/>
                </a:solidFill>
              </a:rPr>
              <a:t>select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smtClean="0"/>
              <a:t>operator: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store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pipe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counterState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Best Practice - use a selection function: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createSelector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endParaRPr lang="en-US" dirty="0" smtClean="0">
              <a:solidFill>
                <a:srgbClr val="00108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store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pipe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80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Advantages</a:t>
            </a:r>
            <a:r>
              <a:rPr lang="it-IT" dirty="0" smtClean="0"/>
              <a:t> of </a:t>
            </a:r>
            <a:r>
              <a:rPr lang="it-IT" dirty="0" err="1" smtClean="0"/>
              <a:t>selectors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// selectors created with the '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createSelector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' function have many advantages over using plain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functions, the most noticeable: </a:t>
            </a:r>
            <a:r>
              <a:rPr lang="en-US" b="1" dirty="0">
                <a:solidFill>
                  <a:srgbClr val="008000"/>
                </a:solidFill>
                <a:latin typeface="Consolas"/>
              </a:rPr>
              <a:t>composition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and </a:t>
            </a:r>
            <a:r>
              <a:rPr lang="en-US" b="1" dirty="0" err="1">
                <a:solidFill>
                  <a:srgbClr val="008000"/>
                </a:solidFill>
                <a:latin typeface="Consolas"/>
              </a:rPr>
              <a:t>memoization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counterCountSelector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createSelector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state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counterFaultySelector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createSelector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state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faulty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330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7)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Inject</a:t>
            </a:r>
            <a:r>
              <a:rPr lang="it-IT" dirty="0" smtClean="0"/>
              <a:t> the </a:t>
            </a:r>
            <a:r>
              <a:rPr lang="it-IT" dirty="0" err="1" smtClean="0"/>
              <a:t>Store</a:t>
            </a:r>
            <a:r>
              <a:rPr lang="it-IT" dirty="0" smtClean="0"/>
              <a:t> service and call the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store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dispatch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Increment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80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NgRx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sz="3200" dirty="0" err="1" smtClean="0"/>
              <a:t>It’s</a:t>
            </a:r>
            <a:r>
              <a:rPr lang="it-IT" sz="3200" dirty="0" smtClean="0"/>
              <a:t> a </a:t>
            </a:r>
            <a:r>
              <a:rPr lang="it-IT" sz="3200" dirty="0" err="1" smtClean="0"/>
              <a:t>Reactive</a:t>
            </a:r>
            <a:r>
              <a:rPr lang="it-IT" sz="3200" dirty="0" smtClean="0"/>
              <a:t> State Management </a:t>
            </a:r>
            <a:r>
              <a:rPr lang="it-IT" sz="3200" dirty="0" err="1" smtClean="0"/>
              <a:t>library</a:t>
            </a:r>
            <a:r>
              <a:rPr lang="it-IT" sz="3200" dirty="0" smtClean="0"/>
              <a:t> for </a:t>
            </a:r>
            <a:r>
              <a:rPr lang="it-IT" sz="3200" dirty="0" err="1" smtClean="0"/>
              <a:t>Angular</a:t>
            </a:r>
            <a:r>
              <a:rPr lang="it-IT" sz="3200" dirty="0" smtClean="0"/>
              <a:t>.</a:t>
            </a:r>
          </a:p>
          <a:p>
            <a:endParaRPr lang="it-IT" sz="3200" dirty="0" smtClean="0"/>
          </a:p>
          <a:p>
            <a:r>
              <a:rPr lang="it-IT" sz="3200" dirty="0" smtClean="0"/>
              <a:t>At </a:t>
            </a:r>
            <a:r>
              <a:rPr lang="it-IT" sz="3200" dirty="0" err="1" smtClean="0"/>
              <a:t>its</a:t>
            </a:r>
            <a:r>
              <a:rPr lang="it-IT" sz="3200" dirty="0" smtClean="0"/>
              <a:t> Core </a:t>
            </a:r>
            <a:r>
              <a:rPr lang="it-IT" sz="3200" dirty="0" err="1" smtClean="0"/>
              <a:t>it’s</a:t>
            </a:r>
            <a:r>
              <a:rPr lang="it-IT" sz="3200" dirty="0" smtClean="0"/>
              <a:t> the </a:t>
            </a:r>
            <a:r>
              <a:rPr lang="it-IT" sz="3200" dirty="0" err="1" smtClean="0"/>
              <a:t>Redux</a:t>
            </a:r>
            <a:r>
              <a:rPr lang="it-IT" sz="3200" dirty="0" smtClean="0"/>
              <a:t> State Management Pattern + </a:t>
            </a:r>
            <a:r>
              <a:rPr lang="it-IT" sz="3200" dirty="0" err="1" smtClean="0"/>
              <a:t>Angular</a:t>
            </a:r>
            <a:r>
              <a:rPr lang="it-IT" sz="3200" dirty="0" smtClean="0"/>
              <a:t> Extensions.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</a:t>
            </a:r>
            <a:r>
              <a:rPr lang="it-IT" dirty="0" err="1" smtClean="0"/>
              <a:t>grx</a:t>
            </a:r>
            <a:r>
              <a:rPr lang="it-IT" dirty="0" smtClean="0"/>
              <a:t>/</a:t>
            </a:r>
            <a:r>
              <a:rPr lang="it-IT" dirty="0" err="1" smtClean="0"/>
              <a:t>effects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0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Effects</a:t>
            </a:r>
            <a:r>
              <a:rPr lang="it-IT" dirty="0" smtClean="0"/>
              <a:t>: </a:t>
            </a:r>
            <a:r>
              <a:rPr lang="it-IT" sz="4000" dirty="0" smtClean="0"/>
              <a:t>a side </a:t>
            </a:r>
            <a:r>
              <a:rPr lang="it-IT" sz="4000" dirty="0" err="1" smtClean="0"/>
              <a:t>effect</a:t>
            </a:r>
            <a:r>
              <a:rPr lang="it-IT" sz="4000" dirty="0" smtClean="0"/>
              <a:t> model for </a:t>
            </a:r>
            <a:r>
              <a:rPr lang="it-IT" sz="4000" dirty="0" err="1" smtClean="0"/>
              <a:t>ngrx</a:t>
            </a:r>
            <a:r>
              <a:rPr lang="it-IT" sz="4000" dirty="0" smtClean="0"/>
              <a:t>/</a:t>
            </a:r>
            <a:r>
              <a:rPr lang="it-IT" sz="4000" dirty="0" err="1" smtClean="0"/>
              <a:t>store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Listen </a:t>
            </a:r>
            <a:r>
              <a:rPr lang="en-US" sz="2400" dirty="0">
                <a:solidFill>
                  <a:srgbClr val="0070C0"/>
                </a:solidFill>
              </a:rPr>
              <a:t>for actions </a:t>
            </a:r>
            <a:r>
              <a:rPr lang="en-US" sz="2400" dirty="0"/>
              <a:t>dispatched from @</a:t>
            </a:r>
            <a:r>
              <a:rPr lang="en-US" sz="2400" dirty="0" err="1"/>
              <a:t>ngrx</a:t>
            </a:r>
            <a:r>
              <a:rPr lang="en-US" sz="2400" dirty="0"/>
              <a:t>/store.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Isolate </a:t>
            </a:r>
            <a:r>
              <a:rPr lang="en-US" sz="2400" dirty="0">
                <a:solidFill>
                  <a:srgbClr val="0070C0"/>
                </a:solidFill>
              </a:rPr>
              <a:t>side effects </a:t>
            </a:r>
            <a:r>
              <a:rPr lang="en-US" sz="2400" dirty="0" smtClean="0"/>
              <a:t>(i.e.: access </a:t>
            </a:r>
            <a:r>
              <a:rPr lang="en-US" sz="2400" dirty="0"/>
              <a:t>to external services, business logic, </a:t>
            </a:r>
            <a:r>
              <a:rPr lang="en-US" sz="2400" dirty="0" smtClean="0"/>
              <a:t>etc.) </a:t>
            </a:r>
            <a:r>
              <a:rPr lang="en-US" sz="2400" dirty="0"/>
              <a:t>from components, promoting the creation of more 'pure' components that select state and dispatch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Provide </a:t>
            </a:r>
            <a:r>
              <a:rPr lang="en-US" sz="2400" dirty="0">
                <a:solidFill>
                  <a:srgbClr val="0070C0"/>
                </a:solidFill>
              </a:rPr>
              <a:t>new sources of actions </a:t>
            </a:r>
            <a:r>
              <a:rPr lang="en-US" sz="2400" dirty="0"/>
              <a:t>based on external interactions such as network requests, web socket messages and time-based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i="1" dirty="0"/>
              <a:t>Effect</a:t>
            </a:r>
            <a:r>
              <a:rPr lang="en-US" sz="2400" dirty="0"/>
              <a:t> is an </a:t>
            </a:r>
            <a:r>
              <a:rPr lang="en-US" sz="2400" dirty="0">
                <a:solidFill>
                  <a:srgbClr val="0070C0"/>
                </a:solidFill>
              </a:rPr>
              <a:t>Observable&lt;Action | Action[]&gt; </a:t>
            </a:r>
            <a:r>
              <a:rPr lang="en-US" sz="2400" dirty="0"/>
              <a:t>that should emit non empty arrays of Actions that will (optionally) be dispatched to the Store by the library itself.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8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 123"/>
          <p:cNvSpPr/>
          <p:nvPr/>
        </p:nvSpPr>
        <p:spPr>
          <a:xfrm>
            <a:off x="7202492" y="1892300"/>
            <a:ext cx="3935408" cy="41783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 </a:t>
            </a:r>
            <a:r>
              <a:rPr lang="it-IT" dirty="0" err="1" smtClean="0"/>
              <a:t>Effects</a:t>
            </a:r>
            <a:r>
              <a:rPr lang="it-IT" dirty="0" smtClean="0"/>
              <a:t> - </a:t>
            </a:r>
            <a:r>
              <a:rPr lang="it-IT" dirty="0" err="1" smtClean="0"/>
              <a:t>Illustrated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888380" y="2364303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View</a:t>
            </a:r>
            <a:r>
              <a:rPr lang="it-IT" dirty="0" smtClean="0"/>
              <a:t> (UI)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888380" y="3815237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  <a:r>
              <a:rPr lang="it-IT" dirty="0" smtClean="0"/>
              <a:t>omponent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424830" y="3192441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1888380" y="5237678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7494286" y="4091461"/>
            <a:ext cx="1579864" cy="3521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Reducer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424830" y="4618676"/>
            <a:ext cx="17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Event</a:t>
            </a:r>
            <a:r>
              <a:rPr lang="it-IT" dirty="0" smtClean="0"/>
              <a:t> to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8332486" y="3658403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State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494286" y="3040949"/>
            <a:ext cx="1579864" cy="54102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Store</a:t>
            </a:r>
            <a:endParaRPr lang="it-IT" dirty="0"/>
          </a:p>
          <a:p>
            <a:pPr algn="ctr"/>
            <a:r>
              <a:rPr lang="it-IT" dirty="0" smtClean="0"/>
              <a:t>(State)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9365606" y="3055521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5641695" y="4966174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7475236" y="2143640"/>
            <a:ext cx="1579864" cy="3521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Selector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721350" y="3055521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cxnSp>
        <p:nvCxnSpPr>
          <p:cNvPr id="79" name="Connettore 7 78"/>
          <p:cNvCxnSpPr>
            <a:stCxn id="4" idx="1"/>
            <a:endCxn id="5" idx="1"/>
          </p:cNvCxnSpPr>
          <p:nvPr/>
        </p:nvCxnSpPr>
        <p:spPr>
          <a:xfrm rot="10800000" flipV="1">
            <a:off x="1888380" y="2640528"/>
            <a:ext cx="12700" cy="1450934"/>
          </a:xfrm>
          <a:prstGeom prst="curvedConnector3">
            <a:avLst>
              <a:gd name="adj1" fmla="val 48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7 84"/>
          <p:cNvCxnSpPr>
            <a:stCxn id="5" idx="1"/>
            <a:endCxn id="12" idx="1"/>
          </p:cNvCxnSpPr>
          <p:nvPr/>
        </p:nvCxnSpPr>
        <p:spPr>
          <a:xfrm rot="10800000" flipV="1">
            <a:off x="1888380" y="4091461"/>
            <a:ext cx="12700" cy="1422441"/>
          </a:xfrm>
          <a:prstGeom prst="curvedConnector3">
            <a:avLst>
              <a:gd name="adj1" fmla="val 49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7 88"/>
          <p:cNvCxnSpPr>
            <a:stCxn id="12" idx="3"/>
            <a:endCxn id="15" idx="1"/>
          </p:cNvCxnSpPr>
          <p:nvPr/>
        </p:nvCxnSpPr>
        <p:spPr>
          <a:xfrm flipV="1">
            <a:off x="3577480" y="4267529"/>
            <a:ext cx="3916806" cy="124637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7 91"/>
          <p:cNvCxnSpPr>
            <a:stCxn id="26" idx="2"/>
            <a:endCxn id="15" idx="0"/>
          </p:cNvCxnSpPr>
          <p:nvPr/>
        </p:nvCxnSpPr>
        <p:spPr>
          <a:xfrm rot="5400000">
            <a:off x="8029476" y="3836719"/>
            <a:ext cx="509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7 94"/>
          <p:cNvCxnSpPr>
            <a:stCxn id="15" idx="3"/>
            <a:endCxn id="26" idx="3"/>
          </p:cNvCxnSpPr>
          <p:nvPr/>
        </p:nvCxnSpPr>
        <p:spPr>
          <a:xfrm flipV="1">
            <a:off x="9074150" y="3311463"/>
            <a:ext cx="12700" cy="956066"/>
          </a:xfrm>
          <a:prstGeom prst="curvedConnector3">
            <a:avLst>
              <a:gd name="adj1" fmla="val 26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7 100"/>
          <p:cNvCxnSpPr>
            <a:stCxn id="26" idx="0"/>
            <a:endCxn id="34" idx="2"/>
          </p:cNvCxnSpPr>
          <p:nvPr/>
        </p:nvCxnSpPr>
        <p:spPr>
          <a:xfrm rot="16200000" flipV="1">
            <a:off x="8002106" y="2758837"/>
            <a:ext cx="545174" cy="1905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7 114"/>
          <p:cNvCxnSpPr>
            <a:stCxn id="34" idx="1"/>
            <a:endCxn id="5" idx="3"/>
          </p:cNvCxnSpPr>
          <p:nvPr/>
        </p:nvCxnSpPr>
        <p:spPr>
          <a:xfrm rot="10800000" flipV="1">
            <a:off x="3577480" y="2319708"/>
            <a:ext cx="3897756" cy="177175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8350268" y="2686189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cxnSp>
        <p:nvCxnSpPr>
          <p:cNvPr id="120" name="Connettore 7 119"/>
          <p:cNvCxnSpPr>
            <a:stCxn id="5" idx="0"/>
            <a:endCxn id="4" idx="2"/>
          </p:cNvCxnSpPr>
          <p:nvPr/>
        </p:nvCxnSpPr>
        <p:spPr>
          <a:xfrm rot="5400000" flipH="1" flipV="1">
            <a:off x="2283688" y="3365995"/>
            <a:ext cx="898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2785112" y="3212645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9816290" y="1988621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NgRx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Store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9366250" y="4618676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sp>
        <p:nvSpPr>
          <p:cNvPr id="46" name="Rettangolo 45"/>
          <p:cNvSpPr/>
          <p:nvPr/>
        </p:nvSpPr>
        <p:spPr>
          <a:xfrm>
            <a:off x="7505718" y="5237677"/>
            <a:ext cx="1689100" cy="55245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Effect</a:t>
            </a:r>
            <a:r>
              <a:rPr lang="it-IT" dirty="0" smtClean="0"/>
              <a:t>(s)</a:t>
            </a:r>
            <a:endParaRPr lang="it-IT" dirty="0"/>
          </a:p>
        </p:txBody>
      </p:sp>
      <p:cxnSp>
        <p:nvCxnSpPr>
          <p:cNvPr id="51" name="Connettore 7 50"/>
          <p:cNvCxnSpPr>
            <a:stCxn id="12" idx="3"/>
            <a:endCxn id="46" idx="1"/>
          </p:cNvCxnSpPr>
          <p:nvPr/>
        </p:nvCxnSpPr>
        <p:spPr>
          <a:xfrm flipV="1">
            <a:off x="3577480" y="5513902"/>
            <a:ext cx="3928238" cy="1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7 54"/>
          <p:cNvCxnSpPr>
            <a:stCxn id="26" idx="1"/>
            <a:endCxn id="46" idx="0"/>
          </p:cNvCxnSpPr>
          <p:nvPr/>
        </p:nvCxnSpPr>
        <p:spPr>
          <a:xfrm rot="10800000" flipH="1" flipV="1">
            <a:off x="7494286" y="3311463"/>
            <a:ext cx="855982" cy="1926214"/>
          </a:xfrm>
          <a:prstGeom prst="curvedConnector4">
            <a:avLst>
              <a:gd name="adj1" fmla="val -26706"/>
              <a:gd name="adj2" fmla="val 7878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7 59"/>
          <p:cNvCxnSpPr>
            <a:stCxn id="46" idx="3"/>
            <a:endCxn id="45" idx="2"/>
          </p:cNvCxnSpPr>
          <p:nvPr/>
        </p:nvCxnSpPr>
        <p:spPr>
          <a:xfrm flipV="1">
            <a:off x="9194818" y="5171126"/>
            <a:ext cx="1015982" cy="342776"/>
          </a:xfrm>
          <a:prstGeom prst="curvedConnector2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9702809" y="542079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Emit</a:t>
            </a:r>
            <a:endParaRPr lang="it-IT" dirty="0"/>
          </a:p>
        </p:txBody>
      </p:sp>
      <p:cxnSp>
        <p:nvCxnSpPr>
          <p:cNvPr id="64" name="Connettore 7 63"/>
          <p:cNvCxnSpPr>
            <a:stCxn id="45" idx="0"/>
            <a:endCxn id="15" idx="3"/>
          </p:cNvCxnSpPr>
          <p:nvPr/>
        </p:nvCxnSpPr>
        <p:spPr>
          <a:xfrm rot="16200000" flipV="1">
            <a:off x="9466902" y="3874778"/>
            <a:ext cx="351147" cy="1136650"/>
          </a:xfrm>
          <a:prstGeom prst="curvedConnector2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9937750" y="3988274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519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4" grpId="0" animBg="1"/>
      <p:bldP spid="5" grpId="0" animBg="1"/>
      <p:bldP spid="9" grpId="0"/>
      <p:bldP spid="12" grpId="0" animBg="1"/>
      <p:bldP spid="15" grpId="0" animBg="1"/>
      <p:bldP spid="20" grpId="0"/>
      <p:bldP spid="23" grpId="0"/>
      <p:bldP spid="26" grpId="0" animBg="1"/>
      <p:bldP spid="32" grpId="0"/>
      <p:bldP spid="33" grpId="0"/>
      <p:bldP spid="34" grpId="0" animBg="1"/>
      <p:bldP spid="42" grpId="0"/>
      <p:bldP spid="118" grpId="0"/>
      <p:bldP spid="123" grpId="0"/>
      <p:bldP spid="125" grpId="0"/>
      <p:bldP spid="45" grpId="0" animBg="1"/>
      <p:bldP spid="46" grpId="0" animBg="1"/>
      <p:bldP spid="63" grpId="0"/>
      <p:bldP spid="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</a:t>
            </a:r>
            <a:r>
              <a:rPr lang="it-IT" dirty="0" err="1" smtClean="0"/>
              <a:t>grx</a:t>
            </a:r>
            <a:r>
              <a:rPr lang="it-IT" dirty="0" smtClean="0"/>
              <a:t>/</a:t>
            </a:r>
            <a:r>
              <a:rPr lang="it-IT" dirty="0" err="1" smtClean="0"/>
              <a:t>effect</a:t>
            </a:r>
            <a:r>
              <a:rPr lang="it-IT" dirty="0" smtClean="0"/>
              <a:t> Setup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</a:t>
            </a:r>
            <a:r>
              <a:rPr lang="en-US" dirty="0" err="1">
                <a:latin typeface="Consolas" panose="020B0609020204030204" pitchFamily="49" charset="0"/>
              </a:rPr>
              <a:t>ngrx</a:t>
            </a:r>
            <a:r>
              <a:rPr lang="en-US" dirty="0">
                <a:latin typeface="Consolas" panose="020B0609020204030204" pitchFamily="49" charset="0"/>
              </a:rPr>
              <a:t>/effects --save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Then Import </a:t>
            </a:r>
            <a:r>
              <a:rPr lang="en-US" dirty="0"/>
              <a:t>the </a:t>
            </a:r>
            <a:r>
              <a:rPr lang="en-US" dirty="0" err="1"/>
              <a:t>EffectsModule</a:t>
            </a:r>
            <a:r>
              <a:rPr lang="en-US" dirty="0"/>
              <a:t> in the </a:t>
            </a:r>
            <a:r>
              <a:rPr lang="en-US" dirty="0" err="1"/>
              <a:t>AppModule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EffectsModule.forRoot</a:t>
            </a:r>
            <a:r>
              <a:rPr lang="en-US" dirty="0">
                <a:latin typeface="Consolas" panose="020B0609020204030204" pitchFamily="49" charset="0"/>
              </a:rPr>
              <a:t>([...list of effects...])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8311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1) </a:t>
            </a:r>
            <a:r>
              <a:rPr lang="it-IT" dirty="0" err="1" smtClean="0"/>
              <a:t>Define</a:t>
            </a:r>
            <a:r>
              <a:rPr lang="it-IT" dirty="0" smtClean="0"/>
              <a:t> the </a:t>
            </a:r>
            <a:r>
              <a:rPr lang="it-IT" dirty="0" err="1" smtClean="0"/>
              <a:t>Effect</a:t>
            </a:r>
            <a:r>
              <a:rPr lang="it-IT" dirty="0" smtClean="0"/>
              <a:t> Service Class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@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Injectable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CounterEffects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/>
            </a:r>
            <a:br>
              <a:rPr lang="it-IT" dirty="0">
                <a:solidFill>
                  <a:srgbClr val="000000"/>
                </a:solidFill>
                <a:latin typeface="Consolas"/>
              </a:rPr>
            </a:br>
            <a:r>
              <a:rPr lang="it-IT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it-IT" dirty="0" err="1" smtClean="0">
                <a:solidFill>
                  <a:srgbClr val="0000FF"/>
                </a:solidFill>
                <a:latin typeface="Consolas"/>
              </a:rPr>
              <a:t>constructor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it-IT" dirty="0" smtClean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actions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Actions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CounterActions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&gt;</a:t>
            </a:r>
          </a:p>
          <a:p>
            <a:r>
              <a:rPr lang="it-IT" dirty="0" smtClean="0">
                <a:solidFill>
                  <a:srgbClr val="000000"/>
                </a:solidFill>
                <a:latin typeface="Consolas"/>
              </a:rPr>
              <a:t>  )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 }</a:t>
            </a:r>
          </a:p>
          <a:p>
            <a:endParaRPr lang="it-IT" dirty="0" smtClean="0">
              <a:solidFill>
                <a:srgbClr val="000000"/>
              </a:solidFill>
              <a:latin typeface="Consolas"/>
            </a:endParaRPr>
          </a:p>
          <a:p>
            <a:r>
              <a:rPr lang="it-IT" dirty="0" smtClean="0">
                <a:solidFill>
                  <a:srgbClr val="000000"/>
                </a:solidFill>
                <a:latin typeface="Consolas"/>
              </a:rPr>
              <a:t>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130300" y="2197100"/>
            <a:ext cx="2114550" cy="552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1676400" y="3816350"/>
            <a:ext cx="6070600" cy="552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255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2) </a:t>
            </a:r>
            <a:r>
              <a:rPr lang="it-IT" dirty="0" err="1" smtClean="0"/>
              <a:t>Configure</a:t>
            </a:r>
            <a:r>
              <a:rPr lang="it-IT" dirty="0" smtClean="0"/>
              <a:t> the </a:t>
            </a:r>
            <a:r>
              <a:rPr lang="it-IT" dirty="0" err="1" smtClean="0"/>
              <a:t>EffectsModule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= [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CounterEffects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];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the </a:t>
            </a:r>
            <a:r>
              <a:rPr lang="en-US" dirty="0" err="1" smtClean="0"/>
              <a:t>AppModule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it-IT" dirty="0" err="1">
                <a:solidFill>
                  <a:srgbClr val="001080"/>
                </a:solidFill>
                <a:latin typeface="Consolas"/>
              </a:rPr>
              <a:t>EffectsModule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forRoot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([...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5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3) </a:t>
            </a:r>
            <a:r>
              <a:rPr lang="it-IT" dirty="0" err="1" smtClean="0"/>
              <a:t>Implement</a:t>
            </a:r>
            <a:r>
              <a:rPr lang="it-IT" dirty="0" smtClean="0"/>
              <a:t> the Side </a:t>
            </a:r>
            <a:r>
              <a:rPr lang="it-IT" dirty="0" err="1" smtClean="0"/>
              <a:t>Effect</a:t>
            </a:r>
            <a:r>
              <a:rPr lang="it-IT" dirty="0" smtClean="0"/>
              <a:t> </a:t>
            </a:r>
            <a:r>
              <a:rPr lang="it-IT" sz="2400" dirty="0" smtClean="0"/>
              <a:t>(in the side </a:t>
            </a:r>
            <a:r>
              <a:rPr lang="it-IT" sz="2400" dirty="0" err="1" smtClean="0"/>
              <a:t>effect</a:t>
            </a:r>
            <a:r>
              <a:rPr lang="it-IT" sz="2400" dirty="0" smtClean="0"/>
              <a:t> </a:t>
            </a:r>
            <a:r>
              <a:rPr lang="it-IT" sz="2400" dirty="0" err="1" smtClean="0"/>
              <a:t>class</a:t>
            </a:r>
            <a:r>
              <a:rPr lang="it-IT" sz="2400" dirty="0" smtClean="0"/>
              <a:t>)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onsolas"/>
              </a:rPr>
              <a:t>@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Effect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fail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actions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.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pipe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ofType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CounterActionTypes</a:t>
            </a:r>
            <a:r>
              <a:rPr lang="it-IT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RANDOM_FAILURE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tap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a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267F99"/>
                </a:solidFill>
                <a:latin typeface="Consolas"/>
              </a:rPr>
              <a:t>console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log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delay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smtClean="0">
                <a:solidFill>
                  <a:srgbClr val="09885A"/>
                </a:solidFill>
                <a:latin typeface="Consolas"/>
              </a:rPr>
              <a:t>2000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add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latency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, simulate network call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map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(()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8000"/>
                </a:solidFill>
                <a:latin typeface="Consolas"/>
              </a:rPr>
              <a:t>     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get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a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number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between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1 and 10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Math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floor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Math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random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 *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10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+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1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}),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filter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num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num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5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map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num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Fail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);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606550" y="2438400"/>
            <a:ext cx="59436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7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Effects</a:t>
            </a:r>
            <a:r>
              <a:rPr lang="it-IT" dirty="0" smtClean="0"/>
              <a:t> </a:t>
            </a:r>
            <a:r>
              <a:rPr lang="it-IT" dirty="0" err="1" smtClean="0"/>
              <a:t>might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To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r>
              <a:rPr lang="it-IT" dirty="0">
                <a:latin typeface="Consolas" panose="020B0609020204030204" pitchFamily="49" charset="0"/>
              </a:rPr>
              <a:t>@</a:t>
            </a:r>
            <a:r>
              <a:rPr lang="it-IT" dirty="0" err="1">
                <a:latin typeface="Consolas" panose="020B0609020204030204" pitchFamily="49" charset="0"/>
              </a:rPr>
              <a:t>Effect</a:t>
            </a:r>
            <a:r>
              <a:rPr lang="it-IT" dirty="0">
                <a:latin typeface="Consolas" panose="020B0609020204030204" pitchFamily="49" charset="0"/>
              </a:rPr>
              <a:t>({ </a:t>
            </a:r>
            <a:r>
              <a:rPr lang="it-IT" dirty="0" err="1">
                <a:latin typeface="Consolas" panose="020B0609020204030204" pitchFamily="49" charset="0"/>
              </a:rPr>
              <a:t>dispatch</a:t>
            </a:r>
            <a:r>
              <a:rPr lang="it-IT" dirty="0">
                <a:latin typeface="Consolas" panose="020B0609020204030204" pitchFamily="49" charset="0"/>
              </a:rPr>
              <a:t>: false </a:t>
            </a:r>
            <a:r>
              <a:rPr lang="it-IT" dirty="0" smtClean="0">
                <a:latin typeface="Consolas" panose="020B0609020204030204" pitchFamily="49" charset="0"/>
              </a:rPr>
              <a:t>})</a:t>
            </a:r>
          </a:p>
          <a:p>
            <a:endParaRPr lang="it-IT" dirty="0"/>
          </a:p>
          <a:p>
            <a:r>
              <a:rPr lang="it-IT" dirty="0" smtClean="0"/>
              <a:t>To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r>
              <a:rPr lang="it-IT" dirty="0" smtClean="0"/>
              <a:t> under some </a:t>
            </a:r>
            <a:r>
              <a:rPr lang="it-IT" dirty="0" err="1" smtClean="0"/>
              <a:t>conditions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dirty="0"/>
              <a:t>/ Dispatch a no-op action.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the observable </a:t>
            </a:r>
            <a:r>
              <a:rPr lang="en-US" dirty="0" smtClean="0"/>
              <a:t>filter() </a:t>
            </a:r>
            <a:r>
              <a:rPr lang="en-US" dirty="0"/>
              <a:t>operator to avoid the observable </a:t>
            </a:r>
            <a:r>
              <a:rPr lang="en-US" dirty="0" smtClean="0"/>
              <a:t>proceed.</a:t>
            </a:r>
            <a:endParaRPr lang="en-US" dirty="0"/>
          </a:p>
          <a:p>
            <a:endParaRPr lang="it-IT" dirty="0"/>
          </a:p>
          <a:p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</a:t>
            </a:r>
            <a:r>
              <a:rPr lang="it-IT" dirty="0" err="1" smtClean="0"/>
              <a:t>grx</a:t>
            </a:r>
            <a:r>
              <a:rPr lang="it-IT" dirty="0" smtClean="0"/>
              <a:t>/</a:t>
            </a:r>
            <a:r>
              <a:rPr lang="it-IT" dirty="0" err="1" smtClean="0"/>
              <a:t>store-devtools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store-devtools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829550" y="1845734"/>
            <a:ext cx="3326130" cy="4023360"/>
          </a:xfrm>
        </p:spPr>
        <p:txBody>
          <a:bodyPr/>
          <a:lstStyle/>
          <a:p>
            <a:r>
              <a:rPr lang="en-US" dirty="0" smtClean="0"/>
              <a:t>Store-</a:t>
            </a:r>
            <a:r>
              <a:rPr lang="en-US" dirty="0" err="1" smtClean="0"/>
              <a:t>DevTools</a:t>
            </a:r>
            <a:r>
              <a:rPr lang="en-US" dirty="0" smtClean="0"/>
              <a:t> </a:t>
            </a:r>
            <a:r>
              <a:rPr lang="en-US" dirty="0"/>
              <a:t>is an </a:t>
            </a:r>
            <a:r>
              <a:rPr lang="en-US" dirty="0">
                <a:solidFill>
                  <a:srgbClr val="0070C0"/>
                </a:solidFill>
              </a:rPr>
              <a:t>instrumentation library </a:t>
            </a:r>
            <a:r>
              <a:rPr lang="en-US" dirty="0"/>
              <a:t>that enables a powerful </a:t>
            </a:r>
            <a:r>
              <a:rPr lang="en-US" dirty="0">
                <a:solidFill>
                  <a:srgbClr val="0070C0"/>
                </a:solidFill>
              </a:rPr>
              <a:t>time-travelling debugger</a:t>
            </a:r>
            <a:r>
              <a:rPr lang="en-US" dirty="0"/>
              <a:t>.</a:t>
            </a:r>
          </a:p>
          <a:p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881188"/>
            <a:ext cx="64579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0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Redux</a:t>
            </a:r>
            <a:r>
              <a:rPr lang="it-IT" dirty="0" smtClean="0"/>
              <a:t> Pattern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Enforces</a:t>
            </a:r>
            <a:r>
              <a:rPr lang="it-IT" sz="2400" dirty="0"/>
              <a:t> </a:t>
            </a:r>
            <a:r>
              <a:rPr lang="it-IT" sz="2400" dirty="0" smtClean="0"/>
              <a:t> </a:t>
            </a:r>
            <a:r>
              <a:rPr lang="it-IT" sz="2400" dirty="0" err="1"/>
              <a:t>one</a:t>
            </a:r>
            <a:r>
              <a:rPr lang="it-IT" sz="2400" dirty="0"/>
              <a:t> way (state management) </a:t>
            </a:r>
            <a:r>
              <a:rPr lang="it-IT" sz="2400" dirty="0" err="1"/>
              <a:t>dataflow</a:t>
            </a:r>
            <a:r>
              <a:rPr lang="it-IT" sz="2400" dirty="0"/>
              <a:t> </a:t>
            </a:r>
            <a:r>
              <a:rPr lang="it-IT" sz="2400" dirty="0" err="1"/>
              <a:t>throught</a:t>
            </a:r>
            <a:r>
              <a:rPr lang="it-IT" sz="2400" dirty="0"/>
              <a:t> the </a:t>
            </a:r>
            <a:r>
              <a:rPr lang="it-IT" sz="2400" dirty="0" err="1"/>
              <a:t>whole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r>
              <a:rPr lang="it-IT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Promotes</a:t>
            </a:r>
            <a:r>
              <a:rPr lang="it-IT" sz="2400" dirty="0"/>
              <a:t> the use of a «Single source of </a:t>
            </a:r>
            <a:r>
              <a:rPr lang="it-IT" sz="2400" dirty="0" err="1"/>
              <a:t>truth</a:t>
            </a:r>
            <a:r>
              <a:rPr lang="it-IT" sz="2400" dirty="0"/>
              <a:t>» for the Application </a:t>
            </a:r>
            <a:r>
              <a:rPr lang="it-IT" sz="2400" dirty="0" smtClean="0"/>
              <a:t>State: The </a:t>
            </a:r>
            <a:r>
              <a:rPr lang="it-IT" sz="2400" dirty="0" err="1" smtClean="0"/>
              <a:t>Store</a:t>
            </a:r>
            <a:r>
              <a:rPr lang="it-IT" sz="2400" dirty="0" smtClean="0"/>
              <a:t>™.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smtClean="0"/>
              <a:t>The State </a:t>
            </a:r>
            <a:r>
              <a:rPr lang="it-IT" sz="2400" dirty="0" err="1" smtClean="0"/>
              <a:t>is</a:t>
            </a:r>
            <a:r>
              <a:rPr lang="it-IT" sz="2400" dirty="0" smtClean="0"/>
              <a:t> Read-</a:t>
            </a:r>
            <a:r>
              <a:rPr lang="it-IT" sz="2400" dirty="0" err="1" smtClean="0"/>
              <a:t>Only</a:t>
            </a:r>
            <a:r>
              <a:rPr lang="it-IT" sz="2400" dirty="0" smtClean="0"/>
              <a:t>: the </a:t>
            </a:r>
            <a:r>
              <a:rPr lang="it-IT" sz="2400" dirty="0" err="1" smtClean="0"/>
              <a:t>only</a:t>
            </a:r>
            <a:r>
              <a:rPr lang="it-IT" sz="2400" dirty="0" smtClean="0"/>
              <a:t> way to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the state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dispatching</a:t>
            </a:r>
            <a:r>
              <a:rPr lang="it-IT" sz="2400" dirty="0" smtClean="0"/>
              <a:t> </a:t>
            </a:r>
            <a:r>
              <a:rPr lang="it-IT" sz="2400" dirty="0" err="1" smtClean="0"/>
              <a:t>Actions</a:t>
            </a:r>
            <a:r>
              <a:rPr lang="it-IT" sz="2400" dirty="0" smtClean="0"/>
              <a:t>™.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Changes</a:t>
            </a:r>
            <a:r>
              <a:rPr lang="it-IT" sz="2400" dirty="0" smtClean="0"/>
              <a:t> to the state are made by Pure </a:t>
            </a:r>
            <a:r>
              <a:rPr lang="it-IT" sz="2400" dirty="0" err="1" smtClean="0"/>
              <a:t>Functions</a:t>
            </a:r>
            <a:r>
              <a:rPr lang="it-IT" sz="2400" dirty="0" smtClean="0"/>
              <a:t>: The </a:t>
            </a:r>
            <a:r>
              <a:rPr lang="it-IT" sz="2400" dirty="0" err="1" smtClean="0"/>
              <a:t>Reducers</a:t>
            </a:r>
            <a:r>
              <a:rPr lang="it-IT" sz="2400" dirty="0" smtClean="0"/>
              <a:t>™.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195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store-devtools</a:t>
            </a:r>
            <a:r>
              <a:rPr lang="it-IT" dirty="0" smtClean="0"/>
              <a:t> Setup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</a:t>
            </a:r>
            <a:r>
              <a:rPr lang="en-US" dirty="0" err="1">
                <a:latin typeface="Consolas" panose="020B0609020204030204" pitchFamily="49" charset="0"/>
              </a:rPr>
              <a:t>ngrx</a:t>
            </a:r>
            <a:r>
              <a:rPr lang="en-US" dirty="0">
                <a:latin typeface="Consolas" panose="020B0609020204030204" pitchFamily="49" charset="0"/>
              </a:rPr>
              <a:t>/store-</a:t>
            </a:r>
            <a:r>
              <a:rPr lang="en-US" dirty="0" err="1">
                <a:latin typeface="Consolas" panose="020B0609020204030204" pitchFamily="49" charset="0"/>
              </a:rPr>
              <a:t>devtools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–save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Install </a:t>
            </a:r>
            <a:r>
              <a:rPr lang="en-US" dirty="0"/>
              <a:t>the Chrome / Firefox Extension.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Redux </a:t>
            </a:r>
            <a:r>
              <a:rPr lang="en-US" dirty="0" err="1"/>
              <a:t>Devtools</a:t>
            </a:r>
            <a:r>
              <a:rPr lang="en-US" dirty="0"/>
              <a:t> </a:t>
            </a:r>
            <a:r>
              <a:rPr lang="en-US" dirty="0" smtClean="0"/>
              <a:t>Extension</a:t>
            </a:r>
            <a:br>
              <a:rPr lang="en-US" dirty="0" smtClean="0"/>
            </a:b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://github.com/zalmoxisus/redux-devtools-extension</a:t>
            </a:r>
            <a:r>
              <a:rPr lang="en-US" u="sng" dirty="0" smtClean="0">
                <a:hlinkClick r:id="rId2"/>
              </a:rPr>
              <a:t>/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41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Configure</a:t>
            </a:r>
            <a:r>
              <a:rPr lang="it-IT" dirty="0" smtClean="0"/>
              <a:t> </a:t>
            </a:r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store-devtools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 smtClean="0"/>
          </a:p>
          <a:p>
            <a:r>
              <a:rPr lang="en-US" dirty="0"/>
              <a:t>In your </a:t>
            </a:r>
            <a:r>
              <a:rPr lang="en-US" dirty="0" err="1"/>
              <a:t>AppModule</a:t>
            </a:r>
            <a:r>
              <a:rPr lang="en-US" dirty="0"/>
              <a:t> imports enable the instrumentation using </a:t>
            </a:r>
            <a:r>
              <a:rPr lang="en-US" b="1" dirty="0" err="1" smtClean="0">
                <a:solidFill>
                  <a:srgbClr val="0070C0"/>
                </a:solidFill>
              </a:rPr>
              <a:t>StoreDevtoolsModule.instrument</a:t>
            </a:r>
            <a:r>
              <a:rPr lang="en-US" b="1" dirty="0" smtClean="0">
                <a:solidFill>
                  <a:srgbClr val="0070C0"/>
                </a:solidFill>
              </a:rPr>
              <a:t>({…})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endParaRPr lang="en-US" dirty="0">
              <a:solidFill>
                <a:srgbClr val="0070C0"/>
              </a:solidFill>
            </a:endParaRPr>
          </a:p>
          <a:p>
            <a:endParaRPr lang="it-IT" dirty="0" smtClean="0"/>
          </a:p>
          <a:p>
            <a:r>
              <a:rPr lang="it-IT" dirty="0" err="1">
                <a:solidFill>
                  <a:srgbClr val="001080"/>
                </a:solidFill>
                <a:latin typeface="Consolas"/>
              </a:rPr>
              <a:t>StoreDevtoolsModule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instrument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it-IT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maxAge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25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it-IT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logOnly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environment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production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})</a:t>
            </a:r>
          </a:p>
          <a:p>
            <a:endParaRPr lang="it-IT" dirty="0" smtClean="0"/>
          </a:p>
          <a:p>
            <a:r>
              <a:rPr lang="it-IT" dirty="0" err="1" smtClean="0"/>
              <a:t>Supported</a:t>
            </a:r>
            <a:r>
              <a:rPr lang="it-IT" dirty="0" smtClean="0"/>
              <a:t> </a:t>
            </a:r>
            <a:r>
              <a:rPr lang="it-IT" dirty="0" err="1" smtClean="0"/>
              <a:t>instrumentation</a:t>
            </a:r>
            <a:r>
              <a:rPr lang="it-IT" dirty="0" smtClean="0"/>
              <a:t>: </a:t>
            </a:r>
            <a:r>
              <a:rPr lang="it-IT" u="sng" dirty="0">
                <a:hlinkClick r:id="rId2"/>
              </a:rPr>
              <a:t>https://</a:t>
            </a:r>
            <a:r>
              <a:rPr lang="it-IT" u="sng" dirty="0" smtClean="0">
                <a:hlinkClick r:id="rId2"/>
              </a:rPr>
              <a:t>ngrx.io/guide/store-devtools/config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04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</a:t>
            </a:r>
            <a:r>
              <a:rPr lang="it-IT" dirty="0" err="1" smtClean="0"/>
              <a:t>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more…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it-IT" dirty="0" err="1" smtClean="0"/>
              <a:t>ngrx</a:t>
            </a:r>
            <a:r>
              <a:rPr lang="it-IT" dirty="0" smtClean="0"/>
              <a:t>/router-</a:t>
            </a:r>
            <a:r>
              <a:rPr lang="it-IT" dirty="0" err="1" smtClean="0"/>
              <a:t>store</a:t>
            </a:r>
            <a:endParaRPr lang="it-IT" dirty="0" smtClean="0"/>
          </a:p>
          <a:p>
            <a:pPr algn="r"/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entity</a:t>
            </a:r>
            <a:endParaRPr lang="it-IT" dirty="0" smtClean="0"/>
          </a:p>
          <a:p>
            <a:pPr algn="r"/>
            <a:r>
              <a:rPr lang="it-IT" dirty="0" err="1"/>
              <a:t>ngrx</a:t>
            </a:r>
            <a:r>
              <a:rPr lang="it-IT" dirty="0"/>
              <a:t>/</a:t>
            </a:r>
            <a:r>
              <a:rPr lang="it-IT" dirty="0" err="1"/>
              <a:t>schematics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71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Benefits of </a:t>
            </a:r>
            <a:r>
              <a:rPr lang="it-IT" dirty="0" err="1" smtClean="0"/>
              <a:t>NgRx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Centralized</a:t>
            </a:r>
            <a:r>
              <a:rPr lang="it-IT" sz="2800" dirty="0" smtClean="0"/>
              <a:t> </a:t>
            </a:r>
            <a:r>
              <a:rPr lang="it-IT" sz="2800" dirty="0" err="1" smtClean="0"/>
              <a:t>Immutable</a:t>
            </a:r>
            <a:r>
              <a:rPr lang="it-IT" sz="2800" dirty="0" smtClean="0"/>
              <a:t>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Predictability</a:t>
            </a:r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Testablity</a:t>
            </a:r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«Pure» Components: </a:t>
            </a:r>
            <a:r>
              <a:rPr lang="it-IT" sz="2800" dirty="0" err="1" smtClean="0"/>
              <a:t>select</a:t>
            </a:r>
            <a:r>
              <a:rPr lang="it-IT" sz="2800" dirty="0" smtClean="0"/>
              <a:t> state, </a:t>
            </a:r>
            <a:r>
              <a:rPr lang="it-IT" sz="2800" dirty="0" err="1" smtClean="0"/>
              <a:t>dispatch</a:t>
            </a:r>
            <a:r>
              <a:rPr lang="it-IT" sz="2800" dirty="0" smtClean="0"/>
              <a:t> </a:t>
            </a:r>
            <a:r>
              <a:rPr lang="it-IT" sz="2800" dirty="0" err="1" smtClean="0"/>
              <a:t>actions</a:t>
            </a: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Nice</a:t>
            </a:r>
            <a:r>
              <a:rPr lang="it-IT" sz="2800" dirty="0" smtClean="0"/>
              <a:t> Debugging </a:t>
            </a:r>
            <a:r>
              <a:rPr lang="it-IT" sz="2800" dirty="0" err="1" smtClean="0"/>
              <a:t>Toolset</a:t>
            </a:r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21866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Reference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documentation</a:t>
            </a:r>
            <a:r>
              <a:rPr lang="it-IT" dirty="0" smtClean="0"/>
              <a:t>: </a:t>
            </a:r>
            <a:r>
              <a:rPr lang="it-IT" dirty="0">
                <a:hlinkClick r:id="rId3"/>
              </a:rPr>
              <a:t>https://rxjs-dev.firebaseapp.com</a:t>
            </a:r>
            <a:r>
              <a:rPr lang="it-IT" dirty="0" smtClean="0">
                <a:hlinkClick r:id="rId3"/>
              </a:rPr>
              <a:t>/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err="1" smtClean="0"/>
              <a:t>Redux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https://redux.js.org</a:t>
            </a:r>
            <a:r>
              <a:rPr lang="it-IT" dirty="0" smtClean="0">
                <a:hlinkClick r:id="rId4"/>
              </a:rPr>
              <a:t>/</a:t>
            </a:r>
            <a:endParaRPr lang="it-IT" dirty="0"/>
          </a:p>
          <a:p>
            <a:r>
              <a:rPr lang="it-IT" dirty="0" err="1" smtClean="0"/>
              <a:t>NgRx</a:t>
            </a:r>
            <a:r>
              <a:rPr lang="it-IT" dirty="0" smtClean="0"/>
              <a:t>: </a:t>
            </a:r>
            <a:r>
              <a:rPr lang="it-IT" dirty="0" smtClean="0">
                <a:hlinkClick r:id="rId5"/>
              </a:rPr>
              <a:t>http://ngrx.io</a:t>
            </a:r>
            <a:endParaRPr lang="it-IT" dirty="0" smtClean="0"/>
          </a:p>
          <a:p>
            <a:r>
              <a:rPr lang="it-IT" dirty="0" err="1"/>
              <a:t>Angular</a:t>
            </a:r>
            <a:r>
              <a:rPr lang="it-IT" dirty="0"/>
              <a:t>: </a:t>
            </a:r>
            <a:r>
              <a:rPr lang="it-IT" dirty="0">
                <a:hlinkClick r:id="rId6"/>
              </a:rPr>
              <a:t>https://angular.io/</a:t>
            </a:r>
            <a:endParaRPr lang="it-IT" dirty="0"/>
          </a:p>
          <a:p>
            <a:r>
              <a:rPr lang="it-IT" dirty="0" smtClean="0"/>
              <a:t>Visual </a:t>
            </a:r>
            <a:r>
              <a:rPr lang="it-IT" dirty="0"/>
              <a:t>Studio Code: </a:t>
            </a:r>
            <a:r>
              <a:rPr lang="it-IT" dirty="0">
                <a:hlinkClick r:id="rId7"/>
              </a:rPr>
              <a:t>http://</a:t>
            </a:r>
            <a:r>
              <a:rPr lang="it-IT" dirty="0" smtClean="0">
                <a:hlinkClick r:id="rId7"/>
              </a:rPr>
              <a:t>code.visualstudio.com/docs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Thanks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! </a:t>
            </a:r>
            <a:br>
              <a:rPr lang="it-IT" dirty="0" smtClean="0"/>
            </a:br>
            <a:r>
              <a:rPr lang="it-IT" dirty="0" smtClean="0"/>
              <a:t>					Q. </a:t>
            </a:r>
            <a:r>
              <a:rPr lang="it-IT" sz="4400" dirty="0" smtClean="0"/>
              <a:t>&amp; (</a:t>
            </a:r>
            <a:r>
              <a:rPr lang="it-IT" sz="4400" dirty="0" err="1" smtClean="0"/>
              <a:t>maybe</a:t>
            </a:r>
            <a:r>
              <a:rPr lang="it-IT" sz="4400" dirty="0" smtClean="0"/>
              <a:t>)</a:t>
            </a:r>
            <a:r>
              <a:rPr lang="it-IT" dirty="0" smtClean="0"/>
              <a:t> A. !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3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am</a:t>
            </a:r>
            <a:r>
              <a:rPr lang="it-IT" dirty="0" smtClean="0"/>
              <a:t> 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i="1" dirty="0" smtClean="0"/>
          </a:p>
          <a:p>
            <a:pPr marL="0" indent="0">
              <a:buNone/>
            </a:pPr>
            <a:r>
              <a:rPr lang="en-US" sz="4400" i="1" dirty="0" err="1" smtClean="0"/>
              <a:t>Dott.ing</a:t>
            </a:r>
            <a:r>
              <a:rPr lang="en-US" sz="4400" i="1" dirty="0" smtClean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Facebook: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Twitter: @</a:t>
            </a:r>
            <a:r>
              <a:rPr lang="en-US" dirty="0" err="1">
                <a:solidFill>
                  <a:srgbClr val="000000"/>
                </a:solidFill>
              </a:rPr>
              <a:t>a_giorgetti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LinkedIn: </a:t>
            </a:r>
            <a:r>
              <a:rPr lang="en-US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E-mail: 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Blog: </a:t>
            </a:r>
            <a:r>
              <a:rPr lang="en-US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agiorgetti.github.io\images\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111500"/>
            <a:ext cx="2978150" cy="2978150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4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 123"/>
          <p:cNvSpPr/>
          <p:nvPr/>
        </p:nvSpPr>
        <p:spPr>
          <a:xfrm>
            <a:off x="7202492" y="1892300"/>
            <a:ext cx="3935408" cy="41783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Redux</a:t>
            </a:r>
            <a:r>
              <a:rPr lang="it-IT" dirty="0" smtClean="0"/>
              <a:t> Pattern - </a:t>
            </a:r>
            <a:r>
              <a:rPr lang="it-IT" dirty="0" err="1" smtClean="0"/>
              <a:t>Illustrated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888380" y="2364303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View</a:t>
            </a:r>
            <a:r>
              <a:rPr lang="it-IT" dirty="0" smtClean="0"/>
              <a:t> (UI)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888380" y="3815237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  <a:r>
              <a:rPr lang="it-IT" dirty="0" smtClean="0"/>
              <a:t>omponent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424830" y="3192441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1888380" y="5237678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7640336" y="5217267"/>
            <a:ext cx="2246614" cy="55245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Reducer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424830" y="4618676"/>
            <a:ext cx="17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Event</a:t>
            </a:r>
            <a:r>
              <a:rPr lang="it-IT" dirty="0" smtClean="0"/>
              <a:t> to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8018799" y="4643581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State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640336" y="3577730"/>
            <a:ext cx="2246614" cy="84879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Store</a:t>
            </a:r>
            <a:endParaRPr lang="it-IT" dirty="0"/>
          </a:p>
          <a:p>
            <a:pPr algn="ctr"/>
            <a:r>
              <a:rPr lang="it-IT" dirty="0" smtClean="0"/>
              <a:t>(State)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9486256" y="4563144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5019395" y="5569402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7633986" y="2364303"/>
            <a:ext cx="2246614" cy="55245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Selector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721350" y="3055521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cxnSp>
        <p:nvCxnSpPr>
          <p:cNvPr id="79" name="Connettore 7 78"/>
          <p:cNvCxnSpPr>
            <a:stCxn id="4" idx="1"/>
            <a:endCxn id="5" idx="1"/>
          </p:cNvCxnSpPr>
          <p:nvPr/>
        </p:nvCxnSpPr>
        <p:spPr>
          <a:xfrm rot="10800000" flipV="1">
            <a:off x="1888380" y="2640528"/>
            <a:ext cx="12700" cy="1450934"/>
          </a:xfrm>
          <a:prstGeom prst="curvedConnector3">
            <a:avLst>
              <a:gd name="adj1" fmla="val 48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7 84"/>
          <p:cNvCxnSpPr>
            <a:stCxn id="5" idx="1"/>
            <a:endCxn id="12" idx="1"/>
          </p:cNvCxnSpPr>
          <p:nvPr/>
        </p:nvCxnSpPr>
        <p:spPr>
          <a:xfrm rot="10800000" flipV="1">
            <a:off x="1888380" y="4091461"/>
            <a:ext cx="12700" cy="1422441"/>
          </a:xfrm>
          <a:prstGeom prst="curvedConnector3">
            <a:avLst>
              <a:gd name="adj1" fmla="val 49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7 88"/>
          <p:cNvCxnSpPr>
            <a:stCxn id="12" idx="3"/>
            <a:endCxn id="15" idx="1"/>
          </p:cNvCxnSpPr>
          <p:nvPr/>
        </p:nvCxnSpPr>
        <p:spPr>
          <a:xfrm flipV="1">
            <a:off x="3577480" y="5493492"/>
            <a:ext cx="4062856" cy="20411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7 91"/>
          <p:cNvCxnSpPr>
            <a:stCxn id="26" idx="2"/>
            <a:endCxn id="15" idx="0"/>
          </p:cNvCxnSpPr>
          <p:nvPr/>
        </p:nvCxnSpPr>
        <p:spPr>
          <a:xfrm rot="5400000">
            <a:off x="8368273" y="4821897"/>
            <a:ext cx="790740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7 94"/>
          <p:cNvCxnSpPr>
            <a:stCxn id="15" idx="3"/>
            <a:endCxn id="26" idx="3"/>
          </p:cNvCxnSpPr>
          <p:nvPr/>
        </p:nvCxnSpPr>
        <p:spPr>
          <a:xfrm flipV="1">
            <a:off x="9886950" y="4002129"/>
            <a:ext cx="12700" cy="1491363"/>
          </a:xfrm>
          <a:prstGeom prst="curvedConnector3">
            <a:avLst>
              <a:gd name="adj1" fmla="val 550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7 100"/>
          <p:cNvCxnSpPr>
            <a:stCxn id="26" idx="0"/>
            <a:endCxn id="34" idx="2"/>
          </p:cNvCxnSpPr>
          <p:nvPr/>
        </p:nvCxnSpPr>
        <p:spPr>
          <a:xfrm rot="16200000" flipV="1">
            <a:off x="8429980" y="3244067"/>
            <a:ext cx="660977" cy="635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7 114"/>
          <p:cNvCxnSpPr>
            <a:stCxn id="34" idx="1"/>
            <a:endCxn id="5" idx="3"/>
          </p:cNvCxnSpPr>
          <p:nvPr/>
        </p:nvCxnSpPr>
        <p:spPr>
          <a:xfrm rot="10800000" flipV="1">
            <a:off x="3577480" y="2640528"/>
            <a:ext cx="4056506" cy="145093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8826536" y="3062576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cxnSp>
        <p:nvCxnSpPr>
          <p:cNvPr id="120" name="Connettore 7 119"/>
          <p:cNvCxnSpPr>
            <a:stCxn id="5" idx="0"/>
            <a:endCxn id="4" idx="2"/>
          </p:cNvCxnSpPr>
          <p:nvPr/>
        </p:nvCxnSpPr>
        <p:spPr>
          <a:xfrm rot="5400000" flipH="1" flipV="1">
            <a:off x="2283688" y="3365995"/>
            <a:ext cx="898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2785112" y="3212645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9816290" y="1988621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NgRx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Store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6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4" grpId="0" animBg="1"/>
      <p:bldP spid="5" grpId="0" animBg="1"/>
      <p:bldP spid="9" grpId="0"/>
      <p:bldP spid="12" grpId="0" animBg="1"/>
      <p:bldP spid="15" grpId="0" animBg="1"/>
      <p:bldP spid="20" grpId="0"/>
      <p:bldP spid="23" grpId="0"/>
      <p:bldP spid="26" grpId="0" animBg="1"/>
      <p:bldP spid="32" grpId="0"/>
      <p:bldP spid="33" grpId="0"/>
      <p:bldP spid="34" grpId="0" animBg="1"/>
      <p:bldP spid="42" grpId="0"/>
      <p:bldP spid="118" grpId="0"/>
      <p:bldP spid="123" grpId="0"/>
      <p:bldP spid="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, </a:t>
            </a:r>
            <a:r>
              <a:rPr lang="it-IT" dirty="0" err="1" smtClean="0"/>
              <a:t>Redux</a:t>
            </a:r>
            <a:r>
              <a:rPr lang="it-IT" dirty="0" smtClean="0"/>
              <a:t> and </a:t>
            </a:r>
            <a:r>
              <a:rPr lang="it-IT" dirty="0" err="1" smtClean="0"/>
              <a:t>Reactive</a:t>
            </a:r>
            <a:r>
              <a:rPr lang="it-IT" dirty="0" smtClean="0"/>
              <a:t> Applications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sz="4400" dirty="0" err="1" smtClean="0"/>
              <a:t>Is</a:t>
            </a:r>
            <a:r>
              <a:rPr lang="it-IT" sz="4400" dirty="0" smtClean="0"/>
              <a:t> </a:t>
            </a:r>
            <a:r>
              <a:rPr lang="it-IT" sz="4400" dirty="0" err="1"/>
              <a:t>this</a:t>
            </a:r>
            <a:r>
              <a:rPr lang="it-IT" sz="4400" dirty="0"/>
              <a:t> </a:t>
            </a:r>
            <a:r>
              <a:rPr lang="it-IT" sz="4400" dirty="0" smtClean="0"/>
              <a:t>«</a:t>
            </a:r>
            <a:r>
              <a:rPr lang="it-IT" sz="4400" dirty="0" err="1" smtClean="0"/>
              <a:t>Reactive</a:t>
            </a:r>
            <a:r>
              <a:rPr lang="it-IT" sz="4400" dirty="0" smtClean="0"/>
              <a:t>» ?</a:t>
            </a:r>
          </a:p>
          <a:p>
            <a:endParaRPr lang="it-IT" sz="4400" dirty="0"/>
          </a:p>
          <a:p>
            <a:r>
              <a:rPr lang="it-IT" sz="4400" dirty="0" err="1" smtClean="0"/>
              <a:t>What</a:t>
            </a:r>
            <a:r>
              <a:rPr lang="it-IT" sz="4400" dirty="0" smtClean="0"/>
              <a:t> </a:t>
            </a:r>
            <a:r>
              <a:rPr lang="it-IT" sz="4400" dirty="0" err="1" smtClean="0"/>
              <a:t>does</a:t>
            </a:r>
            <a:r>
              <a:rPr lang="it-IT" sz="4400" dirty="0" smtClean="0"/>
              <a:t> </a:t>
            </a:r>
            <a:r>
              <a:rPr lang="it-IT" sz="4400" dirty="0" err="1" smtClean="0"/>
              <a:t>this</a:t>
            </a:r>
            <a:r>
              <a:rPr lang="it-IT" sz="4400" dirty="0" smtClean="0"/>
              <a:t> </a:t>
            </a:r>
            <a:r>
              <a:rPr lang="it-IT" sz="4400" dirty="0" err="1" smtClean="0"/>
              <a:t>has</a:t>
            </a:r>
            <a:r>
              <a:rPr lang="it-IT" sz="4400" dirty="0" smtClean="0"/>
              <a:t> to do with </a:t>
            </a:r>
            <a:r>
              <a:rPr lang="it-IT" sz="4400" dirty="0" err="1" smtClean="0"/>
              <a:t>RxJS</a:t>
            </a:r>
            <a:r>
              <a:rPr lang="it-IT" sz="4400" dirty="0" smtClean="0"/>
              <a:t> ?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4266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</a:t>
            </a:r>
            <a:r>
              <a:rPr lang="it-IT" dirty="0" err="1" smtClean="0"/>
              <a:t>grx</a:t>
            </a:r>
            <a:r>
              <a:rPr lang="it-IT" dirty="0" smtClean="0"/>
              <a:t>/</a:t>
            </a:r>
            <a:r>
              <a:rPr lang="it-IT" dirty="0" err="1" smtClean="0"/>
              <a:t>store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2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/>
              <a:t>S</a:t>
            </a:r>
            <a:r>
              <a:rPr lang="it-IT" dirty="0" err="1" smtClean="0"/>
              <a:t>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 smtClean="0"/>
          </a:p>
          <a:p>
            <a:r>
              <a:rPr lang="it-IT" sz="2400" dirty="0" err="1" smtClean="0"/>
              <a:t>NgRx</a:t>
            </a:r>
            <a:r>
              <a:rPr lang="it-IT" sz="2400" dirty="0" smtClean="0"/>
              <a:t>/</a:t>
            </a:r>
            <a:r>
              <a:rPr lang="it-IT" sz="2400" dirty="0" err="1" smtClean="0"/>
              <a:t>Store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</a:t>
            </a:r>
            <a:r>
              <a:rPr lang="it-IT" sz="2400" dirty="0" err="1" smtClean="0">
                <a:solidFill>
                  <a:srgbClr val="0070C0"/>
                </a:solidFill>
              </a:rPr>
              <a:t>predictable</a:t>
            </a:r>
            <a:r>
              <a:rPr lang="it-IT" sz="2400" dirty="0" smtClean="0">
                <a:solidFill>
                  <a:srgbClr val="0070C0"/>
                </a:solidFill>
              </a:rPr>
              <a:t> state container</a:t>
            </a:r>
            <a:r>
              <a:rPr lang="it-IT" sz="2400" dirty="0" smtClean="0"/>
              <a:t> for </a:t>
            </a:r>
            <a:r>
              <a:rPr lang="it-IT" sz="2400" dirty="0" err="1" smtClean="0"/>
              <a:t>Angular</a:t>
            </a:r>
            <a:r>
              <a:rPr lang="it-IT" sz="2400" dirty="0" smtClean="0"/>
              <a:t> Application. </a:t>
            </a:r>
          </a:p>
          <a:p>
            <a:r>
              <a:rPr lang="it-IT" sz="2400" dirty="0" err="1" smtClean="0"/>
              <a:t>It’s</a:t>
            </a:r>
            <a:r>
              <a:rPr lang="it-IT" sz="2400" dirty="0" smtClean="0"/>
              <a:t> «</a:t>
            </a:r>
            <a:r>
              <a:rPr lang="it-IT" sz="2400" dirty="0" err="1" smtClean="0">
                <a:solidFill>
                  <a:srgbClr val="0070C0"/>
                </a:solidFill>
              </a:rPr>
              <a:t>isolated</a:t>
            </a:r>
            <a:r>
              <a:rPr lang="it-IT" sz="2400" dirty="0" smtClean="0"/>
              <a:t> and </a:t>
            </a:r>
            <a:r>
              <a:rPr lang="it-IT" sz="2400" dirty="0" err="1" smtClean="0">
                <a:solidFill>
                  <a:srgbClr val="0070C0"/>
                </a:solidFill>
              </a:rPr>
              <a:t>protected</a:t>
            </a:r>
            <a:r>
              <a:rPr lang="it-IT" sz="2400" dirty="0" smtClean="0"/>
              <a:t>»: </a:t>
            </a:r>
            <a:r>
              <a:rPr lang="it-IT" sz="2400" dirty="0" err="1" smtClean="0"/>
              <a:t>noone</a:t>
            </a:r>
            <a:r>
              <a:rPr lang="it-IT" sz="2400" dirty="0" smtClean="0"/>
              <a:t> (</a:t>
            </a:r>
            <a:r>
              <a:rPr lang="it-IT" sz="2400" dirty="0" err="1" smtClean="0"/>
              <a:t>but</a:t>
            </a:r>
            <a:r>
              <a:rPr lang="it-IT" sz="2400" dirty="0" smtClean="0"/>
              <a:t> the </a:t>
            </a:r>
            <a:r>
              <a:rPr lang="it-IT" sz="2400" dirty="0" err="1" smtClean="0"/>
              <a:t>reducers</a:t>
            </a:r>
            <a:r>
              <a:rPr lang="it-IT" sz="2400" dirty="0" smtClean="0"/>
              <a:t>)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allowed</a:t>
            </a:r>
            <a:r>
              <a:rPr lang="it-IT" sz="2400" dirty="0" smtClean="0"/>
              <a:t> to </a:t>
            </a:r>
            <a:r>
              <a:rPr lang="it-IT" sz="2400" dirty="0" err="1" smtClean="0"/>
              <a:t>modify</a:t>
            </a:r>
            <a:r>
              <a:rPr lang="it-IT" sz="2400" dirty="0" smtClean="0"/>
              <a:t> the data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holds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only</a:t>
            </a:r>
            <a:r>
              <a:rPr lang="it-IT" sz="2400" dirty="0" smtClean="0"/>
              <a:t> ways to </a:t>
            </a:r>
            <a:r>
              <a:rPr lang="it-IT" sz="2400" dirty="0" err="1" smtClean="0"/>
              <a:t>intract</a:t>
            </a:r>
            <a:r>
              <a:rPr lang="it-IT" sz="2400" dirty="0" smtClean="0"/>
              <a:t> with the </a:t>
            </a:r>
            <a:r>
              <a:rPr lang="it-IT" sz="2400" dirty="0" err="1" smtClean="0"/>
              <a:t>store</a:t>
            </a:r>
            <a:r>
              <a:rPr lang="it-IT" sz="2400" dirty="0" smtClean="0"/>
              <a:t>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dispatch</a:t>
            </a:r>
            <a:r>
              <a:rPr lang="it-IT" sz="2400" dirty="0" smtClean="0"/>
              <a:t> an </a:t>
            </a:r>
            <a:r>
              <a:rPr lang="it-IT" sz="2400" dirty="0" smtClean="0">
                <a:solidFill>
                  <a:srgbClr val="0070C0"/>
                </a:solidFill>
              </a:rPr>
              <a:t>Action</a:t>
            </a:r>
            <a:r>
              <a:rPr lang="it-IT" sz="2400" dirty="0" smtClean="0"/>
              <a:t> (a </a:t>
            </a:r>
            <a:r>
              <a:rPr lang="it-IT" sz="2400" dirty="0" err="1" smtClean="0"/>
              <a:t>form</a:t>
            </a:r>
            <a:r>
              <a:rPr lang="it-IT" sz="2400" dirty="0" smtClean="0"/>
              <a:t> of «</a:t>
            </a:r>
            <a:r>
              <a:rPr lang="it-IT" sz="2400" dirty="0" err="1" smtClean="0"/>
              <a:t>async</a:t>
            </a:r>
            <a:r>
              <a:rPr lang="it-IT" sz="2400" dirty="0" smtClean="0"/>
              <a:t>»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get</a:t>
            </a:r>
            <a:r>
              <a:rPr lang="it-IT" sz="2400" dirty="0" smtClean="0"/>
              <a:t> a </a:t>
            </a:r>
            <a:r>
              <a:rPr lang="it-IT" sz="2400" dirty="0" err="1" smtClean="0">
                <a:solidFill>
                  <a:srgbClr val="0070C0"/>
                </a:solidFill>
              </a:rPr>
              <a:t>notification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something</a:t>
            </a:r>
            <a:r>
              <a:rPr lang="it-IT" sz="2400" dirty="0" smtClean="0"/>
              <a:t> </a:t>
            </a:r>
            <a:r>
              <a:rPr lang="it-IT" sz="2400" dirty="0" err="1" smtClean="0"/>
              <a:t>changed</a:t>
            </a:r>
            <a:r>
              <a:rPr lang="it-IT" sz="2400" dirty="0" smtClean="0"/>
              <a:t> </a:t>
            </a:r>
            <a:r>
              <a:rPr lang="it-IT" sz="2400" dirty="0" err="1" smtClean="0"/>
              <a:t>through</a:t>
            </a:r>
            <a:r>
              <a:rPr lang="it-IT" sz="2400" dirty="0" smtClean="0"/>
              <a:t> </a:t>
            </a:r>
            <a:r>
              <a:rPr lang="it-IT" sz="2400" dirty="0" err="1" smtClean="0">
                <a:solidFill>
                  <a:srgbClr val="0070C0"/>
                </a:solidFill>
              </a:rPr>
              <a:t>selectors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smtClean="0"/>
              <a:t>(a </a:t>
            </a:r>
            <a:r>
              <a:rPr lang="it-IT" sz="2400" dirty="0" err="1" smtClean="0"/>
              <a:t>form</a:t>
            </a:r>
            <a:r>
              <a:rPr lang="it-IT" sz="2400" dirty="0" smtClean="0"/>
              <a:t> of «</a:t>
            </a:r>
            <a:r>
              <a:rPr lang="it-IT" sz="2400" dirty="0" err="1" smtClean="0"/>
              <a:t>async</a:t>
            </a:r>
            <a:r>
              <a:rPr lang="it-IT" sz="2400" dirty="0" smtClean="0"/>
              <a:t>»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982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/>
              <a:t>S</a:t>
            </a:r>
            <a:r>
              <a:rPr lang="it-IT" dirty="0" err="1" smtClean="0"/>
              <a:t>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foundation</a:t>
            </a:r>
            <a:r>
              <a:rPr lang="it-IT" sz="2400" dirty="0" smtClean="0"/>
              <a:t> for a </a:t>
            </a:r>
            <a:r>
              <a:rPr lang="it-IT" sz="2400" dirty="0" err="1" smtClean="0"/>
              <a:t>Reactive</a:t>
            </a:r>
            <a:r>
              <a:rPr lang="it-IT" sz="2400" dirty="0" smtClean="0"/>
              <a:t> Application </a:t>
            </a:r>
            <a:r>
              <a:rPr lang="it-IT" sz="2400" dirty="0" err="1" smtClean="0"/>
              <a:t>it’s</a:t>
            </a:r>
            <a:r>
              <a:rPr lang="it-IT" sz="2400" dirty="0" smtClean="0"/>
              <a:t> </a:t>
            </a:r>
            <a:r>
              <a:rPr lang="it-IT" sz="2400" dirty="0" err="1" smtClean="0"/>
              <a:t>still</a:t>
            </a:r>
            <a:r>
              <a:rPr lang="it-IT" sz="2400" dirty="0" smtClean="0"/>
              <a:t> </a:t>
            </a:r>
            <a:r>
              <a:rPr lang="it-IT" sz="2400" dirty="0" err="1" smtClean="0"/>
              <a:t>there</a:t>
            </a:r>
            <a:r>
              <a:rPr lang="it-IT" sz="2400" dirty="0" smtClean="0"/>
              <a:t>:</a:t>
            </a:r>
          </a:p>
          <a:p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0070C0"/>
                </a:solidFill>
              </a:rPr>
              <a:t>Programming with </a:t>
            </a:r>
            <a:r>
              <a:rPr lang="it-IT" sz="2400" dirty="0" err="1" smtClean="0">
                <a:solidFill>
                  <a:srgbClr val="0070C0"/>
                </a:solidFill>
              </a:rPr>
              <a:t>Asynchronous</a:t>
            </a:r>
            <a:r>
              <a:rPr lang="it-IT" sz="2400" dirty="0" smtClean="0">
                <a:solidFill>
                  <a:srgbClr val="0070C0"/>
                </a:solidFill>
              </a:rPr>
              <a:t> Data </a:t>
            </a:r>
            <a:r>
              <a:rPr lang="it-IT" sz="2400" dirty="0" err="1" smtClean="0">
                <a:solidFill>
                  <a:srgbClr val="0070C0"/>
                </a:solidFill>
              </a:rPr>
              <a:t>Streams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Async</a:t>
            </a:r>
            <a:r>
              <a:rPr lang="it-IT" sz="2400" dirty="0" smtClean="0"/>
              <a:t> </a:t>
            </a:r>
            <a:r>
              <a:rPr lang="it-IT" sz="2400" dirty="0" err="1" smtClean="0"/>
              <a:t>messaging</a:t>
            </a:r>
            <a:r>
              <a:rPr lang="it-IT" sz="2400" dirty="0" smtClean="0"/>
              <a:t> and </a:t>
            </a:r>
            <a:r>
              <a:rPr lang="it-IT" sz="2400" dirty="0" err="1" smtClean="0"/>
              <a:t>loose</a:t>
            </a:r>
            <a:r>
              <a:rPr lang="it-IT" sz="2400" dirty="0" smtClean="0"/>
              <a:t> </a:t>
            </a:r>
            <a:r>
              <a:rPr lang="it-IT" sz="2400" dirty="0" err="1" smtClean="0"/>
              <a:t>coupling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>
                <a:solidFill>
                  <a:srgbClr val="0070C0"/>
                </a:solidFill>
              </a:rPr>
              <a:t>RxJS</a:t>
            </a:r>
            <a:r>
              <a:rPr lang="it-IT" sz="2400" dirty="0" smtClean="0"/>
              <a:t>: the </a:t>
            </a:r>
            <a:r>
              <a:rPr lang="it-IT" sz="2400" dirty="0" err="1" smtClean="0">
                <a:solidFill>
                  <a:srgbClr val="0070C0"/>
                </a:solidFill>
              </a:rPr>
              <a:t>Observable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the «primitive» </a:t>
            </a:r>
            <a:r>
              <a:rPr lang="it-IT" sz="2400" dirty="0" err="1" smtClean="0"/>
              <a:t>type</a:t>
            </a:r>
            <a:r>
              <a:rPr lang="it-IT" sz="2400" dirty="0" smtClean="0"/>
              <a:t> </a:t>
            </a:r>
            <a:r>
              <a:rPr lang="it-IT" sz="2400" dirty="0" err="1" smtClean="0"/>
              <a:t>used</a:t>
            </a:r>
            <a:r>
              <a:rPr lang="it-IT" sz="2400" dirty="0" smtClean="0"/>
              <a:t> in JavaScript / </a:t>
            </a:r>
            <a:r>
              <a:rPr lang="it-IT" sz="2400" dirty="0" err="1" smtClean="0"/>
              <a:t>Angular</a:t>
            </a:r>
            <a:r>
              <a:rPr lang="it-IT" sz="2400" dirty="0" smtClean="0"/>
              <a:t> to </a:t>
            </a:r>
            <a:r>
              <a:rPr lang="it-IT" sz="2400" dirty="0" err="1" smtClean="0"/>
              <a:t>implement</a:t>
            </a:r>
            <a:r>
              <a:rPr lang="it-IT" sz="2400" dirty="0" smtClean="0"/>
              <a:t> </a:t>
            </a:r>
            <a:r>
              <a:rPr lang="it-IT" sz="2400" dirty="0" err="1" smtClean="0"/>
              <a:t>asynchronous</a:t>
            </a:r>
            <a:r>
              <a:rPr lang="it-IT" sz="2400" dirty="0" smtClean="0"/>
              <a:t> data </a:t>
            </a:r>
            <a:r>
              <a:rPr lang="it-IT" sz="2400" dirty="0" err="1" smtClean="0"/>
              <a:t>streams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i="1" dirty="0" err="1" smtClean="0"/>
              <a:t>Mentality</a:t>
            </a:r>
            <a:r>
              <a:rPr lang="it-IT" sz="2400" i="1" dirty="0" smtClean="0"/>
              <a:t> </a:t>
            </a:r>
            <a:r>
              <a:rPr lang="it-IT" sz="2400" i="1" dirty="0" err="1"/>
              <a:t>switch</a:t>
            </a:r>
            <a:r>
              <a:rPr lang="it-IT" sz="2400" i="1" dirty="0"/>
              <a:t> from a pull </a:t>
            </a:r>
            <a:r>
              <a:rPr lang="it-IT" sz="2400" i="1" dirty="0" err="1"/>
              <a:t>approach</a:t>
            </a:r>
            <a:r>
              <a:rPr lang="it-IT" sz="2400" i="1" dirty="0"/>
              <a:t> to a </a:t>
            </a:r>
            <a:r>
              <a:rPr lang="it-IT" sz="2400" i="1" dirty="0" err="1"/>
              <a:t>push</a:t>
            </a:r>
            <a:r>
              <a:rPr lang="it-IT" sz="2400" i="1" dirty="0"/>
              <a:t> </a:t>
            </a:r>
            <a:r>
              <a:rPr lang="it-IT" sz="2400" i="1" dirty="0" err="1"/>
              <a:t>approach</a:t>
            </a:r>
            <a:r>
              <a:rPr lang="it-IT" sz="24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005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 Core </a:t>
            </a:r>
            <a:r>
              <a:rPr lang="it-IT" dirty="0" err="1" smtClean="0"/>
              <a:t>Principles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State</a:t>
            </a:r>
            <a:r>
              <a:rPr lang="en-US" sz="2400" dirty="0"/>
              <a:t>: is a single, </a:t>
            </a:r>
            <a:r>
              <a:rPr lang="en-US" sz="2400" b="1" dirty="0">
                <a:solidFill>
                  <a:srgbClr val="0070C0"/>
                </a:solidFill>
              </a:rPr>
              <a:t>immutable data structure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Actions</a:t>
            </a:r>
            <a:r>
              <a:rPr lang="en-US" sz="2400" dirty="0"/>
              <a:t>: events dispatched from components and services, they describe </a:t>
            </a:r>
            <a:r>
              <a:rPr lang="en-US" sz="2400" dirty="0" smtClean="0"/>
              <a:t>and </a:t>
            </a:r>
            <a:r>
              <a:rPr lang="en-US" sz="2400" dirty="0"/>
              <a:t>trigger state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Reducers</a:t>
            </a:r>
            <a:r>
              <a:rPr lang="en-US" sz="2400" dirty="0"/>
              <a:t>: </a:t>
            </a:r>
            <a:r>
              <a:rPr lang="en-US" sz="2400" i="1" dirty="0"/>
              <a:t>pure functions</a:t>
            </a:r>
            <a:r>
              <a:rPr lang="en-US" sz="2400" dirty="0"/>
              <a:t> (functions no side effect) that take the </a:t>
            </a:r>
            <a:r>
              <a:rPr lang="en-US" sz="2400" i="1" dirty="0"/>
              <a:t>previous state </a:t>
            </a:r>
            <a:r>
              <a:rPr lang="en-US" sz="2400" dirty="0"/>
              <a:t>and the </a:t>
            </a:r>
            <a:r>
              <a:rPr lang="en-US" sz="2400" i="1" dirty="0"/>
              <a:t>next </a:t>
            </a:r>
            <a:r>
              <a:rPr lang="en-US" sz="2400" i="1" dirty="0" smtClean="0"/>
              <a:t>action </a:t>
            </a:r>
            <a:r>
              <a:rPr lang="en-US" sz="2400" dirty="0"/>
              <a:t>to compute the </a:t>
            </a:r>
            <a:r>
              <a:rPr lang="en-US" sz="2400" i="1" dirty="0"/>
              <a:t>new state</a:t>
            </a:r>
            <a:r>
              <a:rPr lang="en-US" sz="2400" dirty="0"/>
              <a:t>. The reducers are the only way to change the state inside the 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Selectors</a:t>
            </a:r>
            <a:r>
              <a:rPr lang="en-US" sz="2400" dirty="0" smtClean="0"/>
              <a:t>: state </a:t>
            </a:r>
            <a:r>
              <a:rPr lang="en-US" sz="2400" dirty="0"/>
              <a:t>is accessed </a:t>
            </a:r>
            <a:r>
              <a:rPr lang="en-US" sz="2400" dirty="0" smtClean="0"/>
              <a:t>using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70C0"/>
                </a:solidFill>
              </a:rPr>
              <a:t>selector functions</a:t>
            </a:r>
            <a:r>
              <a:rPr lang="en-US" sz="2400" dirty="0"/>
              <a:t> (</a:t>
            </a:r>
            <a:r>
              <a:rPr lang="en-US" sz="2400" i="1" dirty="0"/>
              <a:t>pure functions</a:t>
            </a:r>
            <a:r>
              <a:rPr lang="en-US" sz="2400" dirty="0"/>
              <a:t>) that return an </a:t>
            </a:r>
            <a:r>
              <a:rPr lang="en-US" sz="2400" i="1" dirty="0"/>
              <a:t>observable of a slice </a:t>
            </a:r>
            <a:r>
              <a:rPr lang="en-US" sz="2400" i="1" dirty="0" smtClean="0"/>
              <a:t>(or a projection) of </a:t>
            </a:r>
            <a:r>
              <a:rPr lang="en-US" sz="2400" i="1" dirty="0"/>
              <a:t>the state</a:t>
            </a:r>
            <a:r>
              <a:rPr lang="en-US" sz="24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22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6319</TotalTime>
  <Words>1302</Words>
  <Application>Microsoft Office PowerPoint</Application>
  <PresentationFormat>Personalizzato</PresentationFormat>
  <Paragraphs>306</Paragraphs>
  <Slides>36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37" baseType="lpstr">
      <vt:lpstr>Retrospect</vt:lpstr>
      <vt:lpstr>Reactive Programming with NgRx</vt:lpstr>
      <vt:lpstr>What is NgRx ?</vt:lpstr>
      <vt:lpstr>The Redux Pattern</vt:lpstr>
      <vt:lpstr>The Redux Pattern - Illustrated</vt:lpstr>
      <vt:lpstr>NgRx, Redux and Reactive Applications</vt:lpstr>
      <vt:lpstr>ngrx/store</vt:lpstr>
      <vt:lpstr>NgRx/Store</vt:lpstr>
      <vt:lpstr>NgRx/Store</vt:lpstr>
      <vt:lpstr>NgRx Core Principles</vt:lpstr>
      <vt:lpstr>Redux / NgRx -&gt; CQRS applied to the UI ?</vt:lpstr>
      <vt:lpstr>ngrx/store Setup</vt:lpstr>
      <vt:lpstr>1) State</vt:lpstr>
      <vt:lpstr>2) Provide an Initial State</vt:lpstr>
      <vt:lpstr>3) Define Actions</vt:lpstr>
      <vt:lpstr>4) Reducers: react to actions, change the state</vt:lpstr>
      <vt:lpstr>5) Configure the Store with Reducers</vt:lpstr>
      <vt:lpstr>6) Selectors: expose a slice of the state as observables</vt:lpstr>
      <vt:lpstr>Advantages of selectors</vt:lpstr>
      <vt:lpstr>7) Dispatch Actions</vt:lpstr>
      <vt:lpstr>ngrx/effects</vt:lpstr>
      <vt:lpstr>NgRx/Effects: a side effect model for ngrx/store</vt:lpstr>
      <vt:lpstr>NgRx Effects - Illustrated</vt:lpstr>
      <vt:lpstr>ngrx/effect Setup</vt:lpstr>
      <vt:lpstr>1) Define the Effect Service Class</vt:lpstr>
      <vt:lpstr>2) Configure the EffectsModule</vt:lpstr>
      <vt:lpstr>3) Implement the Side Effect (in the side effect class)</vt:lpstr>
      <vt:lpstr>Effects might not dispatch Actions</vt:lpstr>
      <vt:lpstr>ngrx/store-devtools</vt:lpstr>
      <vt:lpstr>ngrx/store-devtools</vt:lpstr>
      <vt:lpstr>ngrx/store-devtools Setup</vt:lpstr>
      <vt:lpstr>Configure ngrx/store-devtools</vt:lpstr>
      <vt:lpstr>there is more…</vt:lpstr>
      <vt:lpstr>Benefits of NgRx</vt:lpstr>
      <vt:lpstr>Reference</vt:lpstr>
      <vt:lpstr> Thanks All!       Q. &amp; (maybe) A. !</vt:lpstr>
      <vt:lpstr>Who am I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/>
  <cp:lastModifiedBy>Alessandro Giorgetti</cp:lastModifiedBy>
  <cp:revision>744</cp:revision>
  <dcterms:created xsi:type="dcterms:W3CDTF">2012-07-27T01:16:44Z</dcterms:created>
  <dcterms:modified xsi:type="dcterms:W3CDTF">2018-11-30T13:21:31Z</dcterms:modified>
</cp:coreProperties>
</file>