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5"/>
  </p:notesMasterIdLst>
  <p:handoutMasterIdLst>
    <p:handoutMasterId r:id="rId16"/>
  </p:handoutMasterIdLst>
  <p:sldIdLst>
    <p:sldId id="292" r:id="rId2"/>
    <p:sldId id="420" r:id="rId3"/>
    <p:sldId id="423" r:id="rId4"/>
    <p:sldId id="421" r:id="rId5"/>
    <p:sldId id="424" r:id="rId6"/>
    <p:sldId id="422" r:id="rId7"/>
    <p:sldId id="428" r:id="rId8"/>
    <p:sldId id="425" r:id="rId9"/>
    <p:sldId id="426" r:id="rId10"/>
    <p:sldId id="429" r:id="rId11"/>
    <p:sldId id="407" r:id="rId12"/>
    <p:sldId id="419" r:id="rId13"/>
    <p:sldId id="4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25/11/2018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" TargetMode="External"/><Relationship Id="rId7" Type="http://schemas.openxmlformats.org/officeDocument/2006/relationships/hyperlink" Target="http://code.visualstudio.co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://ngrx.io/" TargetMode="External"/><Relationship Id="rId4" Type="http://schemas.openxmlformats.org/officeDocument/2006/relationships/hyperlink" Target="https://redux.js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NgRx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Reactive STATE MANAGEMENT for Angular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</a:t>
            </a:r>
            <a:r>
              <a:rPr lang="it-IT" dirty="0" err="1" smtClean="0"/>
              <a:t>grx</a:t>
            </a:r>
            <a:r>
              <a:rPr lang="it-IT" dirty="0" smtClean="0"/>
              <a:t>/</a:t>
            </a:r>
            <a:r>
              <a:rPr lang="it-IT" dirty="0" err="1" smtClean="0"/>
              <a:t>store</a:t>
            </a:r>
            <a:r>
              <a:rPr lang="it-IT" dirty="0" smtClean="0"/>
              <a:t> core </a:t>
            </a:r>
            <a:r>
              <a:rPr lang="it-IT" dirty="0" err="1" smtClean="0"/>
              <a:t>principles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</a:rPr>
              <a:t>State</a:t>
            </a:r>
            <a:r>
              <a:rPr lang="en-US" sz="2600" dirty="0"/>
              <a:t>: is a single, </a:t>
            </a:r>
            <a:r>
              <a:rPr lang="en-US" sz="2600" b="1" dirty="0">
                <a:solidFill>
                  <a:srgbClr val="0070C0"/>
                </a:solidFill>
              </a:rPr>
              <a:t>immutable data structure</a:t>
            </a:r>
            <a:r>
              <a:rPr lang="en-US" sz="2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</a:rPr>
              <a:t>Actions</a:t>
            </a:r>
            <a:r>
              <a:rPr lang="en-US" sz="2600" dirty="0"/>
              <a:t>: events dispatched from components and services, they describe / trigger state changes</a:t>
            </a:r>
            <a:r>
              <a:rPr lang="en-US" sz="2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</a:rPr>
              <a:t>Reducers</a:t>
            </a:r>
            <a:r>
              <a:rPr lang="en-US" sz="2600" dirty="0"/>
              <a:t>: </a:t>
            </a:r>
            <a:r>
              <a:rPr lang="en-US" sz="2600" i="1" dirty="0"/>
              <a:t>pure functions</a:t>
            </a:r>
            <a:r>
              <a:rPr lang="en-US" sz="2600" dirty="0"/>
              <a:t> (functions no side effect) that take the previous state and the next action to compute the new </a:t>
            </a:r>
            <a:r>
              <a:rPr lang="en-US" sz="2600" dirty="0" smtClean="0"/>
              <a:t>state. The </a:t>
            </a:r>
            <a:r>
              <a:rPr lang="en-US" sz="2600" dirty="0"/>
              <a:t>reducers are the only way to change the state inside the Store</a:t>
            </a:r>
            <a:r>
              <a:rPr lang="en-US" sz="2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</a:rPr>
              <a:t>Selectors</a:t>
            </a:r>
            <a:r>
              <a:rPr lang="en-US" sz="2600" dirty="0" smtClean="0"/>
              <a:t>: State </a:t>
            </a:r>
            <a:r>
              <a:rPr lang="en-US" sz="2600" dirty="0"/>
              <a:t>is accessed within the Store using </a:t>
            </a:r>
            <a:r>
              <a:rPr lang="en-US" sz="2600" b="1" dirty="0">
                <a:solidFill>
                  <a:srgbClr val="0070C0"/>
                </a:solidFill>
              </a:rPr>
              <a:t>selector functions</a:t>
            </a:r>
            <a:r>
              <a:rPr lang="en-US" sz="2600" dirty="0"/>
              <a:t> (</a:t>
            </a:r>
            <a:r>
              <a:rPr lang="en-US" sz="2600" i="1" dirty="0"/>
              <a:t>pure functions</a:t>
            </a:r>
            <a:r>
              <a:rPr lang="en-US" sz="2600" dirty="0"/>
              <a:t>) that return an </a:t>
            </a:r>
            <a:r>
              <a:rPr lang="en-US" sz="2600" dirty="0">
                <a:solidFill>
                  <a:srgbClr val="0070C0"/>
                </a:solidFill>
              </a:rPr>
              <a:t>observable</a:t>
            </a:r>
            <a:r>
              <a:rPr lang="en-US" sz="2600" dirty="0"/>
              <a:t> of a slice of the state</a:t>
            </a:r>
            <a:r>
              <a:rPr lang="en-US" sz="2600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655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3"/>
              </a:rPr>
              <a:t>https://rxjs-dev.firebaseapp.com</a:t>
            </a:r>
            <a:r>
              <a:rPr lang="it-IT" dirty="0" smtClean="0">
                <a:hlinkClick r:id="rId3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Redux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https://redux.js.org</a:t>
            </a:r>
            <a:r>
              <a:rPr lang="it-IT" dirty="0" smtClean="0">
                <a:hlinkClick r:id="rId4"/>
              </a:rPr>
              <a:t>/</a:t>
            </a:r>
            <a:endParaRPr lang="it-IT" dirty="0"/>
          </a:p>
          <a:p>
            <a:r>
              <a:rPr lang="it-IT" dirty="0" err="1" smtClean="0"/>
              <a:t>NgRx</a:t>
            </a:r>
            <a:r>
              <a:rPr lang="it-IT" dirty="0" smtClean="0"/>
              <a:t>: </a:t>
            </a:r>
            <a:r>
              <a:rPr lang="it-IT" dirty="0" smtClean="0">
                <a:hlinkClick r:id="rId5"/>
              </a:rPr>
              <a:t>http://</a:t>
            </a:r>
            <a:r>
              <a:rPr lang="it-IT" dirty="0" smtClean="0">
                <a:hlinkClick r:id="rId5"/>
              </a:rPr>
              <a:t>ngrx.io</a:t>
            </a:r>
            <a:endParaRPr lang="it-IT" dirty="0" smtClean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https://angular.io/</a:t>
            </a:r>
            <a:endParaRPr lang="it-IT" dirty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7"/>
              </a:rPr>
              <a:t>http://</a:t>
            </a:r>
            <a:r>
              <a:rPr lang="it-IT" dirty="0" smtClean="0">
                <a:hlinkClick r:id="rId7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NgRx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3200" dirty="0" err="1" smtClean="0"/>
              <a:t>It’s</a:t>
            </a:r>
            <a:r>
              <a:rPr lang="it-IT" sz="3200" dirty="0" smtClean="0"/>
              <a:t> a </a:t>
            </a:r>
            <a:r>
              <a:rPr lang="it-IT" sz="3200" dirty="0" err="1" smtClean="0"/>
              <a:t>Reactive</a:t>
            </a:r>
            <a:r>
              <a:rPr lang="it-IT" sz="3200" dirty="0" smtClean="0"/>
              <a:t> </a:t>
            </a:r>
            <a:r>
              <a:rPr lang="it-IT" sz="3200" dirty="0" smtClean="0"/>
              <a:t>State Management </a:t>
            </a:r>
            <a:r>
              <a:rPr lang="it-IT" sz="3200" dirty="0" err="1" smtClean="0"/>
              <a:t>library</a:t>
            </a:r>
            <a:r>
              <a:rPr lang="it-IT" sz="3200" dirty="0" smtClean="0"/>
              <a:t> </a:t>
            </a:r>
            <a:r>
              <a:rPr lang="it-IT" sz="3200" dirty="0" smtClean="0"/>
              <a:t>for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  <a:p>
            <a:r>
              <a:rPr lang="it-IT" sz="3200" dirty="0" smtClean="0"/>
              <a:t>At </a:t>
            </a:r>
            <a:r>
              <a:rPr lang="it-IT" sz="3200" dirty="0" err="1" smtClean="0"/>
              <a:t>its</a:t>
            </a:r>
            <a:r>
              <a:rPr lang="it-IT" sz="3200" dirty="0" smtClean="0"/>
              <a:t> Core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the </a:t>
            </a:r>
            <a:r>
              <a:rPr lang="it-IT" sz="3200" dirty="0" err="1" smtClean="0"/>
              <a:t>Redux</a:t>
            </a:r>
            <a:r>
              <a:rPr lang="it-IT" sz="3200" dirty="0" smtClean="0"/>
              <a:t> State Management Pattern + </a:t>
            </a:r>
            <a:r>
              <a:rPr lang="it-IT" sz="3200" dirty="0" err="1" smtClean="0"/>
              <a:t>Angular</a:t>
            </a:r>
            <a:r>
              <a:rPr lang="it-IT" sz="3200" dirty="0" smtClean="0"/>
              <a:t> Extensions.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Enforces</a:t>
            </a:r>
            <a:r>
              <a:rPr lang="it-IT" sz="2400" dirty="0"/>
              <a:t> 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way (state management) </a:t>
            </a:r>
            <a:r>
              <a:rPr lang="it-IT" sz="2400" dirty="0" err="1"/>
              <a:t>dataflow</a:t>
            </a:r>
            <a:r>
              <a:rPr lang="it-IT" sz="2400" dirty="0"/>
              <a:t> </a:t>
            </a:r>
            <a:r>
              <a:rPr lang="it-IT" sz="2400" dirty="0" err="1"/>
              <a:t>throught</a:t>
            </a:r>
            <a:r>
              <a:rPr lang="it-IT" sz="2400" dirty="0"/>
              <a:t> the </a:t>
            </a:r>
            <a:r>
              <a:rPr lang="it-IT" sz="2400" dirty="0" err="1"/>
              <a:t>whole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Promotes</a:t>
            </a:r>
            <a:r>
              <a:rPr lang="it-IT" sz="2400" dirty="0"/>
              <a:t> the use of a «Single source of </a:t>
            </a:r>
            <a:r>
              <a:rPr lang="it-IT" sz="2400" dirty="0" err="1"/>
              <a:t>truth</a:t>
            </a:r>
            <a:r>
              <a:rPr lang="it-IT" sz="2400" dirty="0"/>
              <a:t>» for the Application </a:t>
            </a:r>
            <a:r>
              <a:rPr lang="it-IT" sz="2400" dirty="0" smtClean="0"/>
              <a:t>State: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/>
              <a:t>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Read-</a:t>
            </a:r>
            <a:r>
              <a:rPr lang="it-IT" sz="2400" dirty="0" err="1" smtClean="0"/>
              <a:t>Only</a:t>
            </a:r>
            <a:r>
              <a:rPr lang="it-IT" sz="2400" dirty="0" smtClean="0"/>
              <a:t>: 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way to </a:t>
            </a:r>
            <a:r>
              <a:rPr lang="it-IT" sz="2400" dirty="0" err="1" smtClean="0"/>
              <a:t>change</a:t>
            </a:r>
            <a:r>
              <a:rPr lang="it-IT" sz="2400" dirty="0" smtClean="0"/>
              <a:t> the state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dispatching</a:t>
            </a:r>
            <a:r>
              <a:rPr lang="it-IT" sz="2400" dirty="0" smtClean="0"/>
              <a:t> </a:t>
            </a:r>
            <a:r>
              <a:rPr lang="it-IT" sz="2400" dirty="0" err="1" smtClean="0"/>
              <a:t>Actions</a:t>
            </a:r>
            <a:r>
              <a:rPr lang="it-IT" sz="2400" dirty="0" smtClean="0"/>
              <a:t>™.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Changes</a:t>
            </a:r>
            <a:r>
              <a:rPr lang="it-IT" sz="2400" dirty="0" smtClean="0"/>
              <a:t> to the state are made by Pure </a:t>
            </a:r>
            <a:r>
              <a:rPr lang="it-IT" sz="2400" dirty="0" err="1" smtClean="0"/>
              <a:t>Functions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™.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ttangolo 123"/>
          <p:cNvSpPr/>
          <p:nvPr/>
        </p:nvSpPr>
        <p:spPr>
          <a:xfrm>
            <a:off x="7202492" y="1892300"/>
            <a:ext cx="3935408" cy="417830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Redux</a:t>
            </a:r>
            <a:r>
              <a:rPr lang="it-IT" dirty="0" smtClean="0"/>
              <a:t> Pattern - </a:t>
            </a:r>
            <a:r>
              <a:rPr lang="it-IT" dirty="0" err="1" smtClean="0"/>
              <a:t>Illustrated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888380" y="2364303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View</a:t>
            </a:r>
            <a:r>
              <a:rPr lang="it-IT" dirty="0" smtClean="0"/>
              <a:t> (UI)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88380" y="3815237"/>
            <a:ext cx="16891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</a:t>
            </a:r>
            <a:r>
              <a:rPr lang="it-IT" dirty="0" smtClean="0"/>
              <a:t>omponent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24830" y="3192441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888380" y="5237678"/>
            <a:ext cx="1689100" cy="552450"/>
          </a:xfrm>
          <a:prstGeom prst="rect">
            <a:avLst/>
          </a:prstGeom>
          <a:solidFill>
            <a:srgbClr val="FFC000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Action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7640336" y="5217267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Reducer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424830" y="4618676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Event</a:t>
            </a:r>
            <a:r>
              <a:rPr lang="it-IT" dirty="0" smtClean="0"/>
              <a:t> to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018799" y="464358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State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640336" y="3577730"/>
            <a:ext cx="2246614" cy="8487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Store</a:t>
            </a:r>
            <a:endParaRPr lang="it-IT" dirty="0"/>
          </a:p>
          <a:p>
            <a:pPr algn="ctr"/>
            <a:r>
              <a:rPr lang="it-IT" dirty="0" smtClean="0"/>
              <a:t>(State)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9486256" y="456314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5019395" y="556940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Dispatch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7633986" y="2364303"/>
            <a:ext cx="2246614" cy="55245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Selector</a:t>
            </a:r>
            <a:r>
              <a:rPr lang="it-IT" dirty="0" smtClean="0"/>
              <a:t>(s)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721350" y="3055521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cxnSp>
        <p:nvCxnSpPr>
          <p:cNvPr id="79" name="Connettore 7 78"/>
          <p:cNvCxnSpPr>
            <a:stCxn id="4" idx="1"/>
            <a:endCxn id="5" idx="1"/>
          </p:cNvCxnSpPr>
          <p:nvPr/>
        </p:nvCxnSpPr>
        <p:spPr>
          <a:xfrm rot="10800000" flipV="1">
            <a:off x="1888380" y="2640528"/>
            <a:ext cx="12700" cy="1450934"/>
          </a:xfrm>
          <a:prstGeom prst="curvedConnector3">
            <a:avLst>
              <a:gd name="adj1" fmla="val 48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>
            <a:stCxn id="5" idx="1"/>
            <a:endCxn id="12" idx="1"/>
          </p:cNvCxnSpPr>
          <p:nvPr/>
        </p:nvCxnSpPr>
        <p:spPr>
          <a:xfrm rot="10800000" flipV="1">
            <a:off x="1888380" y="4091461"/>
            <a:ext cx="12700" cy="1422441"/>
          </a:xfrm>
          <a:prstGeom prst="curvedConnector3">
            <a:avLst>
              <a:gd name="adj1" fmla="val 49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7 88"/>
          <p:cNvCxnSpPr>
            <a:stCxn id="12" idx="3"/>
            <a:endCxn id="15" idx="1"/>
          </p:cNvCxnSpPr>
          <p:nvPr/>
        </p:nvCxnSpPr>
        <p:spPr>
          <a:xfrm flipV="1">
            <a:off x="3577480" y="5493492"/>
            <a:ext cx="4062856" cy="20411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7 91"/>
          <p:cNvCxnSpPr>
            <a:stCxn id="26" idx="2"/>
            <a:endCxn id="15" idx="0"/>
          </p:cNvCxnSpPr>
          <p:nvPr/>
        </p:nvCxnSpPr>
        <p:spPr>
          <a:xfrm rot="5400000">
            <a:off x="8368273" y="4821897"/>
            <a:ext cx="790740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7 94"/>
          <p:cNvCxnSpPr>
            <a:stCxn id="15" idx="3"/>
            <a:endCxn id="26" idx="3"/>
          </p:cNvCxnSpPr>
          <p:nvPr/>
        </p:nvCxnSpPr>
        <p:spPr>
          <a:xfrm flipV="1">
            <a:off x="9886950" y="4002129"/>
            <a:ext cx="12700" cy="1491363"/>
          </a:xfrm>
          <a:prstGeom prst="curvedConnector3">
            <a:avLst>
              <a:gd name="adj1" fmla="val 550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7 100"/>
          <p:cNvCxnSpPr>
            <a:stCxn id="26" idx="0"/>
            <a:endCxn id="34" idx="2"/>
          </p:cNvCxnSpPr>
          <p:nvPr/>
        </p:nvCxnSpPr>
        <p:spPr>
          <a:xfrm rot="16200000" flipV="1">
            <a:off x="8429980" y="3244067"/>
            <a:ext cx="660977" cy="635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7 114"/>
          <p:cNvCxnSpPr>
            <a:stCxn id="34" idx="1"/>
            <a:endCxn id="5" idx="3"/>
          </p:cNvCxnSpPr>
          <p:nvPr/>
        </p:nvCxnSpPr>
        <p:spPr>
          <a:xfrm rot="10800000" flipV="1">
            <a:off x="3577480" y="2640528"/>
            <a:ext cx="4056506" cy="1450934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8826536" y="3062576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New State</a:t>
            </a:r>
            <a:endParaRPr lang="it-IT" dirty="0"/>
          </a:p>
        </p:txBody>
      </p:sp>
      <p:cxnSp>
        <p:nvCxnSpPr>
          <p:cNvPr id="120" name="Connettore 7 119"/>
          <p:cNvCxnSpPr>
            <a:stCxn id="5" idx="0"/>
            <a:endCxn id="4" idx="2"/>
          </p:cNvCxnSpPr>
          <p:nvPr/>
        </p:nvCxnSpPr>
        <p:spPr>
          <a:xfrm rot="5400000" flipH="1" flipV="1">
            <a:off x="2283688" y="3365995"/>
            <a:ext cx="898484" cy="1270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2785112" y="3212645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Slice</a:t>
            </a:r>
            <a:r>
              <a:rPr lang="it-IT" dirty="0" smtClean="0"/>
              <a:t> of State</a:t>
            </a:r>
            <a:endParaRPr lang="it-IT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9816290" y="1988621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NgRx</a:t>
            </a:r>
            <a:r>
              <a:rPr lang="it-I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endParaRPr lang="it-I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4" grpId="0" animBg="1"/>
      <p:bldP spid="5" grpId="0" animBg="1"/>
      <p:bldP spid="9" grpId="0"/>
      <p:bldP spid="12" grpId="0" animBg="1"/>
      <p:bldP spid="15" grpId="0" animBg="1"/>
      <p:bldP spid="20" grpId="0"/>
      <p:bldP spid="23" grpId="0"/>
      <p:bldP spid="26" grpId="0" animBg="1"/>
      <p:bldP spid="32" grpId="0"/>
      <p:bldP spid="33" grpId="0"/>
      <p:bldP spid="34" grpId="0" animBg="1"/>
      <p:bldP spid="42" grpId="0"/>
      <p:bldP spid="118" grpId="0"/>
      <p:bldP spid="123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, </a:t>
            </a:r>
            <a:r>
              <a:rPr lang="it-IT" dirty="0" err="1" smtClean="0"/>
              <a:t>Redux</a:t>
            </a:r>
            <a:r>
              <a:rPr lang="it-IT" dirty="0" smtClean="0"/>
              <a:t> and </a:t>
            </a:r>
            <a:r>
              <a:rPr lang="it-IT" dirty="0" err="1" smtClean="0"/>
              <a:t>Reactive</a:t>
            </a:r>
            <a:r>
              <a:rPr lang="it-IT" dirty="0" smtClean="0"/>
              <a:t> Applications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/>
              <a:t>this</a:t>
            </a:r>
            <a:r>
              <a:rPr lang="it-IT" sz="4400" dirty="0"/>
              <a:t> </a:t>
            </a:r>
            <a:r>
              <a:rPr lang="it-IT" sz="4400" dirty="0" smtClean="0"/>
              <a:t>«</a:t>
            </a:r>
            <a:r>
              <a:rPr lang="it-IT" sz="4400" dirty="0" err="1" smtClean="0"/>
              <a:t>Reactive</a:t>
            </a:r>
            <a:r>
              <a:rPr lang="it-IT" sz="4400" dirty="0" smtClean="0"/>
              <a:t>» </a:t>
            </a:r>
            <a:r>
              <a:rPr lang="it-IT" sz="4400" dirty="0" smtClean="0"/>
              <a:t>?</a:t>
            </a:r>
          </a:p>
          <a:p>
            <a:endParaRPr lang="it-IT" sz="4400" dirty="0"/>
          </a:p>
          <a:p>
            <a:r>
              <a:rPr lang="it-IT" sz="4400" dirty="0" err="1" smtClean="0"/>
              <a:t>What</a:t>
            </a:r>
            <a:r>
              <a:rPr lang="it-IT" sz="4400" dirty="0" smtClean="0"/>
              <a:t> </a:t>
            </a:r>
            <a:r>
              <a:rPr lang="it-IT" sz="4400" dirty="0" err="1" smtClean="0"/>
              <a:t>does</a:t>
            </a:r>
            <a:r>
              <a:rPr lang="it-IT" sz="4400" dirty="0" smtClean="0"/>
              <a:t> </a:t>
            </a:r>
            <a:r>
              <a:rPr lang="it-IT" sz="4400" dirty="0" err="1" smtClean="0"/>
              <a:t>this</a:t>
            </a:r>
            <a:r>
              <a:rPr lang="it-IT" sz="4400" dirty="0" smtClean="0"/>
              <a:t> </a:t>
            </a:r>
            <a:r>
              <a:rPr lang="it-IT" sz="4400" dirty="0" err="1" smtClean="0"/>
              <a:t>has</a:t>
            </a:r>
            <a:r>
              <a:rPr lang="it-IT" sz="4400" dirty="0" smtClean="0"/>
              <a:t> to do with </a:t>
            </a:r>
            <a:r>
              <a:rPr lang="it-IT" sz="4400" dirty="0" err="1" smtClean="0"/>
              <a:t>RxJS</a:t>
            </a:r>
            <a:r>
              <a:rPr lang="it-IT" sz="4400" dirty="0" smtClean="0"/>
              <a:t> ?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26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r>
              <a:rPr lang="it-IT" sz="2400" dirty="0" err="1" smtClean="0"/>
              <a:t>NgRx</a:t>
            </a:r>
            <a:r>
              <a:rPr lang="it-IT" sz="2400" dirty="0" smtClean="0"/>
              <a:t>/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>
                <a:solidFill>
                  <a:srgbClr val="0070C0"/>
                </a:solidFill>
              </a:rPr>
              <a:t>predictable</a:t>
            </a:r>
            <a:r>
              <a:rPr lang="it-IT" sz="2400" dirty="0" smtClean="0">
                <a:solidFill>
                  <a:srgbClr val="0070C0"/>
                </a:solidFill>
              </a:rPr>
              <a:t> state container</a:t>
            </a:r>
            <a:r>
              <a:rPr lang="it-IT" sz="2400" dirty="0" smtClean="0"/>
              <a:t> for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Application. </a:t>
            </a:r>
          </a:p>
          <a:p>
            <a:r>
              <a:rPr lang="it-IT" sz="2400" dirty="0" err="1" smtClean="0"/>
              <a:t>It’s</a:t>
            </a:r>
            <a:r>
              <a:rPr lang="it-IT" sz="2400" dirty="0" smtClean="0"/>
              <a:t> «</a:t>
            </a:r>
            <a:r>
              <a:rPr lang="it-IT" sz="2400" dirty="0" err="1" smtClean="0">
                <a:solidFill>
                  <a:srgbClr val="0070C0"/>
                </a:solidFill>
              </a:rPr>
              <a:t>isolated</a:t>
            </a:r>
            <a:r>
              <a:rPr lang="it-IT" sz="2400" dirty="0" smtClean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>
                <a:solidFill>
                  <a:srgbClr val="0070C0"/>
                </a:solidFill>
              </a:rPr>
              <a:t>protected</a:t>
            </a:r>
            <a:r>
              <a:rPr lang="it-IT" sz="2400" dirty="0" smtClean="0"/>
              <a:t>»: </a:t>
            </a:r>
            <a:r>
              <a:rPr lang="it-IT" sz="2400" dirty="0" err="1" smtClean="0"/>
              <a:t>noone</a:t>
            </a:r>
            <a:r>
              <a:rPr lang="it-IT" sz="2400" dirty="0" smtClean="0"/>
              <a:t> (</a:t>
            </a:r>
            <a:r>
              <a:rPr lang="it-IT" sz="2400" dirty="0" err="1" smtClean="0"/>
              <a:t>but</a:t>
            </a:r>
            <a:r>
              <a:rPr lang="it-IT" sz="2400" dirty="0" smtClean="0"/>
              <a:t> the </a:t>
            </a:r>
            <a:r>
              <a:rPr lang="it-IT" sz="2400" dirty="0" err="1" smtClean="0"/>
              <a:t>reducers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data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holds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only</a:t>
            </a:r>
            <a:r>
              <a:rPr lang="it-IT" sz="2400" dirty="0" smtClean="0"/>
              <a:t> </a:t>
            </a:r>
            <a:r>
              <a:rPr lang="it-IT" sz="2400" dirty="0" smtClean="0"/>
              <a:t>ways </a:t>
            </a:r>
            <a:r>
              <a:rPr lang="it-IT" sz="2400" dirty="0" smtClean="0"/>
              <a:t>to </a:t>
            </a:r>
            <a:r>
              <a:rPr lang="it-IT" sz="2400" dirty="0" err="1" smtClean="0"/>
              <a:t>intract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store</a:t>
            </a:r>
            <a:r>
              <a:rPr lang="it-IT" sz="2400" dirty="0" smtClean="0"/>
              <a:t> </a:t>
            </a:r>
            <a:r>
              <a:rPr lang="it-IT" sz="2400" dirty="0" smtClean="0"/>
              <a:t>are:</a:t>
            </a:r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dispatch</a:t>
            </a:r>
            <a:r>
              <a:rPr lang="it-IT" sz="2400" dirty="0" smtClean="0"/>
              <a:t> </a:t>
            </a:r>
            <a:r>
              <a:rPr lang="it-IT" sz="2400" dirty="0" smtClean="0"/>
              <a:t>an </a:t>
            </a:r>
            <a:r>
              <a:rPr lang="it-IT" sz="2400" dirty="0" smtClean="0">
                <a:solidFill>
                  <a:srgbClr val="0070C0"/>
                </a:solidFill>
              </a:rPr>
              <a:t>Action</a:t>
            </a:r>
            <a:r>
              <a:rPr lang="it-IT" sz="2400" dirty="0" smtClean="0"/>
              <a:t> 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</a:t>
            </a: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/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/>
              <a:t>get</a:t>
            </a:r>
            <a:r>
              <a:rPr lang="it-IT" sz="2400" dirty="0" smtClean="0"/>
              <a:t> </a:t>
            </a:r>
            <a:r>
              <a:rPr lang="it-IT" sz="2400" dirty="0" smtClean="0"/>
              <a:t>a </a:t>
            </a:r>
            <a:r>
              <a:rPr lang="it-IT" sz="2400" dirty="0" err="1" smtClean="0">
                <a:solidFill>
                  <a:srgbClr val="0070C0"/>
                </a:solidFill>
              </a:rPr>
              <a:t>notification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something</a:t>
            </a:r>
            <a:r>
              <a:rPr lang="it-IT" sz="2400" dirty="0" smtClean="0"/>
              <a:t> </a:t>
            </a:r>
            <a:r>
              <a:rPr lang="it-IT" sz="2400" dirty="0" err="1" smtClean="0"/>
              <a:t>changed</a:t>
            </a:r>
            <a:r>
              <a:rPr lang="it-IT" sz="2400" dirty="0" smtClean="0"/>
              <a:t> </a:t>
            </a:r>
            <a:r>
              <a:rPr lang="it-IT" sz="2400" dirty="0" err="1" smtClean="0"/>
              <a:t>through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selectors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/>
              <a:t>(a </a:t>
            </a:r>
            <a:r>
              <a:rPr lang="it-IT" sz="2400" dirty="0" err="1" smtClean="0"/>
              <a:t>form</a:t>
            </a:r>
            <a:r>
              <a:rPr lang="it-IT" sz="2400" dirty="0" smtClean="0"/>
              <a:t> of </a:t>
            </a: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/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).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28982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r>
              <a:rPr lang="it-IT" dirty="0" smtClean="0"/>
              <a:t>/</a:t>
            </a:r>
            <a:r>
              <a:rPr lang="it-IT" dirty="0" err="1"/>
              <a:t>S</a:t>
            </a:r>
            <a:r>
              <a:rPr lang="it-IT" dirty="0" err="1" smtClean="0"/>
              <a:t>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foundation</a:t>
            </a:r>
            <a:r>
              <a:rPr lang="it-IT" sz="2400" dirty="0" smtClean="0"/>
              <a:t> </a:t>
            </a:r>
            <a:r>
              <a:rPr lang="it-IT" sz="2400" dirty="0" smtClean="0"/>
              <a:t>for a </a:t>
            </a:r>
            <a:r>
              <a:rPr lang="it-IT" sz="2400" dirty="0" err="1" smtClean="0"/>
              <a:t>Reactive</a:t>
            </a:r>
            <a:r>
              <a:rPr lang="it-IT" sz="2400" dirty="0" smtClean="0"/>
              <a:t> Application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there</a:t>
            </a:r>
            <a:r>
              <a:rPr lang="it-IT" sz="2400" dirty="0" smtClean="0"/>
              <a:t>:</a:t>
            </a:r>
          </a:p>
          <a:p>
            <a:endParaRPr lang="it-IT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70C0"/>
                </a:solidFill>
              </a:rPr>
              <a:t>Programming with </a:t>
            </a:r>
            <a:r>
              <a:rPr lang="it-IT" sz="2400" dirty="0" err="1" smtClean="0">
                <a:solidFill>
                  <a:srgbClr val="0070C0"/>
                </a:solidFill>
              </a:rPr>
              <a:t>A</a:t>
            </a:r>
            <a:r>
              <a:rPr lang="it-IT" sz="2400" dirty="0" err="1" smtClean="0">
                <a:solidFill>
                  <a:srgbClr val="0070C0"/>
                </a:solidFill>
              </a:rPr>
              <a:t>synchronous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smtClean="0">
                <a:solidFill>
                  <a:srgbClr val="0070C0"/>
                </a:solidFill>
              </a:rPr>
              <a:t>Data </a:t>
            </a:r>
            <a:r>
              <a:rPr lang="it-IT" sz="2400" dirty="0" err="1" smtClean="0">
                <a:solidFill>
                  <a:srgbClr val="0070C0"/>
                </a:solidFill>
              </a:rPr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/>
              <a:t>W</a:t>
            </a:r>
            <a:r>
              <a:rPr lang="it-IT" sz="2400" dirty="0" err="1" smtClean="0"/>
              <a:t>e</a:t>
            </a:r>
            <a:r>
              <a:rPr lang="it-IT" sz="2400" dirty="0" smtClean="0"/>
              <a:t> </a:t>
            </a:r>
            <a:r>
              <a:rPr lang="it-IT" sz="2400" dirty="0" err="1" smtClean="0"/>
              <a:t>got</a:t>
            </a:r>
            <a:r>
              <a:rPr lang="it-IT" sz="2400" dirty="0" smtClean="0"/>
              <a:t> </a:t>
            </a:r>
            <a:r>
              <a:rPr lang="it-IT" sz="2400" dirty="0" err="1" smtClean="0"/>
              <a:t>async</a:t>
            </a:r>
            <a:r>
              <a:rPr lang="it-IT" sz="2400" dirty="0" smtClean="0"/>
              <a:t> </a:t>
            </a:r>
            <a:r>
              <a:rPr lang="it-IT" sz="2400" dirty="0" err="1" smtClean="0"/>
              <a:t>messaging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loose</a:t>
            </a:r>
            <a:r>
              <a:rPr lang="it-IT" sz="2400" dirty="0" smtClean="0"/>
              <a:t> </a:t>
            </a:r>
            <a:r>
              <a:rPr lang="it-IT" sz="2400" dirty="0" err="1" smtClean="0"/>
              <a:t>coupling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0070C0"/>
                </a:solidFill>
              </a:rPr>
              <a:t>RxJS</a:t>
            </a:r>
            <a:r>
              <a:rPr lang="it-IT" sz="2400" dirty="0" smtClean="0"/>
              <a:t>: the </a:t>
            </a:r>
            <a:r>
              <a:rPr lang="it-IT" sz="2400" dirty="0" err="1" smtClean="0">
                <a:solidFill>
                  <a:srgbClr val="0070C0"/>
                </a:solidFill>
              </a:rPr>
              <a:t>Observable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smtClean="0"/>
              <a:t>the «primitive» </a:t>
            </a:r>
            <a:r>
              <a:rPr lang="it-IT" sz="2400" dirty="0" err="1" smtClean="0"/>
              <a:t>type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</a:t>
            </a:r>
            <a:r>
              <a:rPr lang="it-IT" sz="2400" dirty="0" smtClean="0"/>
              <a:t>JavaScript </a:t>
            </a:r>
            <a:r>
              <a:rPr lang="it-IT" sz="2400" dirty="0" smtClean="0"/>
              <a:t>/ </a:t>
            </a:r>
            <a:r>
              <a:rPr lang="it-IT" sz="2400" dirty="0" err="1" smtClean="0"/>
              <a:t>Angular</a:t>
            </a:r>
            <a:r>
              <a:rPr lang="it-IT" sz="2400" dirty="0" smtClean="0"/>
              <a:t> to </a:t>
            </a:r>
            <a:r>
              <a:rPr lang="it-IT" sz="2400" dirty="0" err="1" smtClean="0"/>
              <a:t>handle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</a:t>
            </a:r>
            <a:r>
              <a:rPr lang="it-IT" sz="2400" dirty="0" smtClean="0"/>
              <a:t> data </a:t>
            </a:r>
            <a:r>
              <a:rPr lang="it-IT" sz="2400" dirty="0" err="1" smtClean="0"/>
              <a:t>streams</a:t>
            </a:r>
            <a:r>
              <a:rPr lang="it-IT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Mentality</a:t>
            </a:r>
            <a:r>
              <a:rPr lang="it-IT" sz="2400" i="1" dirty="0" smtClean="0"/>
              <a:t> </a:t>
            </a:r>
            <a:r>
              <a:rPr lang="it-IT" sz="2400" i="1" dirty="0" err="1"/>
              <a:t>switch</a:t>
            </a:r>
            <a:r>
              <a:rPr lang="it-IT" sz="2400" i="1" dirty="0"/>
              <a:t> from a pull </a:t>
            </a:r>
            <a:r>
              <a:rPr lang="it-IT" sz="2400" i="1" dirty="0" err="1"/>
              <a:t>approach</a:t>
            </a:r>
            <a:r>
              <a:rPr lang="it-IT" sz="2400" i="1" dirty="0"/>
              <a:t> to a </a:t>
            </a:r>
            <a:r>
              <a:rPr lang="it-IT" sz="2400" i="1" dirty="0" err="1"/>
              <a:t>push</a:t>
            </a:r>
            <a:r>
              <a:rPr lang="it-IT" sz="2400" i="1" dirty="0"/>
              <a:t> </a:t>
            </a:r>
            <a:r>
              <a:rPr lang="it-IT" sz="2400" i="1" dirty="0" err="1"/>
              <a:t>approach</a:t>
            </a:r>
            <a:r>
              <a:rPr lang="it-IT" sz="24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0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Benefits of </a:t>
            </a:r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Centralized</a:t>
            </a:r>
            <a:r>
              <a:rPr lang="it-IT" sz="2800" dirty="0" smtClean="0"/>
              <a:t> </a:t>
            </a:r>
            <a:r>
              <a:rPr lang="it-IT" sz="2800" dirty="0" err="1" smtClean="0"/>
              <a:t>Immutable</a:t>
            </a:r>
            <a:r>
              <a:rPr lang="it-IT" sz="2800" dirty="0" smtClean="0"/>
              <a:t> State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 smtClean="0"/>
              <a:t>Predictability</a:t>
            </a:r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err="1"/>
              <a:t>Testablity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Debugging </a:t>
            </a:r>
            <a:r>
              <a:rPr lang="it-IT" sz="2800" dirty="0" err="1" smtClean="0"/>
              <a:t>Toolset</a:t>
            </a:r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1866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Play with NGRX!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5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6127</TotalTime>
  <Words>377</Words>
  <Application>Microsoft Office PowerPoint</Application>
  <PresentationFormat>Personalizzato</PresentationFormat>
  <Paragraphs>98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Retrospect</vt:lpstr>
      <vt:lpstr>Reactive Programming with NgRx</vt:lpstr>
      <vt:lpstr>What is NgRx ?</vt:lpstr>
      <vt:lpstr>The Redux Pattern</vt:lpstr>
      <vt:lpstr>The Redux Pattern - Illustrated</vt:lpstr>
      <vt:lpstr>NgRx, Redux and Reactive Applications</vt:lpstr>
      <vt:lpstr>NgRx/Store</vt:lpstr>
      <vt:lpstr>NgRx/Store</vt:lpstr>
      <vt:lpstr>Benefits of NgRx</vt:lpstr>
      <vt:lpstr>Let’s Play with NGRX!</vt:lpstr>
      <vt:lpstr>ngrx/store core principles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705</cp:revision>
  <dcterms:created xsi:type="dcterms:W3CDTF">2012-07-27T01:16:44Z</dcterms:created>
  <dcterms:modified xsi:type="dcterms:W3CDTF">2018-11-25T18:36:10Z</dcterms:modified>
</cp:coreProperties>
</file>