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8"/>
  </p:notesMasterIdLst>
  <p:handoutMasterIdLst>
    <p:handoutMasterId r:id="rId29"/>
  </p:handoutMasterIdLst>
  <p:sldIdLst>
    <p:sldId id="292" r:id="rId2"/>
    <p:sldId id="420" r:id="rId3"/>
    <p:sldId id="423" r:id="rId4"/>
    <p:sldId id="421" r:id="rId5"/>
    <p:sldId id="424" r:id="rId6"/>
    <p:sldId id="422" r:id="rId7"/>
    <p:sldId id="428" r:id="rId8"/>
    <p:sldId id="430" r:id="rId9"/>
    <p:sldId id="431" r:id="rId10"/>
    <p:sldId id="432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33" r:id="rId21"/>
    <p:sldId id="435" r:id="rId22"/>
    <p:sldId id="436" r:id="rId23"/>
    <p:sldId id="425" r:id="rId24"/>
    <p:sldId id="407" r:id="rId25"/>
    <p:sldId id="419" r:id="rId26"/>
    <p:sldId id="42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318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Remove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ambiguity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Enum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r>
              <a:rPr lang="it-IT" dirty="0" smtClean="0"/>
              <a:t> and </a:t>
            </a:r>
            <a:r>
              <a:rPr lang="it-IT" dirty="0" err="1" smtClean="0"/>
              <a:t>Discriminated</a:t>
            </a:r>
            <a:r>
              <a:rPr lang="it-IT" dirty="0" smtClean="0"/>
              <a:t> </a:t>
            </a:r>
            <a:r>
              <a:rPr lang="it-IT" dirty="0" err="1" smtClean="0"/>
              <a:t>Unions</a:t>
            </a:r>
            <a:r>
              <a:rPr lang="it-IT" dirty="0" smtClean="0"/>
              <a:t> to take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advantage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TypeScript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Type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Inference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Reducer is a pure function that takes two arguments: the current state and the Action to perform, it will return a new instance of the state.</a:t>
            </a:r>
          </a:p>
          <a:p>
            <a:endParaRPr lang="it-IT" dirty="0" smtClean="0"/>
          </a:p>
          <a:p>
            <a:r>
              <a:rPr lang="it-IT" dirty="0" err="1" smtClean="0"/>
              <a:t>Reducers</a:t>
            </a:r>
            <a:r>
              <a:rPr lang="it-IT" dirty="0" smtClean="0"/>
              <a:t> operate </a:t>
            </a:r>
            <a:r>
              <a:rPr lang="it-IT" dirty="0" err="1" smtClean="0"/>
              <a:t>synchronously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will return an Observable&lt;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you can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AsyncPipe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subscribe to the state changes in the UI or use any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to process the data stream.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Memoization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sort</a:t>
            </a:r>
            <a:r>
              <a:rPr lang="it-IT" dirty="0" smtClean="0"/>
              <a:t> of </a:t>
            </a:r>
            <a:r>
              <a:rPr lang="it-IT" dirty="0" err="1" smtClean="0"/>
              <a:t>caching</a:t>
            </a:r>
            <a:r>
              <a:rPr lang="it-IT" dirty="0" smtClean="0"/>
              <a:t>: </a:t>
            </a:r>
            <a:r>
              <a:rPr lang="it-IT" dirty="0" err="1" smtClean="0"/>
              <a:t>selectors</a:t>
            </a:r>
            <a:r>
              <a:rPr lang="it-IT" dirty="0" smtClean="0"/>
              <a:t> are pure </a:t>
            </a:r>
            <a:r>
              <a:rPr lang="it-IT" dirty="0" err="1" smtClean="0"/>
              <a:t>function</a:t>
            </a:r>
            <a:r>
              <a:rPr lang="it-IT" dirty="0" smtClean="0"/>
              <a:t>, so </a:t>
            </a:r>
            <a:r>
              <a:rPr lang="it-IT" dirty="0" err="1" smtClean="0"/>
              <a:t>given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return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output. </a:t>
            </a:r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establishes</a:t>
            </a:r>
            <a:r>
              <a:rPr lang="it-IT" baseline="0" dirty="0" smtClean="0"/>
              <a:t> a cache so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the input do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change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result</a:t>
            </a:r>
            <a:r>
              <a:rPr lang="it-IT" baseline="0" dirty="0" smtClean="0"/>
              <a:t> of the (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) </a:t>
            </a:r>
            <a:r>
              <a:rPr lang="it-IT" baseline="0" dirty="0" err="1" smtClean="0"/>
              <a:t>elaboration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immediately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returned</a:t>
            </a:r>
            <a:r>
              <a:rPr lang="it-IT" baseline="0" dirty="0" smtClean="0"/>
              <a:t>.</a:t>
            </a:r>
          </a:p>
          <a:p>
            <a:r>
              <a:rPr lang="it-IT" baseline="0" dirty="0" err="1" smtClean="0"/>
              <a:t>Only</a:t>
            </a:r>
            <a:r>
              <a:rPr lang="it-IT" baseline="0" dirty="0" smtClean="0"/>
              <a:t> the last input </a:t>
            </a:r>
            <a:r>
              <a:rPr lang="it-IT" baseline="0" dirty="0" err="1" smtClean="0"/>
              <a:t>will</a:t>
            </a:r>
            <a:r>
              <a:rPr lang="it-IT" baseline="0" dirty="0" smtClean="0"/>
              <a:t> be </a:t>
            </a:r>
            <a:r>
              <a:rPr lang="it-IT" baseline="0" dirty="0" err="1" smtClean="0"/>
              <a:t>cached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://code.visualstudio.com/doc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://ngrx.io/" TargetMode="External"/><Relationship Id="rId4" Type="http://schemas.openxmlformats.org/officeDocument/2006/relationships/hyperlink" Target="https://redux.js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NgRx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Reactive STATE MANAGEMENT for Angular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</a:t>
            </a:r>
            <a:r>
              <a:rPr lang="en-US" dirty="0" err="1">
                <a:latin typeface="Consolas" panose="020B0609020204030204" pitchFamily="49" charset="0"/>
              </a:rPr>
              <a:t>ngrx</a:t>
            </a:r>
            <a:r>
              <a:rPr lang="en-US" dirty="0">
                <a:latin typeface="Consolas" panose="020B0609020204030204" pitchFamily="49" charset="0"/>
              </a:rPr>
              <a:t>/store --save 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import the </a:t>
            </a:r>
            <a:r>
              <a:rPr lang="en-US" dirty="0" err="1"/>
              <a:t>StoreModule</a:t>
            </a:r>
            <a:r>
              <a:rPr lang="en-US" dirty="0"/>
              <a:t> in the </a:t>
            </a:r>
            <a:r>
              <a:rPr lang="en-US" dirty="0" err="1"/>
              <a:t>AppModule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StoreModule.forRoot</a:t>
            </a:r>
            <a:r>
              <a:rPr lang="en-US" dirty="0">
                <a:latin typeface="Consolas" panose="020B0609020204030204" pitchFamily="49" charset="0"/>
              </a:rPr>
              <a:t>({...}, { </a:t>
            </a:r>
            <a:r>
              <a:rPr lang="en-US" dirty="0" err="1">
                <a:latin typeface="Consolas" panose="020B0609020204030204" pitchFamily="49" charset="0"/>
              </a:rPr>
              <a:t>initialState</a:t>
            </a:r>
            <a:r>
              <a:rPr lang="en-US" dirty="0">
                <a:latin typeface="Consolas" panose="020B0609020204030204" pitchFamily="49" charset="0"/>
              </a:rPr>
              <a:t>: {...}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1)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WARNING</a:t>
            </a:r>
            <a:r>
              <a:rPr lang="en-US" dirty="0"/>
              <a:t>: the State should be treated as an IMMUTABLE object, you are not allowed to mutate </a:t>
            </a:r>
            <a:r>
              <a:rPr lang="en-US" dirty="0" smtClean="0"/>
              <a:t>the value </a:t>
            </a:r>
            <a:r>
              <a:rPr lang="en-US" dirty="0"/>
              <a:t>of a single property!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31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2) </a:t>
            </a:r>
            <a:r>
              <a:rPr lang="it-IT" dirty="0" err="1" smtClean="0"/>
              <a:t>Provide</a:t>
            </a:r>
            <a:r>
              <a:rPr lang="it-IT" dirty="0" smtClean="0"/>
              <a:t> an </a:t>
            </a:r>
            <a:r>
              <a:rPr lang="it-IT" dirty="0" err="1" smtClean="0"/>
              <a:t>Initial</a:t>
            </a:r>
            <a:r>
              <a:rPr lang="it-IT" dirty="0" smtClean="0"/>
              <a:t> State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count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faulty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initialCounterState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it-IT" dirty="0"/>
              <a:t>in the </a:t>
            </a:r>
            <a:r>
              <a:rPr lang="it-IT" dirty="0" err="1"/>
              <a:t>AppModule</a:t>
            </a:r>
            <a:r>
              <a:rPr lang="it-IT" dirty="0"/>
              <a:t>: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 smtClean="0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smtClean="0">
                <a:solidFill>
                  <a:srgbClr val="001080"/>
                </a:solidFill>
                <a:latin typeface="Consolas"/>
              </a:rPr>
              <a:t>{…}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9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3) </a:t>
            </a:r>
            <a:r>
              <a:rPr lang="it-IT" dirty="0" err="1" smtClean="0"/>
              <a:t>Define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'[Counter] Increment'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best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practice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add some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namespacing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CounterActionTypes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INCREMENT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CounterActions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 err="1">
                <a:solidFill>
                  <a:srgbClr val="267F99"/>
                </a:solidFill>
                <a:latin typeface="Consolas" panose="020B0609020204030204" pitchFamily="49" charset="0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it-IT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Decrement</a:t>
            </a:r>
            <a:r>
              <a:rPr lang="it-IT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| …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4) </a:t>
            </a:r>
            <a:r>
              <a:rPr lang="it-IT" dirty="0" err="1" smtClean="0"/>
              <a:t>Reducers</a:t>
            </a:r>
            <a:r>
              <a:rPr lang="it-IT" dirty="0" smtClean="0"/>
              <a:t>: </a:t>
            </a:r>
            <a:r>
              <a:rPr lang="it-IT" sz="4000" dirty="0" err="1" smtClean="0"/>
              <a:t>react</a:t>
            </a:r>
            <a:r>
              <a:rPr lang="it-IT" sz="4000" dirty="0" smtClean="0"/>
              <a:t> to </a:t>
            </a:r>
            <a:r>
              <a:rPr lang="it-IT" sz="4000" dirty="0" err="1" smtClean="0"/>
              <a:t>actions</a:t>
            </a:r>
            <a:r>
              <a:rPr lang="it-IT" sz="4000" dirty="0" smtClean="0"/>
              <a:t>, </a:t>
            </a:r>
            <a:r>
              <a:rPr lang="it-IT" sz="4000" dirty="0" err="1" smtClean="0"/>
              <a:t>change</a:t>
            </a:r>
            <a:r>
              <a:rPr lang="it-IT" sz="4000" dirty="0" smtClean="0"/>
              <a:t> the state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WARNING: do NOT mutate the state! </a:t>
            </a:r>
            <a:r>
              <a:rPr lang="en-US" dirty="0"/>
              <a:t>Always return a new </a:t>
            </a:r>
            <a:r>
              <a:rPr lang="en-US" dirty="0" err="1"/>
              <a:t>oject</a:t>
            </a:r>
            <a:r>
              <a:rPr lang="en-US" dirty="0"/>
              <a:t>, this is the only way we guarantee immutability</a:t>
            </a:r>
            <a:r>
              <a:rPr lang="en-US" dirty="0" smtClean="0"/>
              <a:t>!</a:t>
            </a:r>
            <a:endParaRPr lang="it-IT" dirty="0" smtClean="0">
              <a:solidFill>
                <a:srgbClr val="AF00DB"/>
              </a:solidFill>
              <a:latin typeface="Consolas"/>
            </a:endParaRPr>
          </a:p>
          <a:p>
            <a:r>
              <a:rPr lang="it-IT" dirty="0" smtClean="0">
                <a:solidFill>
                  <a:srgbClr val="AF00DB"/>
                </a:solidFill>
                <a:latin typeface="Consolas"/>
              </a:rPr>
              <a:t>export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err="1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counterReducer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CounterActions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): </a:t>
            </a:r>
            <a:r>
              <a:rPr lang="it-IT" dirty="0" err="1" smtClean="0">
                <a:solidFill>
                  <a:srgbClr val="267F99"/>
                </a:solidFill>
                <a:latin typeface="Consolas"/>
              </a:rPr>
              <a:t>ICounterState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switch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action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case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CounterActionTypes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  ...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1080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count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it-IT" dirty="0">
                <a:solidFill>
                  <a:srgbClr val="09885A"/>
                </a:solidFill>
                <a:latin typeface="Consolas"/>
              </a:rPr>
              <a:t>1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  };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dirty="0" smtClean="0">
                <a:solidFill>
                  <a:srgbClr val="AF00DB"/>
                </a:solidFill>
                <a:latin typeface="Consolas"/>
              </a:rPr>
              <a:t>default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AF00DB"/>
                </a:solidFill>
                <a:latin typeface="Consolas"/>
              </a:rPr>
              <a:t>        </a:t>
            </a:r>
            <a:r>
              <a:rPr lang="it-IT" dirty="0" err="1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it-IT" dirty="0">
              <a:solidFill>
                <a:srgbClr val="000000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 smtClean="0">
                <a:solidFill>
                  <a:srgbClr val="000000"/>
                </a:solidFill>
                <a:latin typeface="Consolas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40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5) </a:t>
            </a:r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with </a:t>
            </a:r>
            <a:r>
              <a:rPr lang="it-IT" dirty="0" err="1" smtClean="0"/>
              <a:t>Reducers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the </a:t>
            </a:r>
            <a:r>
              <a:rPr lang="en-US" b="1" dirty="0" err="1"/>
              <a:t>StoreModule.forRoot</a:t>
            </a:r>
            <a:r>
              <a:rPr lang="en-US" b="1" dirty="0"/>
              <a:t>()</a:t>
            </a:r>
            <a:r>
              <a:rPr lang="en-US" dirty="0"/>
              <a:t> function with an </a:t>
            </a:r>
            <a:r>
              <a:rPr lang="en-US" b="1" dirty="0" err="1"/>
              <a:t>ActionReducerMap</a:t>
            </a:r>
            <a:r>
              <a:rPr lang="en-US" b="1" dirty="0"/>
              <a:t>&lt;</a:t>
            </a:r>
            <a:r>
              <a:rPr lang="en-US" b="1" dirty="0" err="1"/>
              <a:t>TState</a:t>
            </a:r>
            <a:r>
              <a:rPr lang="en-US" b="1" dirty="0"/>
              <a:t>&gt;</a:t>
            </a:r>
            <a:r>
              <a:rPr lang="en-US" dirty="0"/>
              <a:t>object that provides the references to the reducers functions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reducers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ActionReducerMap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counterReducer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it-IT" dirty="0" smtClean="0"/>
          </a:p>
          <a:p>
            <a:r>
              <a:rPr lang="it-IT" dirty="0" err="1">
                <a:solidFill>
                  <a:srgbClr val="001080"/>
                </a:solidFill>
                <a:latin typeface="Consolas"/>
              </a:rPr>
              <a:t>StoreModule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forRoot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reducers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, {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initialState</a:t>
            </a:r>
            <a:r>
              <a:rPr lang="it-IT" dirty="0">
                <a:solidFill>
                  <a:srgbClr val="001080"/>
                </a:solidFill>
                <a:latin typeface="Consolas"/>
              </a:rPr>
              <a:t>: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initialAppState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}),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6) </a:t>
            </a:r>
            <a:r>
              <a:rPr lang="it-IT" dirty="0" err="1" smtClean="0"/>
              <a:t>Selectors</a:t>
            </a:r>
            <a:r>
              <a:rPr lang="it-IT" dirty="0" smtClean="0"/>
              <a:t>: </a:t>
            </a:r>
            <a:r>
              <a:rPr lang="en-US" sz="3200" dirty="0"/>
              <a:t>expose a slice of the state as observables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In the Component: </a:t>
            </a:r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and use the </a:t>
            </a:r>
            <a:r>
              <a:rPr lang="it-IT" dirty="0" err="1" smtClean="0">
                <a:solidFill>
                  <a:srgbClr val="0070C0"/>
                </a:solidFill>
              </a:rPr>
              <a:t>select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operator: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counterState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Best Practice - use a selection function: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IAppState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counterState</a:t>
            </a:r>
            <a:endParaRPr lang="en-US" dirty="0" smtClean="0">
              <a:solidFill>
                <a:srgbClr val="00108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$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8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Advantages</a:t>
            </a:r>
            <a:r>
              <a:rPr lang="it-IT" dirty="0" smtClean="0"/>
              <a:t> of </a:t>
            </a:r>
            <a:r>
              <a:rPr lang="it-IT" dirty="0" err="1" smtClean="0"/>
              <a:t>selectors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selectors created with the '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' function have many advantages over using plain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functions, the most noticeable: 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composition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and </a:t>
            </a:r>
            <a:r>
              <a:rPr lang="en-US" b="1" dirty="0" err="1">
                <a:solidFill>
                  <a:srgbClr val="008000"/>
                </a:solidFill>
                <a:latin typeface="Consolas"/>
              </a:rPr>
              <a:t>memoization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counterCountSelector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counterFaultySelector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createSelector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/>
              </a:rPr>
              <a:t>counterSelector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/>
              </a:rPr>
              <a:t>  state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faulty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3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7)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Actions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Inject</a:t>
            </a:r>
            <a:r>
              <a:rPr lang="it-IT" dirty="0" smtClean="0"/>
              <a:t> the </a:t>
            </a:r>
            <a:r>
              <a:rPr lang="it-IT" dirty="0" err="1" smtClean="0"/>
              <a:t>Store</a:t>
            </a:r>
            <a:r>
              <a:rPr lang="it-IT" dirty="0" smtClean="0"/>
              <a:t> service and call the </a:t>
            </a:r>
            <a:r>
              <a:rPr lang="it-IT" dirty="0" err="1" smtClean="0"/>
              <a:t>Dispatch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1080"/>
                </a:solidFill>
                <a:latin typeface="Consolas"/>
              </a:rPr>
              <a:t>store</a:t>
            </a:r>
            <a:r>
              <a:rPr lang="it-IT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795E26"/>
                </a:solidFill>
                <a:latin typeface="Consolas"/>
              </a:rPr>
              <a:t>dispatch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267F99"/>
                </a:solidFill>
                <a:latin typeface="Consolas"/>
              </a:rPr>
              <a:t>Increment</a:t>
            </a:r>
            <a:r>
              <a:rPr lang="it-IT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 smtClean="0"/>
              <a:t>Effects</a:t>
            </a:r>
            <a:r>
              <a:rPr lang="it-IT" dirty="0" smtClean="0"/>
              <a:t>: </a:t>
            </a:r>
            <a:r>
              <a:rPr lang="it-IT" sz="4000" dirty="0" smtClean="0"/>
              <a:t>a side </a:t>
            </a:r>
            <a:r>
              <a:rPr lang="it-IT" sz="4000" dirty="0" err="1" smtClean="0"/>
              <a:t>effect</a:t>
            </a:r>
            <a:r>
              <a:rPr lang="it-IT" sz="4000" dirty="0" smtClean="0"/>
              <a:t> model for </a:t>
            </a:r>
            <a:r>
              <a:rPr lang="it-IT" sz="4000" dirty="0" err="1" smtClean="0"/>
              <a:t>ngrx</a:t>
            </a:r>
            <a:r>
              <a:rPr lang="it-IT" sz="4000" dirty="0" smtClean="0"/>
              <a:t>/</a:t>
            </a:r>
            <a:r>
              <a:rPr lang="it-IT" sz="4000" dirty="0" err="1" smtClean="0"/>
              <a:t>store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en-US" dirty="0" smtClean="0"/>
              <a:t>Listen </a:t>
            </a:r>
            <a:r>
              <a:rPr lang="en-US" dirty="0"/>
              <a:t>for actions dispatched from @</a:t>
            </a:r>
            <a:r>
              <a:rPr lang="en-US" dirty="0" err="1"/>
              <a:t>ngrx</a:t>
            </a:r>
            <a:r>
              <a:rPr lang="en-US" dirty="0"/>
              <a:t>/store.</a:t>
            </a:r>
          </a:p>
          <a:p>
            <a:r>
              <a:rPr lang="en-US" dirty="0" smtClean="0"/>
              <a:t>Isolate </a:t>
            </a:r>
            <a:r>
              <a:rPr lang="en-US" dirty="0"/>
              <a:t>side effects </a:t>
            </a:r>
            <a:r>
              <a:rPr lang="en-US" dirty="0" smtClean="0"/>
              <a:t>(i.e.: access </a:t>
            </a:r>
            <a:r>
              <a:rPr lang="en-US" dirty="0"/>
              <a:t>to external services, business logic, </a:t>
            </a:r>
            <a:r>
              <a:rPr lang="en-US" dirty="0" smtClean="0"/>
              <a:t>etc.) </a:t>
            </a:r>
            <a:r>
              <a:rPr lang="en-US" dirty="0"/>
              <a:t>from components, promoting the creation of more 'pure' components that select state and dispatch actions.</a:t>
            </a:r>
          </a:p>
          <a:p>
            <a:r>
              <a:rPr lang="en-US" dirty="0" smtClean="0"/>
              <a:t>Provide </a:t>
            </a:r>
            <a:r>
              <a:rPr lang="en-US" dirty="0"/>
              <a:t>new sources of actions based on external interactions such as network requests, web socket messages and time-based events.</a:t>
            </a:r>
          </a:p>
          <a:p>
            <a:r>
              <a:rPr lang="en-US" smtClean="0"/>
              <a:t>An </a:t>
            </a:r>
            <a:r>
              <a:rPr lang="en-US" dirty="0"/>
              <a:t>Effect is an Observable&lt;Action | Action[]&gt; that should emit non empty arrays of Actions that will (optionally) be dispatched to the Store by the library itself.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3200" dirty="0" err="1" smtClean="0"/>
              <a:t>It’s</a:t>
            </a:r>
            <a:r>
              <a:rPr lang="it-IT" sz="3200" dirty="0" smtClean="0"/>
              <a:t> a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State Management </a:t>
            </a:r>
            <a:r>
              <a:rPr lang="it-IT" sz="3200" dirty="0" err="1" smtClean="0"/>
              <a:t>library</a:t>
            </a:r>
            <a:r>
              <a:rPr lang="it-IT" sz="3200" dirty="0" smtClean="0"/>
              <a:t> for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.</a:t>
            </a:r>
          </a:p>
          <a:p>
            <a:endParaRPr lang="it-IT" sz="3200" dirty="0" smtClean="0"/>
          </a:p>
          <a:p>
            <a:r>
              <a:rPr lang="it-IT" sz="3200" dirty="0" smtClean="0"/>
              <a:t>At </a:t>
            </a:r>
            <a:r>
              <a:rPr lang="it-IT" sz="3200" dirty="0" err="1" smtClean="0"/>
              <a:t>its</a:t>
            </a:r>
            <a:r>
              <a:rPr lang="it-IT" sz="3200" dirty="0" smtClean="0"/>
              <a:t> Core </a:t>
            </a:r>
            <a:r>
              <a:rPr lang="it-IT" sz="3200" dirty="0" err="1" smtClean="0"/>
              <a:t>it’s</a:t>
            </a:r>
            <a:r>
              <a:rPr lang="it-IT" sz="3200" dirty="0" smtClean="0"/>
              <a:t> the </a:t>
            </a:r>
            <a:r>
              <a:rPr lang="it-IT" sz="3200" dirty="0" err="1" smtClean="0"/>
              <a:t>Redux</a:t>
            </a:r>
            <a:r>
              <a:rPr lang="it-IT" sz="3200" dirty="0" smtClean="0"/>
              <a:t> State Management Pattern +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 Extensions.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</a:t>
            </a:r>
            <a:r>
              <a:rPr lang="it-IT" dirty="0" err="1" smtClean="0"/>
              <a:t>Effects</a:t>
            </a:r>
            <a:r>
              <a:rPr lang="it-IT" dirty="0" smtClean="0"/>
              <a:t>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494286" y="4091461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332486" y="3658403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494286" y="3040949"/>
            <a:ext cx="1579864" cy="54102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365606" y="3055521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641695" y="49661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475236" y="2143640"/>
            <a:ext cx="1579864" cy="3521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4267529"/>
            <a:ext cx="3916806" cy="124637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029476" y="3836719"/>
            <a:ext cx="509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074150" y="3311463"/>
            <a:ext cx="12700" cy="956066"/>
          </a:xfrm>
          <a:prstGeom prst="curvedConnector3">
            <a:avLst>
              <a:gd name="adj1" fmla="val 26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002106" y="2758837"/>
            <a:ext cx="545174" cy="190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319708"/>
            <a:ext cx="3897756" cy="177175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350268" y="268618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9366250" y="4618676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7505718" y="5237677"/>
            <a:ext cx="1689100" cy="55245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Effect</a:t>
            </a:r>
            <a:r>
              <a:rPr lang="it-IT" dirty="0" smtClean="0"/>
              <a:t>(s)</a:t>
            </a:r>
            <a:endParaRPr lang="it-IT" dirty="0"/>
          </a:p>
        </p:txBody>
      </p:sp>
      <p:cxnSp>
        <p:nvCxnSpPr>
          <p:cNvPr id="51" name="Connettore 7 50"/>
          <p:cNvCxnSpPr>
            <a:stCxn id="12" idx="3"/>
            <a:endCxn id="46" idx="1"/>
          </p:cNvCxnSpPr>
          <p:nvPr/>
        </p:nvCxnSpPr>
        <p:spPr>
          <a:xfrm flipV="1">
            <a:off x="3577480" y="5513902"/>
            <a:ext cx="3928238" cy="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7 54"/>
          <p:cNvCxnSpPr>
            <a:stCxn id="26" idx="1"/>
            <a:endCxn id="46" idx="0"/>
          </p:cNvCxnSpPr>
          <p:nvPr/>
        </p:nvCxnSpPr>
        <p:spPr>
          <a:xfrm rot="10800000" flipH="1" flipV="1">
            <a:off x="7494286" y="3311463"/>
            <a:ext cx="855982" cy="1926214"/>
          </a:xfrm>
          <a:prstGeom prst="curvedConnector4">
            <a:avLst>
              <a:gd name="adj1" fmla="val -26706"/>
              <a:gd name="adj2" fmla="val 7878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7 59"/>
          <p:cNvCxnSpPr>
            <a:stCxn id="46" idx="3"/>
            <a:endCxn id="45" idx="2"/>
          </p:cNvCxnSpPr>
          <p:nvPr/>
        </p:nvCxnSpPr>
        <p:spPr>
          <a:xfrm flipV="1">
            <a:off x="9194818" y="5171126"/>
            <a:ext cx="1015982" cy="342776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702809" y="54207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Emit</a:t>
            </a:r>
            <a:endParaRPr lang="it-IT" dirty="0"/>
          </a:p>
        </p:txBody>
      </p:sp>
      <p:cxnSp>
        <p:nvCxnSpPr>
          <p:cNvPr id="64" name="Connettore 7 63"/>
          <p:cNvCxnSpPr>
            <a:stCxn id="45" idx="0"/>
            <a:endCxn id="15" idx="3"/>
          </p:cNvCxnSpPr>
          <p:nvPr/>
        </p:nvCxnSpPr>
        <p:spPr>
          <a:xfrm rot="16200000" flipV="1">
            <a:off x="9466902" y="3874778"/>
            <a:ext cx="351147" cy="1136650"/>
          </a:xfrm>
          <a:prstGeom prst="curvedConnector2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9937750" y="398827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  <p:bldP spid="45" grpId="0" animBg="1"/>
      <p:bldP spid="46" grpId="0" animBg="1"/>
      <p:bldP spid="63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effects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8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FF0000"/>
                </a:solidFill>
              </a:rPr>
              <a:t>Todo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devtools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6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Benefits of </a:t>
            </a:r>
            <a:r>
              <a:rPr lang="it-IT" dirty="0" err="1" smtClean="0"/>
              <a:t>NgRx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Centralized</a:t>
            </a:r>
            <a:r>
              <a:rPr lang="it-IT" sz="2800" dirty="0" smtClean="0"/>
              <a:t> </a:t>
            </a:r>
            <a:r>
              <a:rPr lang="it-IT" sz="2800" dirty="0" err="1" smtClean="0"/>
              <a:t>Immutable</a:t>
            </a:r>
            <a:r>
              <a:rPr lang="it-IT" sz="2800" dirty="0" smtClean="0"/>
              <a:t>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Predictability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Testablity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«Pure» Components: </a:t>
            </a:r>
            <a:r>
              <a:rPr lang="it-IT" sz="2800" dirty="0" err="1" smtClean="0"/>
              <a:t>select</a:t>
            </a:r>
            <a:r>
              <a:rPr lang="it-IT" sz="2800" dirty="0" smtClean="0"/>
              <a:t> state, </a:t>
            </a:r>
            <a:r>
              <a:rPr lang="it-IT" sz="2800" dirty="0" err="1" smtClean="0"/>
              <a:t>dispatch</a:t>
            </a:r>
            <a:r>
              <a:rPr lang="it-IT" sz="2800" dirty="0" smtClean="0"/>
              <a:t> </a:t>
            </a:r>
            <a:r>
              <a:rPr lang="it-IT" sz="2800" dirty="0" err="1" smtClean="0"/>
              <a:t>actions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Debugging </a:t>
            </a:r>
            <a:r>
              <a:rPr lang="it-IT" sz="2800" dirty="0" err="1" smtClean="0"/>
              <a:t>Toolset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21866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3"/>
              </a:rPr>
              <a:t>https://rxjs-dev.firebaseapp.com</a:t>
            </a:r>
            <a:r>
              <a:rPr lang="it-IT" dirty="0" smtClean="0">
                <a:hlinkClick r:id="rId3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Redux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https://redux.js.org</a:t>
            </a:r>
            <a:r>
              <a:rPr lang="it-IT" dirty="0" smtClean="0">
                <a:hlinkClick r:id="rId4"/>
              </a:rPr>
              <a:t>/</a:t>
            </a:r>
            <a:endParaRPr lang="it-IT" dirty="0"/>
          </a:p>
          <a:p>
            <a:r>
              <a:rPr lang="it-IT" dirty="0" err="1" smtClean="0"/>
              <a:t>NgRx</a:t>
            </a:r>
            <a:r>
              <a:rPr lang="it-IT" dirty="0" smtClean="0"/>
              <a:t>: </a:t>
            </a:r>
            <a:r>
              <a:rPr lang="it-IT" dirty="0" smtClean="0">
                <a:hlinkClick r:id="rId5"/>
              </a:rPr>
              <a:t>http://ngrx.io</a:t>
            </a:r>
            <a:endParaRPr lang="it-IT" dirty="0" smtClean="0"/>
          </a:p>
          <a:p>
            <a:r>
              <a:rPr lang="it-IT" dirty="0" err="1"/>
              <a:t>Angular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https://angular.io/</a:t>
            </a:r>
            <a:endParaRPr lang="it-IT" dirty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7"/>
              </a:rPr>
              <a:t>http://</a:t>
            </a:r>
            <a:r>
              <a:rPr lang="it-IT" dirty="0" smtClean="0">
                <a:hlinkClick r:id="rId7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Enforces</a:t>
            </a:r>
            <a:r>
              <a:rPr lang="it-IT" sz="2400" dirty="0"/>
              <a:t> </a:t>
            </a:r>
            <a:r>
              <a:rPr lang="it-IT" sz="2400" dirty="0" smtClean="0"/>
              <a:t> </a:t>
            </a:r>
            <a:r>
              <a:rPr lang="it-IT" sz="2400" dirty="0" err="1"/>
              <a:t>one</a:t>
            </a:r>
            <a:r>
              <a:rPr lang="it-IT" sz="2400" dirty="0"/>
              <a:t> way (state management) </a:t>
            </a:r>
            <a:r>
              <a:rPr lang="it-IT" sz="2400" dirty="0" err="1"/>
              <a:t>dataflow</a:t>
            </a:r>
            <a:r>
              <a:rPr lang="it-IT" sz="2400" dirty="0"/>
              <a:t> </a:t>
            </a:r>
            <a:r>
              <a:rPr lang="it-IT" sz="2400" dirty="0" err="1"/>
              <a:t>throught</a:t>
            </a:r>
            <a:r>
              <a:rPr lang="it-IT" sz="2400" dirty="0"/>
              <a:t> the </a:t>
            </a:r>
            <a:r>
              <a:rPr lang="it-IT" sz="2400" dirty="0" err="1"/>
              <a:t>whole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Promotes</a:t>
            </a:r>
            <a:r>
              <a:rPr lang="it-IT" sz="2400" dirty="0"/>
              <a:t> the use of a «Single source of </a:t>
            </a:r>
            <a:r>
              <a:rPr lang="it-IT" sz="2400" dirty="0" err="1"/>
              <a:t>truth</a:t>
            </a:r>
            <a:r>
              <a:rPr lang="it-IT" sz="2400" dirty="0"/>
              <a:t>» for the Application </a:t>
            </a:r>
            <a:r>
              <a:rPr lang="it-IT" sz="2400" dirty="0" smtClean="0"/>
              <a:t>State: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™.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/>
              <a:t>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Read-</a:t>
            </a:r>
            <a:r>
              <a:rPr lang="it-IT" sz="2400" dirty="0" err="1" smtClean="0"/>
              <a:t>Only</a:t>
            </a:r>
            <a:r>
              <a:rPr lang="it-IT" sz="2400" dirty="0" smtClean="0"/>
              <a:t>: 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 to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dispatching</a:t>
            </a:r>
            <a:r>
              <a:rPr lang="it-IT" sz="2400" dirty="0" smtClean="0"/>
              <a:t> </a:t>
            </a:r>
            <a:r>
              <a:rPr lang="it-IT" sz="2400" dirty="0" err="1" smtClean="0"/>
              <a:t>Actions</a:t>
            </a:r>
            <a:r>
              <a:rPr lang="it-IT" sz="2400" dirty="0" smtClean="0"/>
              <a:t>™.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Changes</a:t>
            </a:r>
            <a:r>
              <a:rPr lang="it-IT" sz="2400" dirty="0" smtClean="0"/>
              <a:t> to the state are made by Pure </a:t>
            </a:r>
            <a:r>
              <a:rPr lang="it-IT" sz="2400" dirty="0" err="1" smtClean="0"/>
              <a:t>Functions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™.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9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640336" y="5217267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018799" y="464358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640336" y="3577730"/>
            <a:ext cx="2246614" cy="8487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486256" y="456314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019395" y="556940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633986" y="2364303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5493492"/>
            <a:ext cx="4062856" cy="2041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368273" y="4821897"/>
            <a:ext cx="790740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886950" y="4002129"/>
            <a:ext cx="12700" cy="1491363"/>
          </a:xfrm>
          <a:prstGeom prst="curvedConnector3">
            <a:avLst>
              <a:gd name="adj1" fmla="val 550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429980" y="3244067"/>
            <a:ext cx="660977" cy="63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640528"/>
            <a:ext cx="4056506" cy="145093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826536" y="3062576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, </a:t>
            </a:r>
            <a:r>
              <a:rPr lang="it-IT" dirty="0" err="1" smtClean="0"/>
              <a:t>Redux</a:t>
            </a:r>
            <a:r>
              <a:rPr lang="it-IT" dirty="0" smtClean="0"/>
              <a:t> and </a:t>
            </a:r>
            <a:r>
              <a:rPr lang="it-IT" dirty="0" err="1" smtClean="0"/>
              <a:t>Reactive</a:t>
            </a:r>
            <a:r>
              <a:rPr lang="it-IT" dirty="0" smtClean="0"/>
              <a:t> Applications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dirty="0" err="1"/>
              <a:t>this</a:t>
            </a:r>
            <a:r>
              <a:rPr lang="it-IT" sz="4400" dirty="0"/>
              <a:t> </a:t>
            </a:r>
            <a:r>
              <a:rPr lang="it-IT" sz="4400" dirty="0" smtClean="0"/>
              <a:t>«</a:t>
            </a:r>
            <a:r>
              <a:rPr lang="it-IT" sz="4400" dirty="0" err="1" smtClean="0"/>
              <a:t>Reactive</a:t>
            </a:r>
            <a:r>
              <a:rPr lang="it-IT" sz="4400" dirty="0" smtClean="0"/>
              <a:t>» ?</a:t>
            </a:r>
          </a:p>
          <a:p>
            <a:endParaRPr lang="it-IT" sz="4400" dirty="0"/>
          </a:p>
          <a:p>
            <a:r>
              <a:rPr lang="it-IT" sz="4400" dirty="0" err="1" smtClean="0"/>
              <a:t>What</a:t>
            </a:r>
            <a:r>
              <a:rPr lang="it-IT" sz="4400" dirty="0" smtClean="0"/>
              <a:t> </a:t>
            </a:r>
            <a:r>
              <a:rPr lang="it-IT" sz="4400" dirty="0" err="1" smtClean="0"/>
              <a:t>does</a:t>
            </a:r>
            <a:r>
              <a:rPr lang="it-IT" sz="4400" dirty="0" smtClean="0"/>
              <a:t> </a:t>
            </a:r>
            <a:r>
              <a:rPr lang="it-IT" sz="4400" dirty="0" err="1" smtClean="0"/>
              <a:t>this</a:t>
            </a:r>
            <a:r>
              <a:rPr lang="it-IT" sz="4400" dirty="0" smtClean="0"/>
              <a:t> </a:t>
            </a:r>
            <a:r>
              <a:rPr lang="it-IT" sz="4400" dirty="0" err="1" smtClean="0"/>
              <a:t>has</a:t>
            </a:r>
            <a:r>
              <a:rPr lang="it-IT" sz="4400" dirty="0" smtClean="0"/>
              <a:t> to do with </a:t>
            </a:r>
            <a:r>
              <a:rPr lang="it-IT" sz="4400" dirty="0" err="1" smtClean="0"/>
              <a:t>RxJS</a:t>
            </a:r>
            <a:r>
              <a:rPr lang="it-IT" sz="4400" dirty="0" smtClean="0"/>
              <a:t> ?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266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sz="2400" dirty="0" err="1" smtClean="0"/>
              <a:t>NgRx</a:t>
            </a:r>
            <a:r>
              <a:rPr lang="it-IT" sz="2400" dirty="0" smtClean="0"/>
              <a:t>/</a:t>
            </a:r>
            <a:r>
              <a:rPr lang="it-IT" sz="2400" dirty="0" err="1" smtClean="0"/>
              <a:t>Store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predictable</a:t>
            </a:r>
            <a:r>
              <a:rPr lang="it-IT" sz="2400" dirty="0" smtClean="0">
                <a:solidFill>
                  <a:srgbClr val="0070C0"/>
                </a:solidFill>
              </a:rPr>
              <a:t> state container</a:t>
            </a:r>
            <a:r>
              <a:rPr lang="it-IT" sz="2400" dirty="0" smtClean="0"/>
              <a:t> for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Application. </a:t>
            </a:r>
          </a:p>
          <a:p>
            <a:r>
              <a:rPr lang="it-IT" sz="2400" dirty="0" err="1" smtClean="0"/>
              <a:t>It’s</a:t>
            </a:r>
            <a:r>
              <a:rPr lang="it-IT" sz="2400" dirty="0" smtClean="0"/>
              <a:t> «</a:t>
            </a:r>
            <a:r>
              <a:rPr lang="it-IT" sz="2400" dirty="0" err="1" smtClean="0">
                <a:solidFill>
                  <a:srgbClr val="0070C0"/>
                </a:solidFill>
              </a:rPr>
              <a:t>isolated</a:t>
            </a:r>
            <a:r>
              <a:rPr lang="it-IT" sz="2400" dirty="0" smtClean="0"/>
              <a:t> and </a:t>
            </a:r>
            <a:r>
              <a:rPr lang="it-IT" sz="2400" dirty="0" err="1" smtClean="0">
                <a:solidFill>
                  <a:srgbClr val="0070C0"/>
                </a:solidFill>
              </a:rPr>
              <a:t>protected</a:t>
            </a:r>
            <a:r>
              <a:rPr lang="it-IT" sz="2400" dirty="0" smtClean="0"/>
              <a:t>»: </a:t>
            </a:r>
            <a:r>
              <a:rPr lang="it-IT" sz="2400" dirty="0" err="1" smtClean="0"/>
              <a:t>noone</a:t>
            </a:r>
            <a:r>
              <a:rPr lang="it-IT" sz="2400" dirty="0" smtClean="0"/>
              <a:t> (</a:t>
            </a:r>
            <a:r>
              <a:rPr lang="it-IT" sz="2400" dirty="0" err="1" smtClean="0"/>
              <a:t>but</a:t>
            </a:r>
            <a:r>
              <a:rPr lang="it-IT" sz="2400" dirty="0" smtClean="0"/>
              <a:t>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 to </a:t>
            </a:r>
            <a:r>
              <a:rPr lang="it-IT" sz="2400" dirty="0" err="1" smtClean="0"/>
              <a:t>modify</a:t>
            </a:r>
            <a:r>
              <a:rPr lang="it-IT" sz="2400" dirty="0" smtClean="0"/>
              <a:t> the data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holds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ways to </a:t>
            </a:r>
            <a:r>
              <a:rPr lang="it-IT" sz="2400" dirty="0" err="1" smtClean="0"/>
              <a:t>intract</a:t>
            </a:r>
            <a:r>
              <a:rPr lang="it-IT" sz="2400" dirty="0" smtClean="0"/>
              <a:t> with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dispatch</a:t>
            </a:r>
            <a:r>
              <a:rPr lang="it-IT" sz="2400" dirty="0" smtClean="0"/>
              <a:t> an </a:t>
            </a:r>
            <a:r>
              <a:rPr lang="it-IT" sz="2400" dirty="0" smtClean="0">
                <a:solidFill>
                  <a:srgbClr val="0070C0"/>
                </a:solidFill>
              </a:rPr>
              <a:t>Action</a:t>
            </a:r>
            <a:r>
              <a:rPr lang="it-IT" sz="2400" dirty="0" smtClean="0"/>
              <a:t> 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</a:t>
            </a:r>
            <a:r>
              <a:rPr lang="it-IT" sz="2400" dirty="0" smtClean="0"/>
              <a:t>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get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notification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something</a:t>
            </a:r>
            <a:r>
              <a:rPr lang="it-IT" sz="2400" dirty="0" smtClean="0"/>
              <a:t> </a:t>
            </a:r>
            <a:r>
              <a:rPr lang="it-IT" sz="2400" dirty="0" err="1" smtClean="0"/>
              <a:t>changed</a:t>
            </a:r>
            <a:r>
              <a:rPr lang="it-IT" sz="2400" dirty="0" smtClean="0"/>
              <a:t> </a:t>
            </a:r>
            <a:r>
              <a:rPr lang="it-IT" sz="2400" dirty="0" err="1" smtClean="0"/>
              <a:t>through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selectors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smtClean="0"/>
              <a:t>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</a:t>
            </a:r>
            <a:r>
              <a:rPr lang="it-IT" sz="2400" dirty="0" smtClean="0"/>
              <a:t>«</a:t>
            </a:r>
            <a:r>
              <a:rPr lang="it-IT" sz="2400" dirty="0" err="1" smtClean="0"/>
              <a:t>async</a:t>
            </a:r>
            <a:r>
              <a:rPr lang="it-IT" sz="2400" dirty="0" smtClean="0"/>
              <a:t>»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82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foundation</a:t>
            </a:r>
            <a:r>
              <a:rPr lang="it-IT" sz="2400" dirty="0" smtClean="0"/>
              <a:t> for a </a:t>
            </a:r>
            <a:r>
              <a:rPr lang="it-IT" sz="2400" dirty="0" err="1" smtClean="0"/>
              <a:t>Reactive</a:t>
            </a:r>
            <a:r>
              <a:rPr lang="it-IT" sz="2400" dirty="0" smtClean="0"/>
              <a:t> Application </a:t>
            </a:r>
            <a:r>
              <a:rPr lang="it-IT" sz="2400" dirty="0" err="1" smtClean="0"/>
              <a:t>it’s</a:t>
            </a:r>
            <a:r>
              <a:rPr lang="it-IT" sz="2400" dirty="0" smtClean="0"/>
              <a:t> </a:t>
            </a:r>
            <a:r>
              <a:rPr lang="it-IT" sz="2400" dirty="0" err="1" smtClean="0"/>
              <a:t>still</a:t>
            </a:r>
            <a:r>
              <a:rPr lang="it-IT" sz="2400" dirty="0" smtClean="0"/>
              <a:t> </a:t>
            </a:r>
            <a:r>
              <a:rPr lang="it-IT" sz="2400" dirty="0" err="1" smtClean="0"/>
              <a:t>there</a:t>
            </a:r>
            <a:r>
              <a:rPr lang="it-IT" sz="2400" dirty="0" smtClean="0"/>
              <a:t>:</a:t>
            </a:r>
          </a:p>
          <a:p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070C0"/>
                </a:solidFill>
              </a:rPr>
              <a:t>Programming with </a:t>
            </a:r>
            <a:r>
              <a:rPr lang="it-IT" sz="2400" dirty="0" err="1" smtClean="0">
                <a:solidFill>
                  <a:srgbClr val="0070C0"/>
                </a:solidFill>
              </a:rPr>
              <a:t>Asynchronous</a:t>
            </a:r>
            <a:r>
              <a:rPr lang="it-IT" sz="2400" dirty="0" smtClean="0">
                <a:solidFill>
                  <a:srgbClr val="0070C0"/>
                </a:solidFill>
              </a:rPr>
              <a:t> Data </a:t>
            </a:r>
            <a:r>
              <a:rPr lang="it-IT" sz="2400" dirty="0" err="1" smtClean="0">
                <a:solidFill>
                  <a:srgbClr val="0070C0"/>
                </a:solidFill>
              </a:rPr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Async</a:t>
            </a:r>
            <a:r>
              <a:rPr lang="it-IT" sz="2400" dirty="0" smtClean="0"/>
              <a:t> </a:t>
            </a:r>
            <a:r>
              <a:rPr lang="it-IT" sz="2400" dirty="0" err="1" smtClean="0"/>
              <a:t>messaging</a:t>
            </a:r>
            <a:r>
              <a:rPr lang="it-IT" sz="2400" dirty="0" smtClean="0"/>
              <a:t> and </a:t>
            </a:r>
            <a:r>
              <a:rPr lang="it-IT" sz="2400" dirty="0" err="1" smtClean="0"/>
              <a:t>loose</a:t>
            </a:r>
            <a:r>
              <a:rPr lang="it-IT" sz="2400" dirty="0" smtClean="0"/>
              <a:t> </a:t>
            </a:r>
            <a:r>
              <a:rPr lang="it-IT" sz="2400" dirty="0" err="1" smtClean="0"/>
              <a:t>coupling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0070C0"/>
                </a:solidFill>
              </a:rPr>
              <a:t>RxJS</a:t>
            </a:r>
            <a:r>
              <a:rPr lang="it-IT" sz="2400" dirty="0" smtClean="0"/>
              <a:t>: the </a:t>
            </a:r>
            <a:r>
              <a:rPr lang="it-IT" sz="2400" dirty="0" err="1" smtClean="0">
                <a:solidFill>
                  <a:srgbClr val="0070C0"/>
                </a:solidFill>
              </a:rPr>
              <a:t>Observable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«primitive»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in JavaScript /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to </a:t>
            </a:r>
            <a:r>
              <a:rPr lang="it-IT" sz="2400" dirty="0" err="1" smtClean="0"/>
              <a:t>implement</a:t>
            </a:r>
            <a:r>
              <a:rPr lang="it-IT" sz="2400" dirty="0" smtClean="0"/>
              <a:t> </a:t>
            </a:r>
            <a:r>
              <a:rPr lang="it-IT" sz="2400" dirty="0" err="1" smtClean="0"/>
              <a:t>asynchronous</a:t>
            </a:r>
            <a:r>
              <a:rPr lang="it-IT" sz="2400" dirty="0" smtClean="0"/>
              <a:t> </a:t>
            </a:r>
            <a:r>
              <a:rPr lang="it-IT" sz="2400" dirty="0" smtClean="0"/>
              <a:t>data </a:t>
            </a:r>
            <a:r>
              <a:rPr lang="it-IT" sz="2400" dirty="0" err="1" smtClean="0"/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i="1" dirty="0" err="1" smtClean="0"/>
              <a:t>Mentality</a:t>
            </a:r>
            <a:r>
              <a:rPr lang="it-IT" sz="2400" i="1" dirty="0" smtClean="0"/>
              <a:t> </a:t>
            </a:r>
            <a:r>
              <a:rPr lang="it-IT" sz="2400" i="1" dirty="0" err="1"/>
              <a:t>switch</a:t>
            </a:r>
            <a:r>
              <a:rPr lang="it-IT" sz="2400" i="1" dirty="0"/>
              <a:t> from a pull </a:t>
            </a:r>
            <a:r>
              <a:rPr lang="it-IT" sz="2400" i="1" dirty="0" err="1"/>
              <a:t>approach</a:t>
            </a:r>
            <a:r>
              <a:rPr lang="it-IT" sz="2400" i="1" dirty="0"/>
              <a:t> to a </a:t>
            </a:r>
            <a:r>
              <a:rPr lang="it-IT" sz="2400" i="1" dirty="0" err="1"/>
              <a:t>push</a:t>
            </a:r>
            <a:r>
              <a:rPr lang="it-IT" sz="2400" i="1" dirty="0"/>
              <a:t> </a:t>
            </a:r>
            <a:r>
              <a:rPr lang="it-IT" sz="2400" i="1" dirty="0" err="1"/>
              <a:t>approach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0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 Core </a:t>
            </a:r>
            <a:r>
              <a:rPr lang="it-IT" dirty="0" err="1" smtClean="0"/>
              <a:t>Principles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State</a:t>
            </a:r>
            <a:r>
              <a:rPr lang="en-US" sz="2400" dirty="0"/>
              <a:t>: is a single, </a:t>
            </a:r>
            <a:r>
              <a:rPr lang="en-US" sz="2400" b="1" dirty="0">
                <a:solidFill>
                  <a:srgbClr val="0070C0"/>
                </a:solidFill>
              </a:rPr>
              <a:t>immutable data structure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Actions</a:t>
            </a:r>
            <a:r>
              <a:rPr lang="en-US" sz="2400" dirty="0"/>
              <a:t>: events dispatched from components and services, they describe </a:t>
            </a:r>
            <a:r>
              <a:rPr lang="en-US" sz="2400" dirty="0" smtClean="0"/>
              <a:t>and </a:t>
            </a:r>
            <a:r>
              <a:rPr lang="en-US" sz="2400" dirty="0"/>
              <a:t>trigger state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Reducers</a:t>
            </a:r>
            <a:r>
              <a:rPr lang="en-US" sz="2400" dirty="0"/>
              <a:t>: </a:t>
            </a:r>
            <a:r>
              <a:rPr lang="en-US" sz="2400" i="1" dirty="0"/>
              <a:t>pure functions</a:t>
            </a:r>
            <a:r>
              <a:rPr lang="en-US" sz="2400" dirty="0"/>
              <a:t> (functions no side effect) that take the </a:t>
            </a:r>
            <a:r>
              <a:rPr lang="en-US" sz="2400" i="1" dirty="0"/>
              <a:t>previous state </a:t>
            </a:r>
            <a:r>
              <a:rPr lang="en-US" sz="2400" dirty="0"/>
              <a:t>and the </a:t>
            </a:r>
            <a:r>
              <a:rPr lang="en-US" sz="2400" i="1" dirty="0"/>
              <a:t>next </a:t>
            </a:r>
            <a:r>
              <a:rPr lang="en-US" sz="2400" i="1" dirty="0" smtClean="0"/>
              <a:t>action </a:t>
            </a:r>
            <a:r>
              <a:rPr lang="en-US" sz="2400" dirty="0"/>
              <a:t>to compute the </a:t>
            </a:r>
            <a:r>
              <a:rPr lang="en-US" sz="2400" i="1" dirty="0"/>
              <a:t>new state</a:t>
            </a:r>
            <a:r>
              <a:rPr lang="en-US" sz="2400" dirty="0"/>
              <a:t>. The reducers are the only way to change the state inside the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Selectors</a:t>
            </a:r>
            <a:r>
              <a:rPr lang="en-US" sz="2400" dirty="0" smtClean="0"/>
              <a:t>: state </a:t>
            </a:r>
            <a:r>
              <a:rPr lang="en-US" sz="2400" dirty="0"/>
              <a:t>is accessed </a:t>
            </a: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70C0"/>
                </a:solidFill>
              </a:rPr>
              <a:t>selector functions</a:t>
            </a:r>
            <a:r>
              <a:rPr lang="en-US" sz="2400" dirty="0"/>
              <a:t> (</a:t>
            </a:r>
            <a:r>
              <a:rPr lang="en-US" sz="2400" i="1" dirty="0"/>
              <a:t>pure functions</a:t>
            </a:r>
            <a:r>
              <a:rPr lang="en-US" sz="2400" dirty="0"/>
              <a:t>) that return an </a:t>
            </a:r>
            <a:r>
              <a:rPr lang="en-US" sz="2400" i="1" dirty="0"/>
              <a:t>observable of a slice </a:t>
            </a:r>
            <a:r>
              <a:rPr lang="en-US" sz="2400" i="1" dirty="0" smtClean="0"/>
              <a:t>(or a projection) of </a:t>
            </a:r>
            <a:r>
              <a:rPr lang="en-US" sz="2400" i="1" dirty="0"/>
              <a:t>the state</a:t>
            </a:r>
            <a:r>
              <a:rPr lang="en-US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2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Redux</a:t>
            </a:r>
            <a:r>
              <a:rPr lang="it-IT" dirty="0" smtClean="0"/>
              <a:t> / </a:t>
            </a:r>
            <a:r>
              <a:rPr lang="it-IT" dirty="0" err="1" smtClean="0"/>
              <a:t>NgRx</a:t>
            </a:r>
            <a:r>
              <a:rPr lang="it-IT" dirty="0" smtClean="0"/>
              <a:t> -&gt; CQRS </a:t>
            </a:r>
            <a:r>
              <a:rPr lang="it-IT" dirty="0" err="1" smtClean="0"/>
              <a:t>applied</a:t>
            </a:r>
            <a:r>
              <a:rPr lang="it-IT" dirty="0" smtClean="0"/>
              <a:t> to the UI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en-US" dirty="0"/>
              <a:t>Using Redux or </a:t>
            </a:r>
            <a:r>
              <a:rPr lang="en-US" dirty="0" err="1"/>
              <a:t>NgRx</a:t>
            </a:r>
            <a:r>
              <a:rPr lang="en-US" dirty="0"/>
              <a:t> to write an application is much like implementing it following the CQRS guidelines and patterns in JavaScript / Angular world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Message Driven</a:t>
            </a:r>
            <a:r>
              <a:rPr lang="en-US" dirty="0" smtClean="0"/>
              <a:t>: </a:t>
            </a:r>
            <a:r>
              <a:rPr lang="en-US" dirty="0"/>
              <a:t>Commands / Events == Actions / State Change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Read pipeline</a:t>
            </a:r>
            <a:r>
              <a:rPr lang="en-US" dirty="0" smtClean="0"/>
              <a:t>: </a:t>
            </a:r>
            <a:r>
              <a:rPr lang="en-US" dirty="0"/>
              <a:t>Projections == State -&gt; Selectors.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Write pipeline</a:t>
            </a:r>
            <a:r>
              <a:rPr lang="en-US" dirty="0" smtClean="0"/>
              <a:t>: </a:t>
            </a:r>
            <a:r>
              <a:rPr lang="en-US" dirty="0"/>
              <a:t>Command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Aggregate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Event == 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Reducer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State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		Action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(</a:t>
            </a:r>
            <a:r>
              <a:rPr lang="en-US" dirty="0"/>
              <a:t>Side)Effects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Actions.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There's </a:t>
            </a:r>
            <a:r>
              <a:rPr lang="en-US" dirty="0" smtClean="0"/>
              <a:t>a clear separation </a:t>
            </a:r>
            <a:r>
              <a:rPr lang="en-US" dirty="0"/>
              <a:t>between a read and a write pipeline, like the CQRS approach.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6216</TotalTime>
  <Words>1074</Words>
  <Application>Microsoft Office PowerPoint</Application>
  <PresentationFormat>Personalizzato</PresentationFormat>
  <Paragraphs>239</Paragraphs>
  <Slides>26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Retrospect</vt:lpstr>
      <vt:lpstr>Reactive Programming with NgRx</vt:lpstr>
      <vt:lpstr>What is NgRx ?</vt:lpstr>
      <vt:lpstr>The Redux Pattern</vt:lpstr>
      <vt:lpstr>The Redux Pattern - Illustrated</vt:lpstr>
      <vt:lpstr>NgRx, Redux and Reactive Applications</vt:lpstr>
      <vt:lpstr>NgRx/Store</vt:lpstr>
      <vt:lpstr>NgRx/Store</vt:lpstr>
      <vt:lpstr>NgRx Core Principles</vt:lpstr>
      <vt:lpstr>Redux / NgRx -&gt; CQRS applied to the UI ?</vt:lpstr>
      <vt:lpstr>ngrx/store Setup</vt:lpstr>
      <vt:lpstr>1) State</vt:lpstr>
      <vt:lpstr>2) Provide an Initial State</vt:lpstr>
      <vt:lpstr>3) Define Actions</vt:lpstr>
      <vt:lpstr>4) Reducers: react to actions, change the state</vt:lpstr>
      <vt:lpstr>5) Configure the Store with Reducers</vt:lpstr>
      <vt:lpstr>6) Selectors: expose a slice of the state as observables</vt:lpstr>
      <vt:lpstr>Advantages of selectors</vt:lpstr>
      <vt:lpstr>7) Dispatch Actions</vt:lpstr>
      <vt:lpstr>NgRx/Effects: a side effect model for ngrx/store</vt:lpstr>
      <vt:lpstr>NgRx Effects - Illustrated</vt:lpstr>
      <vt:lpstr>Todo effects</vt:lpstr>
      <vt:lpstr>Todo devtools</vt:lpstr>
      <vt:lpstr>Benefits of NgRx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728</cp:revision>
  <dcterms:created xsi:type="dcterms:W3CDTF">2012-07-27T01:16:44Z</dcterms:created>
  <dcterms:modified xsi:type="dcterms:W3CDTF">2018-11-27T21:20:37Z</dcterms:modified>
</cp:coreProperties>
</file>