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4"/>
  </p:notesMasterIdLst>
  <p:handoutMasterIdLst>
    <p:handoutMasterId r:id="rId45"/>
  </p:handoutMasterIdLst>
  <p:sldIdLst>
    <p:sldId id="292" r:id="rId2"/>
    <p:sldId id="420" r:id="rId3"/>
    <p:sldId id="423" r:id="rId4"/>
    <p:sldId id="421" r:id="rId5"/>
    <p:sldId id="424" r:id="rId6"/>
    <p:sldId id="451" r:id="rId7"/>
    <p:sldId id="422" r:id="rId8"/>
    <p:sldId id="428" r:id="rId9"/>
    <p:sldId id="430" r:id="rId10"/>
    <p:sldId id="431" r:id="rId11"/>
    <p:sldId id="432" r:id="rId12"/>
    <p:sldId id="437" r:id="rId13"/>
    <p:sldId id="438" r:id="rId14"/>
    <p:sldId id="439" r:id="rId15"/>
    <p:sldId id="461" r:id="rId16"/>
    <p:sldId id="440" r:id="rId17"/>
    <p:sldId id="462" r:id="rId18"/>
    <p:sldId id="441" r:id="rId19"/>
    <p:sldId id="442" r:id="rId20"/>
    <p:sldId id="443" r:id="rId21"/>
    <p:sldId id="444" r:id="rId22"/>
    <p:sldId id="452" r:id="rId23"/>
    <p:sldId id="445" r:id="rId24"/>
    <p:sldId id="433" r:id="rId25"/>
    <p:sldId id="446" r:id="rId26"/>
    <p:sldId id="447" r:id="rId27"/>
    <p:sldId id="448" r:id="rId28"/>
    <p:sldId id="449" r:id="rId29"/>
    <p:sldId id="463" r:id="rId30"/>
    <p:sldId id="450" r:id="rId31"/>
    <p:sldId id="459" r:id="rId32"/>
    <p:sldId id="458" r:id="rId33"/>
    <p:sldId id="453" r:id="rId34"/>
    <p:sldId id="455" r:id="rId35"/>
    <p:sldId id="456" r:id="rId36"/>
    <p:sldId id="457" r:id="rId37"/>
    <p:sldId id="454" r:id="rId38"/>
    <p:sldId id="460" r:id="rId39"/>
    <p:sldId id="425" r:id="rId40"/>
    <p:sldId id="407" r:id="rId41"/>
    <p:sldId id="419" r:id="rId42"/>
    <p:sldId id="42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08F9B-4D48-414F-A860-EF1048C97AC1}" v="151" dt="2023-11-28T22:47:19.090"/>
    <p1510:client id="{814AE52A-F885-49E3-AFF1-4E4EC8919703}" v="27" dt="2023-05-16T18:17:47.194"/>
    <p1510:client id="{F2ABD659-FDEC-4771-96FC-D9600C5E63ED}" v="185" dt="2023-11-26T14:44:26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89726" autoAdjust="0"/>
  </p:normalViewPr>
  <p:slideViewPr>
    <p:cSldViewPr snapToGrid="0">
      <p:cViewPr>
        <p:scale>
          <a:sx n="75" d="100"/>
          <a:sy n="75" d="100"/>
        </p:scale>
        <p:origin x="-396" y="-2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Giorgetti" userId="332e11a8ec89c5cd" providerId="Windows Live" clId="Web-{3FE08F9B-4D48-414F-A860-EF1048C97AC1}"/>
    <pc:docChg chg="addSld modSld">
      <pc:chgData name="Alessandro Giorgetti" userId="332e11a8ec89c5cd" providerId="Windows Live" clId="Web-{3FE08F9B-4D48-414F-A860-EF1048C97AC1}" dt="2023-11-28T22:47:19.090" v="154" actId="20577"/>
      <pc:docMkLst>
        <pc:docMk/>
      </pc:docMkLst>
      <pc:sldChg chg="modSp">
        <pc:chgData name="Alessandro Giorgetti" userId="332e11a8ec89c5cd" providerId="Windows Live" clId="Web-{3FE08F9B-4D48-414F-A860-EF1048C97AC1}" dt="2023-11-28T21:42:14.603" v="3" actId="20577"/>
        <pc:sldMkLst>
          <pc:docMk/>
          <pc:sldMk cId="3130042911" sldId="420"/>
        </pc:sldMkLst>
        <pc:spChg chg="mod">
          <ac:chgData name="Alessandro Giorgetti" userId="332e11a8ec89c5cd" providerId="Windows Live" clId="Web-{3FE08F9B-4D48-414F-A860-EF1048C97AC1}" dt="2023-11-28T21:42:14.603" v="3" actId="20577"/>
          <ac:spMkLst>
            <pc:docMk/>
            <pc:sldMk cId="3130042911" sldId="420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1:42:51.667" v="6" actId="20577"/>
        <pc:sldMkLst>
          <pc:docMk/>
          <pc:sldMk cId="4011957124" sldId="423"/>
        </pc:sldMkLst>
        <pc:spChg chg="mod">
          <ac:chgData name="Alessandro Giorgetti" userId="332e11a8ec89c5cd" providerId="Windows Live" clId="Web-{3FE08F9B-4D48-414F-A860-EF1048C97AC1}" dt="2023-11-28T21:42:51.667" v="6" actId="20577"/>
          <ac:spMkLst>
            <pc:docMk/>
            <pc:sldMk cId="4011957124" sldId="423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1:45:21.154" v="14" actId="20577"/>
        <pc:sldMkLst>
          <pc:docMk/>
          <pc:sldMk cId="2315224257" sldId="430"/>
        </pc:sldMkLst>
        <pc:spChg chg="mod">
          <ac:chgData name="Alessandro Giorgetti" userId="332e11a8ec89c5cd" providerId="Windows Live" clId="Web-{3FE08F9B-4D48-414F-A860-EF1048C97AC1}" dt="2023-11-28T21:45:21.154" v="14" actId="20577"/>
          <ac:spMkLst>
            <pc:docMk/>
            <pc:sldMk cId="2315224257" sldId="430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1:46:36.609" v="19" actId="20577"/>
        <pc:sldMkLst>
          <pc:docMk/>
          <pc:sldMk cId="427146484" sldId="431"/>
        </pc:sldMkLst>
        <pc:spChg chg="mod">
          <ac:chgData name="Alessandro Giorgetti" userId="332e11a8ec89c5cd" providerId="Windows Live" clId="Web-{3FE08F9B-4D48-414F-A860-EF1048C97AC1}" dt="2023-11-28T21:46:36.609" v="19" actId="20577"/>
          <ac:spMkLst>
            <pc:docMk/>
            <pc:sldMk cId="427146484" sldId="431"/>
            <ac:spMk id="3" creationId="{00000000-0000-0000-0000-000000000000}"/>
          </ac:spMkLst>
        </pc:spChg>
      </pc:sldChg>
      <pc:sldChg chg="addSp delSp modSp">
        <pc:chgData name="Alessandro Giorgetti" userId="332e11a8ec89c5cd" providerId="Windows Live" clId="Web-{3FE08F9B-4D48-414F-A860-EF1048C97AC1}" dt="2023-11-28T22:27:42.183" v="89" actId="14100"/>
        <pc:sldMkLst>
          <pc:docMk/>
          <pc:sldMk cId="4095199138" sldId="433"/>
        </pc:sldMkLst>
        <pc:cxnChg chg="add del mod">
          <ac:chgData name="Alessandro Giorgetti" userId="332e11a8ec89c5cd" providerId="Windows Live" clId="Web-{3FE08F9B-4D48-414F-A860-EF1048C97AC1}" dt="2023-11-28T22:24:51.741" v="85"/>
          <ac:cxnSpMkLst>
            <pc:docMk/>
            <pc:sldMk cId="4095199138" sldId="433"/>
            <ac:cxnSpMk id="6" creationId="{C64C8BE4-2525-9363-5014-238B2C4738F6}"/>
          </ac:cxnSpMkLst>
        </pc:cxnChg>
        <pc:cxnChg chg="mod">
          <ac:chgData name="Alessandro Giorgetti" userId="332e11a8ec89c5cd" providerId="Windows Live" clId="Web-{3FE08F9B-4D48-414F-A860-EF1048C97AC1}" dt="2023-11-28T22:27:42.183" v="89" actId="14100"/>
          <ac:cxnSpMkLst>
            <pc:docMk/>
            <pc:sldMk cId="4095199138" sldId="433"/>
            <ac:cxnSpMk id="64" creationId="{00000000-0000-0000-0000-000000000000}"/>
          </ac:cxnSpMkLst>
        </pc:cxnChg>
        <pc:cxnChg chg="mod">
          <ac:chgData name="Alessandro Giorgetti" userId="332e11a8ec89c5cd" providerId="Windows Live" clId="Web-{3FE08F9B-4D48-414F-A860-EF1048C97AC1}" dt="2023-11-28T22:27:40.949" v="88" actId="1076"/>
          <ac:cxnSpMkLst>
            <pc:docMk/>
            <pc:sldMk cId="4095199138" sldId="433"/>
            <ac:cxnSpMk id="89" creationId="{00000000-0000-0000-0000-000000000000}"/>
          </ac:cxnSpMkLst>
        </pc:cxnChg>
      </pc:sldChg>
      <pc:sldChg chg="modSp">
        <pc:chgData name="Alessandro Giorgetti" userId="332e11a8ec89c5cd" providerId="Windows Live" clId="Web-{3FE08F9B-4D48-414F-A860-EF1048C97AC1}" dt="2023-11-28T21:46:57.656" v="21" actId="20577"/>
        <pc:sldMkLst>
          <pc:docMk/>
          <pc:sldMk cId="3143142769" sldId="437"/>
        </pc:sldMkLst>
        <pc:spChg chg="mod">
          <ac:chgData name="Alessandro Giorgetti" userId="332e11a8ec89c5cd" providerId="Windows Live" clId="Web-{3FE08F9B-4D48-414F-A860-EF1048C97AC1}" dt="2023-11-28T21:46:57.656" v="21" actId="20577"/>
          <ac:spMkLst>
            <pc:docMk/>
            <pc:sldMk cId="3143142769" sldId="437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2:20:42.313" v="46" actId="20577"/>
        <pc:sldMkLst>
          <pc:docMk/>
          <pc:sldMk cId="1350148067" sldId="439"/>
        </pc:sldMkLst>
        <pc:spChg chg="mod">
          <ac:chgData name="Alessandro Giorgetti" userId="332e11a8ec89c5cd" providerId="Windows Live" clId="Web-{3FE08F9B-4D48-414F-A860-EF1048C97AC1}" dt="2023-11-28T22:20:42.313" v="46" actId="20577"/>
          <ac:spMkLst>
            <pc:docMk/>
            <pc:sldMk cId="1350148067" sldId="439"/>
            <ac:spMk id="2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2:21:04.469" v="54" actId="20577"/>
        <pc:sldMkLst>
          <pc:docMk/>
          <pc:sldMk cId="664091388" sldId="440"/>
        </pc:sldMkLst>
        <pc:spChg chg="mod">
          <ac:chgData name="Alessandro Giorgetti" userId="332e11a8ec89c5cd" providerId="Windows Live" clId="Web-{3FE08F9B-4D48-414F-A860-EF1048C97AC1}" dt="2023-11-28T22:21:04.469" v="54" actId="20577"/>
          <ac:spMkLst>
            <pc:docMk/>
            <pc:sldMk cId="664091388" sldId="440"/>
            <ac:spMk id="2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2:40:12.344" v="94" actId="20577"/>
        <pc:sldMkLst>
          <pc:docMk/>
          <pc:sldMk cId="363374646" sldId="449"/>
        </pc:sldMkLst>
        <pc:spChg chg="mod">
          <ac:chgData name="Alessandro Giorgetti" userId="332e11a8ec89c5cd" providerId="Windows Live" clId="Web-{3FE08F9B-4D48-414F-A860-EF1048C97AC1}" dt="2023-11-28T22:40:12.344" v="94" actId="20577"/>
          <ac:spMkLst>
            <pc:docMk/>
            <pc:sldMk cId="363374646" sldId="449"/>
            <ac:spMk id="2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2:46:51.995" v="152" actId="20577"/>
        <pc:sldMkLst>
          <pc:docMk/>
          <pc:sldMk cId="40009781" sldId="450"/>
        </pc:sldMkLst>
        <pc:spChg chg="mod">
          <ac:chgData name="Alessandro Giorgetti" userId="332e11a8ec89c5cd" providerId="Windows Live" clId="Web-{3FE08F9B-4D48-414F-A860-EF1048C97AC1}" dt="2023-11-28T22:46:51.995" v="152" actId="20577"/>
          <ac:spMkLst>
            <pc:docMk/>
            <pc:sldMk cId="40009781" sldId="450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3FE08F9B-4D48-414F-A860-EF1048C97AC1}" dt="2023-11-28T22:47:19.090" v="154" actId="20577"/>
        <pc:sldMkLst>
          <pc:docMk/>
          <pc:sldMk cId="2208082617" sldId="455"/>
        </pc:sldMkLst>
        <pc:spChg chg="mod">
          <ac:chgData name="Alessandro Giorgetti" userId="332e11a8ec89c5cd" providerId="Windows Live" clId="Web-{3FE08F9B-4D48-414F-A860-EF1048C97AC1}" dt="2023-11-28T22:47:19.090" v="154" actId="20577"/>
          <ac:spMkLst>
            <pc:docMk/>
            <pc:sldMk cId="2208082617" sldId="455"/>
            <ac:spMk id="5" creationId="{00000000-0000-0000-0000-000000000000}"/>
          </ac:spMkLst>
        </pc:spChg>
      </pc:sldChg>
      <pc:sldChg chg="modSp add replId">
        <pc:chgData name="Alessandro Giorgetti" userId="332e11a8ec89c5cd" providerId="Windows Live" clId="Web-{3FE08F9B-4D48-414F-A860-EF1048C97AC1}" dt="2023-11-28T22:19:51.827" v="34" actId="20577"/>
        <pc:sldMkLst>
          <pc:docMk/>
          <pc:sldMk cId="3708843539" sldId="461"/>
        </pc:sldMkLst>
        <pc:spChg chg="mod">
          <ac:chgData name="Alessandro Giorgetti" userId="332e11a8ec89c5cd" providerId="Windows Live" clId="Web-{3FE08F9B-4D48-414F-A860-EF1048C97AC1}" dt="2023-11-28T22:19:51.827" v="34" actId="20577"/>
          <ac:spMkLst>
            <pc:docMk/>
            <pc:sldMk cId="3708843539" sldId="461"/>
            <ac:spMk id="3" creationId="{00000000-0000-0000-0000-000000000000}"/>
          </ac:spMkLst>
        </pc:spChg>
      </pc:sldChg>
      <pc:sldChg chg="modSp add replId">
        <pc:chgData name="Alessandro Giorgetti" userId="332e11a8ec89c5cd" providerId="Windows Live" clId="Web-{3FE08F9B-4D48-414F-A860-EF1048C97AC1}" dt="2023-11-28T22:22:12.221" v="81" actId="20577"/>
        <pc:sldMkLst>
          <pc:docMk/>
          <pc:sldMk cId="1864224115" sldId="462"/>
        </pc:sldMkLst>
        <pc:spChg chg="mod">
          <ac:chgData name="Alessandro Giorgetti" userId="332e11a8ec89c5cd" providerId="Windows Live" clId="Web-{3FE08F9B-4D48-414F-A860-EF1048C97AC1}" dt="2023-11-28T22:22:12.221" v="81" actId="20577"/>
          <ac:spMkLst>
            <pc:docMk/>
            <pc:sldMk cId="1864224115" sldId="462"/>
            <ac:spMk id="3" creationId="{00000000-0000-0000-0000-000000000000}"/>
          </ac:spMkLst>
        </pc:spChg>
      </pc:sldChg>
      <pc:sldChg chg="delSp modSp add replId delAnim">
        <pc:chgData name="Alessandro Giorgetti" userId="332e11a8ec89c5cd" providerId="Windows Live" clId="Web-{3FE08F9B-4D48-414F-A860-EF1048C97AC1}" dt="2023-11-28T22:44:23.413" v="122" actId="20577"/>
        <pc:sldMkLst>
          <pc:docMk/>
          <pc:sldMk cId="401793152" sldId="463"/>
        </pc:sldMkLst>
        <pc:spChg chg="mod">
          <ac:chgData name="Alessandro Giorgetti" userId="332e11a8ec89c5cd" providerId="Windows Live" clId="Web-{3FE08F9B-4D48-414F-A860-EF1048C97AC1}" dt="2023-11-28T22:41:22.986" v="101" actId="20577"/>
          <ac:spMkLst>
            <pc:docMk/>
            <pc:sldMk cId="401793152" sldId="463"/>
            <ac:spMk id="2" creationId="{00000000-0000-0000-0000-000000000000}"/>
          </ac:spMkLst>
        </pc:spChg>
        <pc:spChg chg="mod">
          <ac:chgData name="Alessandro Giorgetti" userId="332e11a8ec89c5cd" providerId="Windows Live" clId="Web-{3FE08F9B-4D48-414F-A860-EF1048C97AC1}" dt="2023-11-28T22:44:23.413" v="122" actId="20577"/>
          <ac:spMkLst>
            <pc:docMk/>
            <pc:sldMk cId="401793152" sldId="463"/>
            <ac:spMk id="3" creationId="{00000000-0000-0000-0000-000000000000}"/>
          </ac:spMkLst>
        </pc:spChg>
        <pc:spChg chg="del">
          <ac:chgData name="Alessandro Giorgetti" userId="332e11a8ec89c5cd" providerId="Windows Live" clId="Web-{3FE08F9B-4D48-414F-A860-EF1048C97AC1}" dt="2023-11-28T22:41:52.346" v="106"/>
          <ac:spMkLst>
            <pc:docMk/>
            <pc:sldMk cId="401793152" sldId="463"/>
            <ac:spMk id="4" creationId="{00000000-0000-0000-0000-000000000000}"/>
          </ac:spMkLst>
        </pc:spChg>
        <pc:spChg chg="del">
          <ac:chgData name="Alessandro Giorgetti" userId="332e11a8ec89c5cd" providerId="Windows Live" clId="Web-{3FE08F9B-4D48-414F-A860-EF1048C97AC1}" dt="2023-11-28T22:41:55.768" v="107"/>
          <ac:spMkLst>
            <pc:docMk/>
            <pc:sldMk cId="401793152" sldId="463"/>
            <ac:spMk id="5" creationId="{00000000-0000-0000-0000-000000000000}"/>
          </ac:spMkLst>
        </pc:spChg>
      </pc:sldChg>
    </pc:docChg>
  </pc:docChgLst>
  <pc:docChgLst>
    <pc:chgData name="Alessandro Giorgetti" userId="332e11a8ec89c5cd" providerId="Windows Live" clId="Web-{F2ABD659-FDEC-4771-96FC-D9600C5E63ED}"/>
    <pc:docChg chg="addSld modSld">
      <pc:chgData name="Alessandro Giorgetti" userId="332e11a8ec89c5cd" providerId="Windows Live" clId="Web-{F2ABD659-FDEC-4771-96FC-D9600C5E63ED}" dt="2023-11-26T14:44:26.245" v="189" actId="20577"/>
      <pc:docMkLst>
        <pc:docMk/>
      </pc:docMkLst>
      <pc:sldChg chg="modSp">
        <pc:chgData name="Alessandro Giorgetti" userId="332e11a8ec89c5cd" providerId="Windows Live" clId="Web-{F2ABD659-FDEC-4771-96FC-D9600C5E63ED}" dt="2023-11-26T14:38:02.630" v="59" actId="20577"/>
        <pc:sldMkLst>
          <pc:docMk/>
          <pc:sldMk cId="2898287214" sldId="422"/>
        </pc:sldMkLst>
        <pc:spChg chg="mod">
          <ac:chgData name="Alessandro Giorgetti" userId="332e11a8ec89c5cd" providerId="Windows Live" clId="Web-{F2ABD659-FDEC-4771-96FC-D9600C5E63ED}" dt="2023-11-26T14:38:02.630" v="59" actId="20577"/>
          <ac:spMkLst>
            <pc:docMk/>
            <pc:sldMk cId="2898287214" sldId="422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F2ABD659-FDEC-4771-96FC-D9600C5E63ED}" dt="2023-11-26T14:36:37.577" v="53" actId="20577"/>
        <pc:sldMkLst>
          <pc:docMk/>
          <pc:sldMk cId="4011957124" sldId="423"/>
        </pc:sldMkLst>
        <pc:spChg chg="mod">
          <ac:chgData name="Alessandro Giorgetti" userId="332e11a8ec89c5cd" providerId="Windows Live" clId="Web-{F2ABD659-FDEC-4771-96FC-D9600C5E63ED}" dt="2023-11-26T14:36:37.577" v="53" actId="20577"/>
          <ac:spMkLst>
            <pc:docMk/>
            <pc:sldMk cId="4011957124" sldId="423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F2ABD659-FDEC-4771-96FC-D9600C5E63ED}" dt="2023-11-26T14:38:51.634" v="62" actId="20577"/>
        <pc:sldMkLst>
          <pc:docMk/>
          <pc:sldMk cId="1320050883" sldId="428"/>
        </pc:sldMkLst>
        <pc:spChg chg="mod">
          <ac:chgData name="Alessandro Giorgetti" userId="332e11a8ec89c5cd" providerId="Windows Live" clId="Web-{F2ABD659-FDEC-4771-96FC-D9600C5E63ED}" dt="2023-11-26T14:38:51.634" v="62" actId="20577"/>
          <ac:spMkLst>
            <pc:docMk/>
            <pc:sldMk cId="1320050883" sldId="428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F2ABD659-FDEC-4771-96FC-D9600C5E63ED}" dt="2023-11-26T14:40:53.284" v="114"/>
        <pc:sldMkLst>
          <pc:docMk/>
          <pc:sldMk cId="2315224257" sldId="430"/>
        </pc:sldMkLst>
        <pc:spChg chg="mod">
          <ac:chgData name="Alessandro Giorgetti" userId="332e11a8ec89c5cd" providerId="Windows Live" clId="Web-{F2ABD659-FDEC-4771-96FC-D9600C5E63ED}" dt="2023-11-26T14:40:53.284" v="114"/>
          <ac:spMkLst>
            <pc:docMk/>
            <pc:sldMk cId="2315224257" sldId="430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F2ABD659-FDEC-4771-96FC-D9600C5E63ED}" dt="2023-11-26T14:41:26.413" v="122" actId="20577"/>
        <pc:sldMkLst>
          <pc:docMk/>
          <pc:sldMk cId="427146484" sldId="431"/>
        </pc:sldMkLst>
        <pc:spChg chg="mod">
          <ac:chgData name="Alessandro Giorgetti" userId="332e11a8ec89c5cd" providerId="Windows Live" clId="Web-{F2ABD659-FDEC-4771-96FC-D9600C5E63ED}" dt="2023-11-26T14:41:26.413" v="122" actId="20577"/>
          <ac:spMkLst>
            <pc:docMk/>
            <pc:sldMk cId="427146484" sldId="431"/>
            <ac:spMk id="3" creationId="{00000000-0000-0000-0000-000000000000}"/>
          </ac:spMkLst>
        </pc:spChg>
      </pc:sldChg>
      <pc:sldChg chg="modSp mod modClrScheme chgLayout">
        <pc:chgData name="Alessandro Giorgetti" userId="332e11a8ec89c5cd" providerId="Windows Live" clId="Web-{F2ABD659-FDEC-4771-96FC-D9600C5E63ED}" dt="2023-11-26T14:43:30.397" v="137"/>
        <pc:sldMkLst>
          <pc:docMk/>
          <pc:sldMk cId="2657137447" sldId="454"/>
        </pc:sldMkLst>
        <pc:spChg chg="mod ord">
          <ac:chgData name="Alessandro Giorgetti" userId="332e11a8ec89c5cd" providerId="Windows Live" clId="Web-{F2ABD659-FDEC-4771-96FC-D9600C5E63ED}" dt="2023-11-26T14:43:30.397" v="137"/>
          <ac:spMkLst>
            <pc:docMk/>
            <pc:sldMk cId="2657137447" sldId="454"/>
            <ac:spMk id="4" creationId="{00000000-0000-0000-0000-000000000000}"/>
          </ac:spMkLst>
        </pc:spChg>
        <pc:spChg chg="mod ord">
          <ac:chgData name="Alessandro Giorgetti" userId="332e11a8ec89c5cd" providerId="Windows Live" clId="Web-{F2ABD659-FDEC-4771-96FC-D9600C5E63ED}" dt="2023-11-26T14:43:30.397" v="137"/>
          <ac:spMkLst>
            <pc:docMk/>
            <pc:sldMk cId="2657137447" sldId="454"/>
            <ac:spMk id="5" creationId="{00000000-0000-0000-0000-000000000000}"/>
          </ac:spMkLst>
        </pc:spChg>
      </pc:sldChg>
      <pc:sldChg chg="modSp new mod modClrScheme chgLayout">
        <pc:chgData name="Alessandro Giorgetti" userId="332e11a8ec89c5cd" providerId="Windows Live" clId="Web-{F2ABD659-FDEC-4771-96FC-D9600C5E63ED}" dt="2023-11-26T14:44:26.245" v="189" actId="20577"/>
        <pc:sldMkLst>
          <pc:docMk/>
          <pc:sldMk cId="2549778616" sldId="460"/>
        </pc:sldMkLst>
        <pc:spChg chg="mod ord">
          <ac:chgData name="Alessandro Giorgetti" userId="332e11a8ec89c5cd" providerId="Windows Live" clId="Web-{F2ABD659-FDEC-4771-96FC-D9600C5E63ED}" dt="2023-11-26T14:43:57.196" v="161" actId="20577"/>
          <ac:spMkLst>
            <pc:docMk/>
            <pc:sldMk cId="2549778616" sldId="460"/>
            <ac:spMk id="2" creationId="{1C5AF151-C947-2966-8367-18C5F1E05E05}"/>
          </ac:spMkLst>
        </pc:spChg>
        <pc:spChg chg="mod ord">
          <ac:chgData name="Alessandro Giorgetti" userId="332e11a8ec89c5cd" providerId="Windows Live" clId="Web-{F2ABD659-FDEC-4771-96FC-D9600C5E63ED}" dt="2023-11-26T14:44:26.245" v="189" actId="20577"/>
          <ac:spMkLst>
            <pc:docMk/>
            <pc:sldMk cId="2549778616" sldId="460"/>
            <ac:spMk id="3" creationId="{E05DE0C0-C090-AD53-41FA-84705F5EF489}"/>
          </ac:spMkLst>
        </pc:spChg>
      </pc:sldChg>
    </pc:docChg>
  </pc:docChgLst>
  <pc:docChgLst>
    <pc:chgData name="Alessandro Giorgetti" userId="332e11a8ec89c5cd" providerId="Windows Live" clId="Web-{814AE52A-F885-49E3-AFF1-4E4EC8919703}"/>
    <pc:docChg chg="modSld">
      <pc:chgData name="Alessandro Giorgetti" userId="332e11a8ec89c5cd" providerId="Windows Live" clId="Web-{814AE52A-F885-49E3-AFF1-4E4EC8919703}" dt="2023-05-16T18:17:47.194" v="26"/>
      <pc:docMkLst>
        <pc:docMk/>
      </pc:docMkLst>
      <pc:sldChg chg="mod modShow">
        <pc:chgData name="Alessandro Giorgetti" userId="332e11a8ec89c5cd" providerId="Windows Live" clId="Web-{814AE52A-F885-49E3-AFF1-4E4EC8919703}" dt="2023-05-16T18:17:42.131" v="25"/>
        <pc:sldMkLst>
          <pc:docMk/>
          <pc:sldMk cId="1895381430" sldId="419"/>
        </pc:sldMkLst>
      </pc:sldChg>
      <pc:sldChg chg="modSp">
        <pc:chgData name="Alessandro Giorgetti" userId="332e11a8ec89c5cd" providerId="Windows Live" clId="Web-{814AE52A-F885-49E3-AFF1-4E4EC8919703}" dt="2023-05-16T18:12:44.309" v="4" actId="14100"/>
        <pc:sldMkLst>
          <pc:docMk/>
          <pc:sldMk cId="1875861440" sldId="421"/>
        </pc:sldMkLst>
        <pc:cxnChg chg="mod">
          <ac:chgData name="Alessandro Giorgetti" userId="332e11a8ec89c5cd" providerId="Windows Live" clId="Web-{814AE52A-F885-49E3-AFF1-4E4EC8919703}" dt="2023-05-16T18:12:44.309" v="4" actId="14100"/>
          <ac:cxnSpMkLst>
            <pc:docMk/>
            <pc:sldMk cId="1875861440" sldId="421"/>
            <ac:cxnSpMk id="89" creationId="{00000000-0000-0000-0000-000000000000}"/>
          </ac:cxnSpMkLst>
        </pc:cxnChg>
      </pc:sldChg>
      <pc:sldChg chg="mod modShow">
        <pc:chgData name="Alessandro Giorgetti" userId="332e11a8ec89c5cd" providerId="Windows Live" clId="Web-{814AE52A-F885-49E3-AFF1-4E4EC8919703}" dt="2023-05-16T18:17:47.194" v="26"/>
        <pc:sldMkLst>
          <pc:docMk/>
          <pc:sldMk cId="2340493484" sldId="427"/>
        </pc:sldMkLst>
      </pc:sldChg>
      <pc:sldChg chg="modSp">
        <pc:chgData name="Alessandro Giorgetti" userId="332e11a8ec89c5cd" providerId="Windows Live" clId="Web-{814AE52A-F885-49E3-AFF1-4E4EC8919703}" dt="2023-05-16T18:16:41.332" v="24" actId="14100"/>
        <pc:sldMkLst>
          <pc:docMk/>
          <pc:sldMk cId="4095199138" sldId="433"/>
        </pc:sldMkLst>
        <pc:cxnChg chg="mod">
          <ac:chgData name="Alessandro Giorgetti" userId="332e11a8ec89c5cd" providerId="Windows Live" clId="Web-{814AE52A-F885-49E3-AFF1-4E4EC8919703}" dt="2023-05-16T18:16:41.332" v="24" actId="14100"/>
          <ac:cxnSpMkLst>
            <pc:docMk/>
            <pc:sldMk cId="4095199138" sldId="433"/>
            <ac:cxnSpMk id="64" creationId="{00000000-0000-0000-0000-000000000000}"/>
          </ac:cxnSpMkLst>
        </pc:cxnChg>
        <pc:cxnChg chg="mod">
          <ac:chgData name="Alessandro Giorgetti" userId="332e11a8ec89c5cd" providerId="Windows Live" clId="Web-{814AE52A-F885-49E3-AFF1-4E4EC8919703}" dt="2023-05-16T18:13:32.045" v="5" actId="14100"/>
          <ac:cxnSpMkLst>
            <pc:docMk/>
            <pc:sldMk cId="4095199138" sldId="433"/>
            <ac:cxnSpMk id="89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Chose</a:t>
            </a:r>
            <a:r>
              <a:rPr lang="it-IT" dirty="0"/>
              <a:t> the operator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baseline="0" dirty="0"/>
              <a:t> </a:t>
            </a:r>
            <a:r>
              <a:rPr lang="it-IT" baseline="0" dirty="0" err="1"/>
              <a:t>you</a:t>
            </a:r>
            <a:r>
              <a:rPr lang="it-IT" baseline="0" dirty="0"/>
              <a:t> </a:t>
            </a:r>
            <a:r>
              <a:rPr lang="it-IT" baseline="0" dirty="0" err="1"/>
              <a:t>want</a:t>
            </a:r>
            <a:r>
              <a:rPr lang="it-IT" baseline="0" dirty="0"/>
              <a:t> to </a:t>
            </a:r>
            <a:r>
              <a:rPr lang="it-IT" baseline="0" dirty="0" err="1"/>
              <a:t>react</a:t>
            </a:r>
            <a:r>
              <a:rPr lang="it-IT" baseline="0" dirty="0"/>
              <a:t> </a:t>
            </a:r>
            <a:r>
              <a:rPr lang="it-IT" baseline="0" dirty="0" err="1"/>
              <a:t>when</a:t>
            </a:r>
            <a:r>
              <a:rPr lang="it-IT" baseline="0" dirty="0"/>
              <a:t> multiple http </a:t>
            </a:r>
            <a:r>
              <a:rPr lang="it-IT" baseline="0" dirty="0" err="1"/>
              <a:t>requests</a:t>
            </a:r>
            <a:r>
              <a:rPr lang="it-IT" baseline="0" dirty="0"/>
              <a:t> </a:t>
            </a:r>
            <a:r>
              <a:rPr lang="it-IT" baseline="0" dirty="0" err="1"/>
              <a:t>might</a:t>
            </a:r>
            <a:r>
              <a:rPr lang="it-IT" baseline="0" dirty="0"/>
              <a:t> be </a:t>
            </a:r>
            <a:r>
              <a:rPr lang="it-IT" baseline="0" dirty="0" err="1"/>
              <a:t>active</a:t>
            </a:r>
            <a:r>
              <a:rPr lang="it-IT" baseline="0" dirty="0"/>
              <a:t> </a:t>
            </a:r>
            <a:r>
              <a:rPr lang="it-IT" baseline="0" dirty="0" err="1"/>
              <a:t>at</a:t>
            </a:r>
            <a:r>
              <a:rPr lang="it-IT" baseline="0" dirty="0"/>
              <a:t> the </a:t>
            </a:r>
            <a:r>
              <a:rPr lang="it-IT" baseline="0" dirty="0" err="1"/>
              <a:t>same</a:t>
            </a:r>
            <a:r>
              <a:rPr lang="it-IT" baseline="0" dirty="0"/>
              <a:t> time </a:t>
            </a:r>
            <a:r>
              <a:rPr lang="it-IT" baseline="0" dirty="0" err="1"/>
              <a:t>when</a:t>
            </a:r>
            <a:r>
              <a:rPr lang="it-IT" baseline="0" dirty="0"/>
              <a:t> multiple </a:t>
            </a:r>
            <a:r>
              <a:rPr lang="it-IT" baseline="0" dirty="0" err="1"/>
              <a:t>messages</a:t>
            </a:r>
            <a:r>
              <a:rPr lang="it-IT" baseline="0" dirty="0"/>
              <a:t> </a:t>
            </a:r>
            <a:r>
              <a:rPr lang="it-IT" baseline="0" dirty="0" err="1"/>
              <a:t>being</a:t>
            </a:r>
            <a:r>
              <a:rPr lang="it-IT" baseline="0" dirty="0"/>
              <a:t> </a:t>
            </a:r>
            <a:r>
              <a:rPr lang="it-IT" baseline="0" dirty="0" err="1"/>
              <a:t>dispatched</a:t>
            </a:r>
            <a:r>
              <a:rPr lang="it-IT" baseline="0" dirty="0"/>
              <a:t>: </a:t>
            </a:r>
            <a:r>
              <a:rPr lang="it-IT" baseline="0" dirty="0" err="1"/>
              <a:t>cancel</a:t>
            </a:r>
            <a:r>
              <a:rPr lang="it-IT" baseline="0" dirty="0"/>
              <a:t> </a:t>
            </a:r>
            <a:r>
              <a:rPr lang="it-IT" baseline="0" dirty="0" err="1"/>
              <a:t>previous</a:t>
            </a:r>
            <a:r>
              <a:rPr lang="it-IT" baseline="0" dirty="0"/>
              <a:t> </a:t>
            </a:r>
            <a:r>
              <a:rPr lang="it-IT" baseline="0" dirty="0" err="1"/>
              <a:t>operations</a:t>
            </a:r>
            <a:r>
              <a:rPr lang="it-IT" baseline="0" dirty="0"/>
              <a:t>, </a:t>
            </a:r>
            <a:r>
              <a:rPr lang="it-IT" baseline="0" dirty="0" err="1"/>
              <a:t>execute</a:t>
            </a:r>
            <a:r>
              <a:rPr lang="it-IT" baseline="0" dirty="0"/>
              <a:t> </a:t>
            </a:r>
            <a:r>
              <a:rPr lang="it-IT" baseline="0" dirty="0" err="1"/>
              <a:t>them</a:t>
            </a:r>
            <a:r>
              <a:rPr lang="it-IT" baseline="0" dirty="0"/>
              <a:t> in </a:t>
            </a:r>
            <a:r>
              <a:rPr lang="it-IT" baseline="0" dirty="0" err="1"/>
              <a:t>parallel</a:t>
            </a:r>
            <a:r>
              <a:rPr lang="it-IT" baseline="0" dirty="0"/>
              <a:t> and merge the </a:t>
            </a:r>
            <a:r>
              <a:rPr lang="it-IT" baseline="0" dirty="0" err="1"/>
              <a:t>results</a:t>
            </a:r>
            <a:r>
              <a:rPr lang="it-IT" baseline="0" dirty="0"/>
              <a:t>, </a:t>
            </a:r>
            <a:r>
              <a:rPr lang="it-IT" baseline="0" dirty="0" err="1"/>
              <a:t>keep</a:t>
            </a:r>
            <a:r>
              <a:rPr lang="it-IT" baseline="0" dirty="0"/>
              <a:t> </a:t>
            </a:r>
            <a:r>
              <a:rPr lang="it-IT" baseline="0" dirty="0" err="1"/>
              <a:t>ordering</a:t>
            </a:r>
            <a:r>
              <a:rPr lang="it-IT" baseline="0" dirty="0"/>
              <a:t>, </a:t>
            </a:r>
            <a:r>
              <a:rPr lang="it-IT" baseline="0" dirty="0" err="1"/>
              <a:t>wait</a:t>
            </a:r>
            <a:r>
              <a:rPr lang="it-IT" baseline="0" dirty="0"/>
              <a:t> for </a:t>
            </a:r>
            <a:r>
              <a:rPr lang="it-IT" baseline="0" dirty="0" err="1"/>
              <a:t>previous</a:t>
            </a:r>
            <a:r>
              <a:rPr lang="it-IT" baseline="0" dirty="0"/>
              <a:t> </a:t>
            </a:r>
            <a:r>
              <a:rPr lang="it-IT" baseline="0" dirty="0" err="1"/>
              <a:t>operation</a:t>
            </a:r>
            <a:r>
              <a:rPr lang="it-IT" baseline="0" dirty="0"/>
              <a:t> to complete…</a:t>
            </a:r>
          </a:p>
          <a:p>
            <a:r>
              <a:rPr lang="it-IT" baseline="0" dirty="0"/>
              <a:t>How ‘in-</a:t>
            </a:r>
            <a:r>
              <a:rPr lang="it-IT" baseline="0" dirty="0" err="1"/>
              <a:t>flight</a:t>
            </a:r>
            <a:r>
              <a:rPr lang="it-IT" baseline="0" dirty="0"/>
              <a:t>’ </a:t>
            </a:r>
            <a:r>
              <a:rPr lang="it-IT" baseline="0" dirty="0" err="1"/>
              <a:t>requests</a:t>
            </a:r>
            <a:r>
              <a:rPr lang="it-IT" baseline="0" dirty="0"/>
              <a:t> are </a:t>
            </a:r>
            <a:r>
              <a:rPr lang="it-IT" baseline="0" dirty="0" err="1"/>
              <a:t>handled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up to </a:t>
            </a:r>
            <a:r>
              <a:rPr lang="it-IT" baseline="0" dirty="0" err="1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Remove</a:t>
            </a:r>
            <a:r>
              <a:rPr lang="it-IT" baseline="0" dirty="0"/>
              <a:t> </a:t>
            </a:r>
            <a:r>
              <a:rPr lang="it-IT" baseline="0" dirty="0" err="1"/>
              <a:t>ambiguity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Enum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and </a:t>
            </a:r>
            <a:r>
              <a:rPr lang="it-IT" dirty="0" err="1"/>
              <a:t>Discriminated</a:t>
            </a:r>
            <a:r>
              <a:rPr lang="it-IT" dirty="0"/>
              <a:t> </a:t>
            </a:r>
            <a:r>
              <a:rPr lang="it-IT" dirty="0" err="1"/>
              <a:t>Unions</a:t>
            </a:r>
            <a:r>
              <a:rPr lang="it-IT" dirty="0"/>
              <a:t> to take</a:t>
            </a:r>
            <a:r>
              <a:rPr lang="it-IT" baseline="0" dirty="0"/>
              <a:t> </a:t>
            </a:r>
            <a:r>
              <a:rPr lang="it-IT" baseline="0" dirty="0" err="1"/>
              <a:t>advantage</a:t>
            </a:r>
            <a:r>
              <a:rPr lang="it-IT" baseline="0" dirty="0"/>
              <a:t> of </a:t>
            </a:r>
            <a:r>
              <a:rPr lang="it-IT" baseline="0" dirty="0" err="1"/>
              <a:t>TypeScript</a:t>
            </a:r>
            <a:r>
              <a:rPr lang="it-IT" baseline="0" dirty="0"/>
              <a:t> </a:t>
            </a:r>
            <a:r>
              <a:rPr lang="it-IT" baseline="0" dirty="0" err="1"/>
              <a:t>Type</a:t>
            </a:r>
            <a:r>
              <a:rPr lang="it-IT" baseline="0" dirty="0"/>
              <a:t> </a:t>
            </a:r>
            <a:r>
              <a:rPr lang="it-IT" baseline="0" dirty="0" err="1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Enum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and </a:t>
            </a:r>
            <a:r>
              <a:rPr lang="it-IT" dirty="0" err="1"/>
              <a:t>Discriminated</a:t>
            </a:r>
            <a:r>
              <a:rPr lang="it-IT" dirty="0"/>
              <a:t> </a:t>
            </a:r>
            <a:r>
              <a:rPr lang="it-IT" dirty="0" err="1"/>
              <a:t>Unions</a:t>
            </a:r>
            <a:r>
              <a:rPr lang="it-IT" dirty="0"/>
              <a:t> to take</a:t>
            </a:r>
            <a:r>
              <a:rPr lang="it-IT" baseline="0" dirty="0"/>
              <a:t> </a:t>
            </a:r>
            <a:r>
              <a:rPr lang="it-IT" baseline="0" dirty="0" err="1"/>
              <a:t>advantage</a:t>
            </a:r>
            <a:r>
              <a:rPr lang="it-IT" baseline="0" dirty="0"/>
              <a:t> of </a:t>
            </a:r>
            <a:r>
              <a:rPr lang="it-IT" baseline="0" dirty="0" err="1"/>
              <a:t>TypeScript</a:t>
            </a:r>
            <a:r>
              <a:rPr lang="it-IT" baseline="0" dirty="0"/>
              <a:t> </a:t>
            </a:r>
            <a:r>
              <a:rPr lang="it-IT" baseline="0" dirty="0" err="1"/>
              <a:t>Type</a:t>
            </a:r>
            <a:r>
              <a:rPr lang="it-IT" baseline="0" dirty="0"/>
              <a:t> </a:t>
            </a:r>
            <a:r>
              <a:rPr lang="it-IT" baseline="0" dirty="0" err="1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0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/>
          </a:p>
          <a:p>
            <a:r>
              <a:rPr lang="it-IT" dirty="0" err="1"/>
              <a:t>Reducers</a:t>
            </a:r>
            <a:r>
              <a:rPr lang="it-IT" dirty="0"/>
              <a:t> operate </a:t>
            </a:r>
            <a:r>
              <a:rPr lang="it-IT" dirty="0" err="1"/>
              <a:t>synchronously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/>
          </a:p>
          <a:p>
            <a:r>
              <a:rPr lang="it-IT" dirty="0" err="1"/>
              <a:t>Reducers</a:t>
            </a:r>
            <a:r>
              <a:rPr lang="it-IT" dirty="0"/>
              <a:t> operate </a:t>
            </a:r>
            <a:r>
              <a:rPr lang="it-IT" dirty="0" err="1"/>
              <a:t>synchronously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will return an Observable&lt;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you can 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subscribe to the state changes in the UI or use any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to process the data stream.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Memoization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sort</a:t>
            </a:r>
            <a:r>
              <a:rPr lang="it-IT" dirty="0"/>
              <a:t> of </a:t>
            </a:r>
            <a:r>
              <a:rPr lang="it-IT" dirty="0" err="1"/>
              <a:t>caching</a:t>
            </a:r>
            <a:r>
              <a:rPr lang="it-IT" dirty="0"/>
              <a:t>: </a:t>
            </a:r>
            <a:r>
              <a:rPr lang="it-IT" dirty="0" err="1"/>
              <a:t>selectors</a:t>
            </a:r>
            <a:r>
              <a:rPr lang="it-IT" dirty="0"/>
              <a:t> are pure </a:t>
            </a:r>
            <a:r>
              <a:rPr lang="it-IT" dirty="0" err="1"/>
              <a:t>function</a:t>
            </a:r>
            <a:r>
              <a:rPr lang="it-IT" dirty="0"/>
              <a:t>, so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output. </a:t>
            </a:r>
          </a:p>
          <a:p>
            <a:r>
              <a:rPr lang="it-IT" dirty="0" err="1"/>
              <a:t>NgRx</a:t>
            </a:r>
            <a:r>
              <a:rPr lang="it-IT" dirty="0"/>
              <a:t> </a:t>
            </a:r>
            <a:r>
              <a:rPr lang="it-IT" dirty="0" err="1"/>
              <a:t>establishes</a:t>
            </a:r>
            <a:r>
              <a:rPr lang="it-IT" baseline="0" dirty="0"/>
              <a:t> a cache so </a:t>
            </a:r>
            <a:r>
              <a:rPr lang="it-IT" baseline="0" dirty="0" err="1"/>
              <a:t>if</a:t>
            </a:r>
            <a:r>
              <a:rPr lang="it-IT" baseline="0" dirty="0"/>
              <a:t> the input do </a:t>
            </a:r>
            <a:r>
              <a:rPr lang="it-IT" baseline="0" dirty="0" err="1"/>
              <a:t>not</a:t>
            </a:r>
            <a:r>
              <a:rPr lang="it-IT" baseline="0" dirty="0"/>
              <a:t> </a:t>
            </a:r>
            <a:r>
              <a:rPr lang="it-IT" baseline="0" dirty="0" err="1"/>
              <a:t>change</a:t>
            </a:r>
            <a:r>
              <a:rPr lang="it-IT" baseline="0" dirty="0"/>
              <a:t> the </a:t>
            </a:r>
            <a:r>
              <a:rPr lang="it-IT" baseline="0" dirty="0" err="1"/>
              <a:t>result</a:t>
            </a:r>
            <a:r>
              <a:rPr lang="it-IT" baseline="0" dirty="0"/>
              <a:t> of the (</a:t>
            </a:r>
            <a:r>
              <a:rPr lang="it-IT" baseline="0" dirty="0" err="1"/>
              <a:t>previous</a:t>
            </a:r>
            <a:r>
              <a:rPr lang="it-IT" baseline="0" dirty="0"/>
              <a:t>) </a:t>
            </a:r>
            <a:r>
              <a:rPr lang="it-IT" baseline="0" dirty="0" err="1"/>
              <a:t>elaboration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immediately</a:t>
            </a:r>
            <a:r>
              <a:rPr lang="it-IT" baseline="0" dirty="0"/>
              <a:t> </a:t>
            </a:r>
            <a:r>
              <a:rPr lang="it-IT" baseline="0" dirty="0" err="1"/>
              <a:t>returned</a:t>
            </a:r>
            <a:r>
              <a:rPr lang="it-IT" baseline="0" dirty="0"/>
              <a:t>.</a:t>
            </a:r>
          </a:p>
          <a:p>
            <a:r>
              <a:rPr lang="it-IT" baseline="0" dirty="0" err="1"/>
              <a:t>Only</a:t>
            </a:r>
            <a:r>
              <a:rPr lang="it-IT" baseline="0" dirty="0"/>
              <a:t> the last input </a:t>
            </a:r>
            <a:r>
              <a:rPr lang="it-IT" baseline="0" dirty="0" err="1"/>
              <a:t>will</a:t>
            </a:r>
            <a:r>
              <a:rPr lang="it-IT" baseline="0" dirty="0"/>
              <a:t> be </a:t>
            </a:r>
            <a:r>
              <a:rPr lang="it-IT" baseline="0" dirty="0" err="1"/>
              <a:t>cached</a:t>
            </a:r>
            <a:r>
              <a:rPr lang="it-IT" baseline="0" dirty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some </a:t>
            </a:r>
            <a:r>
              <a:rPr lang="it-IT" dirty="0" err="1"/>
              <a:t>key</a:t>
            </a:r>
            <a:r>
              <a:rPr lang="it-IT" baseline="0" dirty="0"/>
              <a:t> </a:t>
            </a:r>
            <a:r>
              <a:rPr lang="it-IT" baseline="0" dirty="0" err="1"/>
              <a:t>concepts</a:t>
            </a:r>
            <a:r>
              <a:rPr lang="it-IT" baseline="0" dirty="0"/>
              <a:t> to </a:t>
            </a:r>
            <a:r>
              <a:rPr lang="it-IT" baseline="0" dirty="0" err="1"/>
              <a:t>pay</a:t>
            </a:r>
            <a:r>
              <a:rPr lang="it-IT" baseline="0" dirty="0"/>
              <a:t> </a:t>
            </a:r>
            <a:r>
              <a:rPr lang="it-IT" baseline="0" dirty="0" err="1"/>
              <a:t>attention</a:t>
            </a:r>
            <a:r>
              <a:rPr lang="it-IT" baseline="0" dirty="0"/>
              <a:t> to in </a:t>
            </a:r>
            <a:r>
              <a:rPr lang="it-IT" baseline="0" dirty="0" err="1"/>
              <a:t>this</a:t>
            </a:r>
            <a:r>
              <a:rPr lang="it-IT" baseline="0" dirty="0"/>
              <a:t> </a:t>
            </a:r>
            <a:r>
              <a:rPr lang="it-IT" baseline="0" dirty="0" err="1"/>
              <a:t>simple</a:t>
            </a:r>
            <a:r>
              <a:rPr lang="it-IT" baseline="0" dirty="0"/>
              <a:t> </a:t>
            </a:r>
            <a:r>
              <a:rPr lang="it-IT" baseline="0" dirty="0" err="1"/>
              <a:t>piece</a:t>
            </a:r>
            <a:r>
              <a:rPr lang="it-IT" baseline="0" dirty="0"/>
              <a:t> of </a:t>
            </a:r>
            <a:r>
              <a:rPr lang="it-IT" baseline="0" dirty="0" err="1"/>
              <a:t>cde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moxisus/redux-devtools-extens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-devtools/confi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Reactive STATE MANAGEMENT for Angular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>
                <a:solidFill>
                  <a:schemeClr val="bg1"/>
                </a:solidFill>
              </a:rPr>
              <a:t>Alessandro </a:t>
            </a:r>
            <a:r>
              <a:rPr lang="it-IT" sz="1000" dirty="0" err="1">
                <a:solidFill>
                  <a:schemeClr val="bg1"/>
                </a:solidFill>
              </a:rPr>
              <a:t>Giorgetti</a:t>
            </a:r>
            <a:br>
              <a:rPr lang="it-IT" sz="1000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www.primordialcode.com</a:t>
            </a: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Redux</a:t>
            </a:r>
            <a:r>
              <a:rPr lang="it-IT" dirty="0"/>
              <a:t> / </a:t>
            </a:r>
            <a:r>
              <a:rPr lang="it-IT" dirty="0" err="1"/>
              <a:t>NgRx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CQRS </a:t>
            </a:r>
            <a:r>
              <a:rPr lang="it-IT" dirty="0" err="1"/>
              <a:t>applied</a:t>
            </a:r>
            <a:r>
              <a:rPr lang="it-IT" dirty="0"/>
              <a:t> to the UI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following the CQRS guidelines and patterns in JavaScript / Angular world.</a:t>
            </a:r>
            <a:endParaRPr lang="en-US" dirty="0">
              <a:cs typeface="Calibri"/>
            </a:endParaRP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Message Driven</a:t>
            </a:r>
            <a:r>
              <a:rPr lang="en-US" dirty="0"/>
              <a:t>: 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Read pipeline</a:t>
            </a:r>
            <a:r>
              <a:rPr lang="en-US" dirty="0"/>
              <a:t>: 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Write pipeline</a:t>
            </a:r>
            <a:r>
              <a:rPr lang="en-US" dirty="0"/>
              <a:t>: Command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Aggregate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Event == Action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Reducer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State </a:t>
            </a:r>
            <a:br>
              <a:rPr lang="en-US" dirty="0"/>
            </a:br>
            <a:r>
              <a:rPr lang="en-US" dirty="0"/>
              <a:t>						Action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(Side)Effects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There's a clear separation between a read and a write pipeline, like the CQRS approach.</a:t>
            </a:r>
            <a:endParaRPr lang="en-US" dirty="0">
              <a:cs typeface="Calibri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</a:t>
            </a:r>
            <a:r>
              <a:rPr lang="it-IT" dirty="0"/>
              <a:t> Setup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</a:p>
          <a:p>
            <a:endParaRPr lang="en-US" dirty="0"/>
          </a:p>
          <a:p>
            <a:r>
              <a:rPr lang="en-US" dirty="0"/>
              <a:t>Then 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1) State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WARNING: the State should be considered an </a:t>
            </a:r>
            <a:r>
              <a:rPr lang="en-US" b="1" dirty="0"/>
              <a:t>IMMUTABLE </a:t>
            </a:r>
            <a:r>
              <a:rPr lang="en-US" dirty="0"/>
              <a:t>object, you are not allowed to mutate the value of a single property!</a:t>
            </a:r>
            <a:endParaRPr lang="en-US"/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14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2) </a:t>
            </a:r>
            <a:r>
              <a:rPr lang="it-IT" dirty="0" err="1"/>
              <a:t>Provide</a:t>
            </a:r>
            <a:r>
              <a:rPr lang="it-IT" dirty="0"/>
              <a:t> an </a:t>
            </a:r>
            <a:r>
              <a:rPr lang="it-IT" dirty="0" err="1"/>
              <a:t>Initial</a:t>
            </a:r>
            <a:r>
              <a:rPr lang="it-IT" dirty="0"/>
              <a:t> State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count: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faulty: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/>
              <a:t>in the </a:t>
            </a:r>
            <a:r>
              <a:rPr lang="it-IT" dirty="0" err="1"/>
              <a:t>AppModule</a:t>
            </a:r>
            <a:r>
              <a:rPr lang="it-IT" dirty="0"/>
              <a:t>: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{…}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4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3) </a:t>
            </a:r>
            <a:r>
              <a:rPr lang="it-IT" dirty="0" err="1"/>
              <a:t>Define</a:t>
            </a:r>
            <a:r>
              <a:rPr lang="it-IT" dirty="0"/>
              <a:t> Actions (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syntax</a:t>
            </a:r>
            <a:r>
              <a:rPr lang="it-IT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'[Counter] Increment'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best practice: add some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namespacing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Decrement</a:t>
            </a:r>
            <a:r>
              <a:rPr lang="it-IT" dirty="0">
                <a:solidFill>
                  <a:srgbClr val="267F99"/>
                </a:solidFill>
                <a:latin typeface="Consolas" panose="020B0609020204030204" pitchFamily="49" charset="0"/>
              </a:rPr>
              <a:t> | …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4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3)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endParaRPr lang="en-US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import {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createAction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props } from '@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ngrx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/store';</a:t>
            </a:r>
            <a:endParaRPr lang="en-US">
              <a:latin typeface="Consolas"/>
              <a:ea typeface="Calibri"/>
              <a:cs typeface="Calibri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export const login =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createAction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'[Login Page] Login',</a:t>
            </a:r>
            <a:endParaRPr lang="en-US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props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&lt;{ username: string; password: string }&gt;()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);</a:t>
            </a:r>
            <a:endParaRPr lang="en-US">
              <a:latin typeface="Consolas"/>
            </a:endParaRPr>
          </a:p>
          <a:p>
            <a:endParaRPr lang="it-IT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884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4) </a:t>
            </a:r>
            <a:r>
              <a:rPr lang="it-IT" dirty="0" err="1"/>
              <a:t>Reducers</a:t>
            </a:r>
            <a:r>
              <a:rPr lang="it-IT" dirty="0"/>
              <a:t>: </a:t>
            </a:r>
            <a:r>
              <a:rPr lang="it-IT" sz="4000" dirty="0" err="1"/>
              <a:t>react</a:t>
            </a:r>
            <a:r>
              <a:rPr lang="it-IT" sz="4000" dirty="0"/>
              <a:t> to actions, </a:t>
            </a:r>
            <a:r>
              <a:rPr lang="it-IT" sz="4000" dirty="0" err="1"/>
              <a:t>change</a:t>
            </a:r>
            <a:r>
              <a:rPr lang="it-IT" sz="4000" dirty="0"/>
              <a:t> the state (</a:t>
            </a:r>
            <a:r>
              <a:rPr lang="it-IT" sz="4000" dirty="0" err="1"/>
              <a:t>old</a:t>
            </a:r>
            <a:r>
              <a:rPr lang="it-IT" sz="4000" dirty="0"/>
              <a:t> </a:t>
            </a:r>
            <a:r>
              <a:rPr lang="it-IT" sz="4000" dirty="0" err="1"/>
              <a:t>syntax</a:t>
            </a:r>
            <a:r>
              <a:rPr lang="it-IT" sz="4000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dirty="0" err="1"/>
              <a:t>oject</a:t>
            </a:r>
            <a:r>
              <a:rPr lang="en-US" dirty="0"/>
              <a:t>, this is the only way we guarantee immutability!</a:t>
            </a:r>
            <a:endParaRPr lang="it-IT" dirty="0">
              <a:solidFill>
                <a:srgbClr val="AF00DB"/>
              </a:solidFill>
              <a:latin typeface="Consolas"/>
            </a:endParaRP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counterReducer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AF00DB"/>
                </a:solidFill>
                <a:latin typeface="Consolas"/>
              </a:rPr>
              <a:t> 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switch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AF00DB"/>
                </a:solidFill>
                <a:latin typeface="Consolas"/>
              </a:rPr>
              <a:t>    case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      ...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1080"/>
                </a:solidFill>
                <a:latin typeface="Consolas"/>
              </a:rPr>
              <a:t>       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dirty="0">
                <a:solidFill>
                  <a:srgbClr val="AF00DB"/>
                </a:solidFill>
                <a:latin typeface="Consolas"/>
              </a:rPr>
              <a:t>default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AF00DB"/>
                </a:solidFill>
                <a:latin typeface="Consolas"/>
              </a:rPr>
              <a:t>       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09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4) </a:t>
            </a:r>
            <a:r>
              <a:rPr lang="it-IT" dirty="0" err="1"/>
              <a:t>Reducers</a:t>
            </a:r>
            <a:r>
              <a:rPr lang="it-IT" dirty="0"/>
              <a:t>: </a:t>
            </a:r>
            <a:r>
              <a:rPr lang="it-IT" sz="4000" dirty="0" err="1"/>
              <a:t>react</a:t>
            </a:r>
            <a:r>
              <a:rPr lang="it-IT" sz="4000" dirty="0"/>
              <a:t> to </a:t>
            </a:r>
            <a:r>
              <a:rPr lang="it-IT" sz="4000" dirty="0" err="1"/>
              <a:t>actions</a:t>
            </a:r>
            <a:r>
              <a:rPr lang="it-IT" sz="4000" dirty="0"/>
              <a:t>, </a:t>
            </a:r>
            <a:r>
              <a:rPr lang="it-IT" sz="4000" dirty="0" err="1"/>
              <a:t>change</a:t>
            </a:r>
            <a:r>
              <a:rPr lang="it-IT" sz="4000" dirty="0"/>
              <a:t> the state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err="1"/>
              <a:t>oject</a:t>
            </a:r>
            <a:r>
              <a:rPr lang="en-US" dirty="0"/>
              <a:t>, this is the only way we guarantee immutability!</a:t>
            </a:r>
            <a:endParaRPr lang="it-IT" dirty="0">
              <a:solidFill>
                <a:srgbClr val="AF00DB"/>
              </a:solidFill>
              <a:latin typeface="Consolas"/>
            </a:endParaRPr>
          </a:p>
          <a:p>
            <a:endParaRPr lang="en-US" dirty="0">
              <a:solidFill>
                <a:srgbClr val="404040"/>
              </a:solidFill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export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scoreboardReducer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createReducer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(</a:t>
            </a:r>
            <a:endParaRPr lang="it-IT" sz="160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initialState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</a:t>
            </a:r>
            <a:endParaRPr lang="it-IT" sz="160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 on(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ScoreboardPageActions.homeScore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state =&gt; ({ ...state, home: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state.home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+ 1 })),</a:t>
            </a:r>
            <a:endParaRPr lang="it-IT" sz="160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 on(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ScoreboardPageActions.awayScore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state =&gt; ({ ...state,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away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state.away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+ 1 })),</a:t>
            </a:r>
            <a:endParaRPr lang="it-IT" sz="160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 on(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ScoreboardPageActions.resetScore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state =&gt; ({ home: 0,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away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 0 })),</a:t>
            </a:r>
            <a:endParaRPr lang="it-IT" sz="1600">
              <a:solidFill>
                <a:schemeClr val="tx1"/>
              </a:solidFill>
              <a:latin typeface="Consolas"/>
            </a:endParaRP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 on(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ScoreboardPageActions.setScores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(state, { game }) =&gt; ({ home: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game.home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away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it-IT" sz="160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game.away</a:t>
            </a: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}))</a:t>
            </a:r>
            <a:endParaRPr lang="it-IT" sz="160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);</a:t>
            </a:r>
            <a:endParaRPr lang="it-IT" sz="16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422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5) </a:t>
            </a:r>
            <a:r>
              <a:rPr lang="it-IT" dirty="0" err="1"/>
              <a:t>Configure</a:t>
            </a:r>
            <a:r>
              <a:rPr lang="it-IT" dirty="0"/>
              <a:t> the </a:t>
            </a:r>
            <a:r>
              <a:rPr lang="it-IT" dirty="0" err="1"/>
              <a:t>Store</a:t>
            </a:r>
            <a:r>
              <a:rPr lang="it-IT" dirty="0"/>
              <a:t> with </a:t>
            </a:r>
            <a:r>
              <a:rPr lang="it-IT" dirty="0" err="1"/>
              <a:t>Reducers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 </a:t>
            </a:r>
            <a:r>
              <a:rPr lang="en-US" b="1" dirty="0" err="1"/>
              <a:t>StoreModule.forRoot</a:t>
            </a:r>
            <a:r>
              <a:rPr lang="en-US" b="1" dirty="0"/>
              <a:t>()</a:t>
            </a:r>
            <a:r>
              <a:rPr lang="en-US" dirty="0"/>
              <a:t> function with an </a:t>
            </a:r>
            <a:r>
              <a:rPr lang="en-US" b="1" dirty="0" err="1"/>
              <a:t>ActionReducerMap</a:t>
            </a:r>
            <a:r>
              <a:rPr lang="en-US" b="1" dirty="0"/>
              <a:t>&lt;</a:t>
            </a:r>
            <a:r>
              <a:rPr lang="en-US" b="1" dirty="0" err="1"/>
              <a:t>TState</a:t>
            </a:r>
            <a:r>
              <a:rPr lang="en-US" b="1" dirty="0"/>
              <a:t>&gt;</a:t>
            </a:r>
            <a:r>
              <a:rPr lang="en-US" dirty="0"/>
              <a:t>object that provides the references to the reducers functions.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reducers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ActionReducerMap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= {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counterReducer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reducers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6) </a:t>
            </a:r>
            <a:r>
              <a:rPr lang="it-IT" dirty="0" err="1"/>
              <a:t>Selectors</a:t>
            </a:r>
            <a:r>
              <a:rPr lang="it-IT" dirty="0"/>
              <a:t>: </a:t>
            </a:r>
            <a:r>
              <a:rPr lang="en-US" sz="3200" dirty="0"/>
              <a:t>expose slices of the state as observables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In the Component: </a:t>
            </a:r>
            <a:r>
              <a:rPr lang="it-IT" dirty="0" err="1"/>
              <a:t>inject</a:t>
            </a:r>
            <a:r>
              <a:rPr lang="it-IT" dirty="0"/>
              <a:t> the </a:t>
            </a:r>
            <a:r>
              <a:rPr lang="it-IT" dirty="0" err="1"/>
              <a:t>store</a:t>
            </a:r>
            <a:r>
              <a:rPr lang="it-IT" dirty="0"/>
              <a:t> and use the </a:t>
            </a:r>
            <a:r>
              <a:rPr lang="it-IT" dirty="0" err="1">
                <a:solidFill>
                  <a:srgbClr val="0070C0"/>
                </a:solidFill>
              </a:rPr>
              <a:t>select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operator:</a:t>
            </a:r>
          </a:p>
          <a:p>
            <a:pPr marL="0" indent="0">
              <a:buNone/>
            </a:pPr>
            <a:endParaRPr lang="it-IT" dirty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Best Practice - use a selection function: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counterState</a:t>
            </a:r>
            <a:endParaRPr lang="en-US" dirty="0">
              <a:solidFill>
                <a:srgbClr val="00108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NgRx</a:t>
            </a:r>
            <a:r>
              <a:rPr lang="it-IT" dirty="0"/>
              <a:t>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it-IT" dirty="0"/>
          </a:p>
          <a:p>
            <a:endParaRPr lang="it-IT" dirty="0"/>
          </a:p>
          <a:p>
            <a:r>
              <a:rPr lang="it-IT" sz="3200" dirty="0" err="1"/>
              <a:t>It’s</a:t>
            </a:r>
            <a:r>
              <a:rPr lang="it-IT" sz="3200" dirty="0"/>
              <a:t> a </a:t>
            </a:r>
            <a:r>
              <a:rPr lang="it-IT" sz="3200" dirty="0" err="1"/>
              <a:t>Reactive</a:t>
            </a:r>
            <a:r>
              <a:rPr lang="it-IT" sz="3200" dirty="0"/>
              <a:t> State Management library for </a:t>
            </a:r>
            <a:r>
              <a:rPr lang="it-IT" sz="3200" dirty="0" err="1"/>
              <a:t>Angular</a:t>
            </a:r>
            <a:r>
              <a:rPr lang="it-IT" sz="3200" dirty="0"/>
              <a:t>.</a:t>
            </a:r>
          </a:p>
          <a:p>
            <a:pPr marL="0" indent="0">
              <a:buNone/>
            </a:pPr>
            <a:endParaRPr lang="it-IT" sz="32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 sz="3200" dirty="0"/>
              <a:t>At </a:t>
            </a:r>
            <a:r>
              <a:rPr lang="it-IT" sz="3200" err="1"/>
              <a:t>its</a:t>
            </a:r>
            <a:r>
              <a:rPr lang="it-IT" sz="3200" dirty="0"/>
              <a:t> core </a:t>
            </a:r>
            <a:r>
              <a:rPr lang="it-IT" sz="3200" err="1"/>
              <a:t>NgRx</a:t>
            </a:r>
            <a:r>
              <a:rPr lang="it-IT" sz="3200" dirty="0"/>
              <a:t> </a:t>
            </a:r>
            <a:r>
              <a:rPr lang="it-IT" sz="3200" err="1"/>
              <a:t>is</a:t>
            </a:r>
            <a:r>
              <a:rPr lang="it-IT" sz="3200" dirty="0"/>
              <a:t> the </a:t>
            </a:r>
            <a:r>
              <a:rPr lang="it-IT" sz="3200" b="1" err="1"/>
              <a:t>Redux</a:t>
            </a:r>
            <a:r>
              <a:rPr lang="it-IT" sz="3200" b="1" dirty="0"/>
              <a:t> State Management Pattern + </a:t>
            </a:r>
            <a:r>
              <a:rPr lang="it-IT" sz="3200" b="1" err="1"/>
              <a:t>Angular</a:t>
            </a:r>
            <a:r>
              <a:rPr lang="it-IT" sz="3200" b="1" dirty="0"/>
              <a:t> Extensions</a:t>
            </a:r>
            <a:r>
              <a:rPr lang="it-IT" sz="3200" dirty="0"/>
              <a:t>.</a:t>
            </a:r>
            <a:endParaRPr lang="it-IT" sz="3200" dirty="0">
              <a:ea typeface="Calibri"/>
              <a:cs typeface="Calibri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Benefits of «</a:t>
            </a:r>
            <a:r>
              <a:rPr lang="it-IT" dirty="0" err="1"/>
              <a:t>createSelector</a:t>
            </a:r>
            <a:r>
              <a:rPr lang="it-IT" dirty="0"/>
              <a:t>»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selectors created with the '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' function have many advantages over using plain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functions, the most important: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composition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and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memoization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counterCountSelector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counterFaultySelector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faulty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0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7) </a:t>
            </a:r>
            <a:r>
              <a:rPr lang="it-IT" dirty="0" err="1"/>
              <a:t>Dispatch</a:t>
            </a:r>
            <a:r>
              <a:rPr lang="it-IT" dirty="0"/>
              <a:t> </a:t>
            </a:r>
            <a:r>
              <a:rPr lang="it-IT" dirty="0" err="1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Inject</a:t>
            </a:r>
            <a:r>
              <a:rPr lang="it-IT" dirty="0"/>
              <a:t> the </a:t>
            </a:r>
            <a:r>
              <a:rPr lang="it-IT" dirty="0" err="1"/>
              <a:t>Store</a:t>
            </a:r>
            <a:r>
              <a:rPr lang="it-IT" dirty="0"/>
              <a:t> service and call the </a:t>
            </a:r>
            <a:r>
              <a:rPr lang="it-IT" dirty="0" err="1"/>
              <a:t>dispatch</a:t>
            </a:r>
            <a:r>
              <a:rPr lang="it-IT" dirty="0"/>
              <a:t>() </a:t>
            </a:r>
            <a:r>
              <a:rPr lang="it-IT" dirty="0" err="1"/>
              <a:t>method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02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effects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9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Effects</a:t>
            </a:r>
            <a:r>
              <a:rPr lang="it-IT" dirty="0"/>
              <a:t>: </a:t>
            </a:r>
            <a:r>
              <a:rPr lang="it-IT" sz="4000" dirty="0"/>
              <a:t>a side </a:t>
            </a:r>
            <a:r>
              <a:rPr lang="it-IT" sz="4000" dirty="0" err="1"/>
              <a:t>effect</a:t>
            </a:r>
            <a:r>
              <a:rPr lang="it-IT" sz="4000" dirty="0"/>
              <a:t> model for </a:t>
            </a:r>
            <a:r>
              <a:rPr lang="it-IT" sz="4000" dirty="0" err="1"/>
              <a:t>ngrx</a:t>
            </a:r>
            <a:r>
              <a:rPr lang="it-IT" sz="4000" dirty="0"/>
              <a:t>/</a:t>
            </a:r>
            <a:r>
              <a:rPr lang="it-IT" sz="4000" dirty="0" err="1"/>
              <a:t>store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Listen for actions </a:t>
            </a:r>
            <a:r>
              <a:rPr lang="en-US" sz="2400" dirty="0"/>
              <a:t>dispatched to @</a:t>
            </a:r>
            <a:r>
              <a:rPr lang="en-US" sz="2400" dirty="0" err="1"/>
              <a:t>ngrx</a:t>
            </a:r>
            <a:r>
              <a:rPr lang="en-US" sz="2400" dirty="0"/>
              <a:t>/store.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Isolate side effects </a:t>
            </a:r>
            <a:r>
              <a:rPr lang="en-US" sz="2400" dirty="0"/>
              <a:t>(i.e.: access to external services, business logic, etc.), promoting the creation of more 'pure' components that select state and dispatch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</a:t>
            </a:r>
            <a:r>
              <a:rPr lang="en-US" sz="2400" dirty="0">
                <a:solidFill>
                  <a:srgbClr val="0070C0"/>
                </a:solidFill>
              </a:rPr>
              <a:t>new sources of actions </a:t>
            </a:r>
            <a:r>
              <a:rPr lang="en-US" sz="2400" dirty="0"/>
              <a:t>based on external interactions such as network requests, web socket messages and time-based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Effect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0070C0"/>
                </a:solidFill>
              </a:rPr>
              <a:t>Observable&lt;Action | Action[]&gt; </a:t>
            </a:r>
            <a:r>
              <a:rPr lang="en-US" sz="2400" dirty="0"/>
              <a:t>that should (optionally) emit non empty arrays of Actions that will be dispatched to the Store itself.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 </a:t>
            </a:r>
            <a:r>
              <a:rPr lang="it-IT" dirty="0" err="1"/>
              <a:t>Effects</a:t>
            </a:r>
            <a:r>
              <a:rPr lang="it-IT" dirty="0"/>
              <a:t> - </a:t>
            </a:r>
            <a:r>
              <a:rPr lang="it-IT" dirty="0" err="1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r>
              <a:rPr lang="it-IT" dirty="0"/>
              <a:t> (UI)</a:t>
            </a:r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Component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Action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Reducer</a:t>
            </a:r>
            <a:r>
              <a:rPr lang="it-IT" dirty="0"/>
              <a:t>(s)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Event</a:t>
            </a:r>
            <a:r>
              <a:rPr lang="it-IT" dirty="0"/>
              <a:t> to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Store</a:t>
            </a:r>
            <a:endParaRPr lang="it-IT" dirty="0"/>
          </a:p>
          <a:p>
            <a:pPr algn="ctr"/>
            <a:r>
              <a:rPr lang="it-IT" dirty="0"/>
              <a:t>(State)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State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Selector</a:t>
            </a:r>
            <a:r>
              <a:rPr lang="it-IT" dirty="0"/>
              <a:t>(s)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Slice</a:t>
            </a:r>
            <a:r>
              <a:rPr lang="it-IT" dirty="0"/>
              <a:t> of State</a:t>
            </a:r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cxnSpLocks/>
            <a:stCxn id="12" idx="3"/>
            <a:endCxn id="15" idx="1"/>
          </p:cNvCxnSpPr>
          <p:nvPr/>
        </p:nvCxnSpPr>
        <p:spPr>
          <a:xfrm flipV="1">
            <a:off x="3577480" y="3315029"/>
            <a:ext cx="3938453" cy="21988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State</a:t>
            </a:r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Slice</a:t>
            </a:r>
            <a:r>
              <a:rPr lang="it-IT" dirty="0"/>
              <a:t> of State</a:t>
            </a:r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Action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Effect</a:t>
            </a:r>
            <a:r>
              <a:rPr lang="it-IT" dirty="0"/>
              <a:t>(s)</a:t>
            </a:r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34" idx="1"/>
            <a:endCxn id="46" idx="1"/>
          </p:cNvCxnSpPr>
          <p:nvPr/>
        </p:nvCxnSpPr>
        <p:spPr>
          <a:xfrm rot="10800000" flipH="1" flipV="1">
            <a:off x="7475236" y="2319708"/>
            <a:ext cx="30482" cy="3194194"/>
          </a:xfrm>
          <a:prstGeom prst="curvedConnector3">
            <a:avLst>
              <a:gd name="adj1" fmla="val -2499836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cxnSpLocks/>
            <a:stCxn id="45" idx="0"/>
            <a:endCxn id="15" idx="3"/>
          </p:cNvCxnSpPr>
          <p:nvPr/>
        </p:nvCxnSpPr>
        <p:spPr>
          <a:xfrm flipH="1" flipV="1">
            <a:off x="9717074" y="3645275"/>
            <a:ext cx="493651" cy="977805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Dispatch</a:t>
            </a:r>
            <a:endParaRPr lang="it-IT" dirty="0"/>
          </a:p>
        </p:txBody>
      </p:sp>
      <p:sp>
        <p:nvSpPr>
          <p:cNvPr id="13" name="Fumetto 4 12"/>
          <p:cNvSpPr/>
          <p:nvPr/>
        </p:nvSpPr>
        <p:spPr>
          <a:xfrm>
            <a:off x="7661310" y="4894901"/>
            <a:ext cx="1207715" cy="4582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cloud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effect</a:t>
            </a:r>
            <a:r>
              <a:rPr lang="it-IT" dirty="0"/>
              <a:t> Setup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/effects --save</a:t>
            </a:r>
          </a:p>
          <a:p>
            <a:br>
              <a:rPr lang="en-US" dirty="0"/>
            </a:br>
            <a:r>
              <a:rPr lang="en-US" dirty="0"/>
              <a:t>Then Import the </a:t>
            </a:r>
            <a:r>
              <a:rPr lang="en-US" dirty="0" err="1"/>
              <a:t>EffectsModule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endParaRPr lang="en-US" dirty="0"/>
          </a:p>
          <a:p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EffectsModule.forRoot</a:t>
            </a:r>
            <a:r>
              <a:rPr lang="en-US" dirty="0">
                <a:latin typeface="Consolas" panose="020B0609020204030204" pitchFamily="49" charset="0"/>
              </a:rPr>
              <a:t>([...list of effects...])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31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1)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Effect</a:t>
            </a:r>
            <a:r>
              <a:rPr lang="it-IT" dirty="0"/>
              <a:t> Service Class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Injectable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br>
              <a:rPr lang="it-IT" dirty="0">
                <a:solidFill>
                  <a:srgbClr val="000000"/>
                </a:solidFill>
                <a:latin typeface="Consolas"/>
              </a:rPr>
            </a:br>
            <a:r>
              <a:rPr lang="it-IT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) { }</a:t>
            </a:r>
          </a:p>
          <a:p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130300" y="2197100"/>
            <a:ext cx="211455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676400" y="3816350"/>
            <a:ext cx="607060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308350" y="4375150"/>
            <a:ext cx="587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rgbClr val="FF0000"/>
                </a:solidFill>
              </a:rPr>
              <a:t>Actions</a:t>
            </a:r>
            <a:r>
              <a:rPr lang="it-IT" sz="2400" dirty="0">
                <a:solidFill>
                  <a:srgbClr val="FF0000"/>
                </a:solidFill>
              </a:rPr>
              <a:t>&lt;</a:t>
            </a:r>
            <a:r>
              <a:rPr lang="it-IT" sz="2400" dirty="0" err="1">
                <a:solidFill>
                  <a:srgbClr val="FF0000"/>
                </a:solidFill>
              </a:rPr>
              <a:t>TActions</a:t>
            </a:r>
            <a:r>
              <a:rPr lang="it-IT" sz="2400" dirty="0">
                <a:solidFill>
                  <a:srgbClr val="FF0000"/>
                </a:solidFill>
              </a:rPr>
              <a:t>&gt;: an </a:t>
            </a:r>
            <a:r>
              <a:rPr lang="it-IT" sz="2400" dirty="0" err="1">
                <a:solidFill>
                  <a:srgbClr val="FF0000"/>
                </a:solidFill>
              </a:rPr>
              <a:t>observable</a:t>
            </a:r>
            <a:r>
              <a:rPr lang="it-IT" sz="2400" dirty="0">
                <a:solidFill>
                  <a:srgbClr val="FF0000"/>
                </a:solidFill>
              </a:rPr>
              <a:t> of Action(s)</a:t>
            </a:r>
          </a:p>
        </p:txBody>
      </p:sp>
    </p:spTree>
    <p:extLst>
      <p:ext uri="{BB962C8B-B14F-4D97-AF65-F5344CB8AC3E}">
        <p14:creationId xmlns:p14="http://schemas.microsoft.com/office/powerpoint/2010/main" val="20625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2) </a:t>
            </a:r>
            <a:r>
              <a:rPr lang="it-IT" dirty="0" err="1"/>
              <a:t>Configure</a:t>
            </a:r>
            <a:r>
              <a:rPr lang="it-IT" dirty="0"/>
              <a:t> the </a:t>
            </a:r>
            <a:r>
              <a:rPr lang="it-IT" dirty="0" err="1"/>
              <a:t>EffectsModule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[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];</a:t>
            </a:r>
          </a:p>
          <a:p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AppModule</a:t>
            </a:r>
            <a:r>
              <a:rPr lang="en-US" dirty="0"/>
              <a:t>:</a:t>
            </a:r>
          </a:p>
          <a:p>
            <a:br>
              <a:rPr lang="en-US" dirty="0"/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EffectsModule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([...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557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3) </a:t>
            </a:r>
            <a:r>
              <a:rPr lang="it-IT" dirty="0" err="1"/>
              <a:t>Implement</a:t>
            </a:r>
            <a:r>
              <a:rPr lang="it-IT" dirty="0"/>
              <a:t> the Side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sz="2400" dirty="0"/>
              <a:t>(</a:t>
            </a:r>
            <a:r>
              <a:rPr lang="it-IT" sz="2400" dirty="0" err="1"/>
              <a:t>old</a:t>
            </a:r>
            <a:r>
              <a:rPr lang="it-IT" sz="2400" dirty="0"/>
              <a:t> </a:t>
            </a:r>
            <a:r>
              <a:rPr lang="it-IT" sz="2400" dirty="0" err="1"/>
              <a:t>syntax</a:t>
            </a:r>
            <a:r>
              <a:rPr lang="it-IT" sz="2400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RANDOM_FAILURE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tap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795E26"/>
                </a:solidFill>
                <a:latin typeface="Consolas"/>
              </a:rPr>
              <a:t>    delay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2000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latency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, simulate network call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number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between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1 and 10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random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*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  }),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filter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  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508250"/>
            <a:ext cx="59436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68400" y="1905000"/>
            <a:ext cx="1295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3) </a:t>
            </a:r>
            <a:r>
              <a:rPr lang="it-IT" dirty="0" err="1"/>
              <a:t>Implement</a:t>
            </a:r>
            <a:r>
              <a:rPr lang="it-IT" dirty="0"/>
              <a:t> the Side </a:t>
            </a:r>
            <a:r>
              <a:rPr lang="it-IT" dirty="0" err="1"/>
              <a:t>Effect</a:t>
            </a:r>
            <a:endParaRPr lang="it-IT" dirty="0" err="1">
              <a:ea typeface="Calibri Light"/>
              <a:cs typeface="Calibri Ligh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import {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Injectable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} from '@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angular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/core';</a:t>
            </a:r>
            <a:endParaRPr lang="en-US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import { Actions,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createEffect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ofType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} from '@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ngrx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effects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';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import { EMPTY } from '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rxjs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';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import {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map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exhaustMap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catchError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} from '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rxjs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operators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';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import {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MoviesService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} from './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movies.service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';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@Injectable()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export class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MoviesEffects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{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loadMovies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$ = </a:t>
            </a:r>
            <a:r>
              <a:rPr lang="it-IT" b="1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createEffect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(() =&gt;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this.actions$.pipe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ofType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('[Movies Page] Load Movies'),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exhaustMap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(() =&gt;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this.moviesService.getAll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()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   .pipe(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map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(movies =&gt; ({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type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 '[Movies API] Movies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Loaded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Success', payload: movies })),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    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catchError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(() =&gt; EMPTY)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   ))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 )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 );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it-IT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constructor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 private actions$: Actions,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   private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moviesService</a:t>
            </a: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it-IT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MoviesService</a:t>
            </a:r>
            <a:endParaRPr lang="it-IT" dirty="0" err="1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  ) {}</a:t>
            </a:r>
            <a:endParaRPr lang="it-IT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}</a:t>
            </a:r>
            <a:endParaRPr lang="it-IT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179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Redux</a:t>
            </a:r>
            <a:r>
              <a:rPr lang="it-IT" dirty="0"/>
              <a:t>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It</a:t>
            </a:r>
            <a:r>
              <a:rPr lang="it-IT" sz="2400" dirty="0"/>
              <a:t> </a:t>
            </a:r>
            <a:r>
              <a:rPr lang="it-IT" sz="2400" dirty="0" err="1"/>
              <a:t>enforces</a:t>
            </a:r>
            <a:r>
              <a:rPr lang="it-IT" sz="2400" dirty="0"/>
              <a:t> a </a:t>
            </a:r>
            <a:r>
              <a:rPr lang="it-IT" sz="2400" dirty="0">
                <a:solidFill>
                  <a:srgbClr val="0070C0"/>
                </a:solidFill>
              </a:rPr>
              <a:t>one-way data flow </a:t>
            </a:r>
            <a:r>
              <a:rPr lang="it-IT" sz="2400" dirty="0"/>
              <a:t>for the state management </a:t>
            </a:r>
            <a:r>
              <a:rPr lang="it-IT" sz="2400" dirty="0" err="1">
                <a:solidFill>
                  <a:srgbClr val="404040"/>
                </a:solidFill>
                <a:ea typeface="+mn-lt"/>
                <a:cs typeface="+mn-lt"/>
              </a:rPr>
              <a:t>throughout</a:t>
            </a:r>
            <a:r>
              <a:rPr lang="it-IT" sz="2400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it-IT" sz="2400" dirty="0"/>
              <a:t>the </a:t>
            </a:r>
            <a:r>
              <a:rPr lang="it-IT" sz="2400" dirty="0" err="1"/>
              <a:t>entire</a:t>
            </a:r>
            <a:r>
              <a:rPr lang="it-IT" sz="2400" dirty="0"/>
              <a:t> 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It</a:t>
            </a:r>
            <a:r>
              <a:rPr lang="it-IT" sz="2400" dirty="0"/>
              <a:t> </a:t>
            </a:r>
            <a:r>
              <a:rPr lang="it-IT" sz="2400" dirty="0" err="1"/>
              <a:t>advocates</a:t>
            </a:r>
            <a:r>
              <a:rPr lang="it-IT" sz="2400" dirty="0"/>
              <a:t> the use of a «Single Source of Truth» for the Application State: </a:t>
            </a:r>
            <a:r>
              <a:rPr lang="it-IT" sz="2400" b="1" dirty="0">
                <a:solidFill>
                  <a:srgbClr val="0070C0"/>
                </a:solidFill>
              </a:rPr>
              <a:t>The Store™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The State </a:t>
            </a:r>
            <a:r>
              <a:rPr lang="it-IT" sz="2400" dirty="0" err="1"/>
              <a:t>is</a:t>
            </a:r>
            <a:r>
              <a:rPr lang="it-IT" sz="2400" dirty="0"/>
              <a:t> Read-</a:t>
            </a:r>
            <a:r>
              <a:rPr lang="it-IT" sz="2400" dirty="0" err="1"/>
              <a:t>Only</a:t>
            </a:r>
            <a:r>
              <a:rPr lang="it-IT" sz="2400" dirty="0"/>
              <a:t>: the </a:t>
            </a:r>
            <a:r>
              <a:rPr lang="it-IT" sz="2400" dirty="0" err="1"/>
              <a:t>only</a:t>
            </a:r>
            <a:r>
              <a:rPr lang="it-IT" sz="2400" dirty="0"/>
              <a:t> way to </a:t>
            </a:r>
            <a:r>
              <a:rPr lang="it-IT" sz="2400" dirty="0" err="1"/>
              <a:t>modify</a:t>
            </a:r>
            <a:r>
              <a:rPr lang="it-IT" sz="2400" dirty="0"/>
              <a:t> the state </a:t>
            </a:r>
            <a:r>
              <a:rPr lang="it-IT" sz="2400" dirty="0" err="1"/>
              <a:t>is</a:t>
            </a:r>
            <a:r>
              <a:rPr lang="it-IT" sz="2400" dirty="0"/>
              <a:t> by </a:t>
            </a:r>
            <a:r>
              <a:rPr lang="it-IT" sz="2400" dirty="0" err="1"/>
              <a:t>dispatching</a:t>
            </a:r>
            <a:r>
              <a:rPr lang="it-IT" sz="2400" dirty="0"/>
              <a:t> </a:t>
            </a:r>
            <a:r>
              <a:rPr lang="it-IT" sz="2400" b="1" dirty="0">
                <a:solidFill>
                  <a:srgbClr val="0070C0"/>
                </a:solidFill>
              </a:rPr>
              <a:t>Actions™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Changes</a:t>
            </a:r>
            <a:r>
              <a:rPr lang="it-IT" sz="2400" dirty="0"/>
              <a:t> to the State are made by pure </a:t>
            </a:r>
            <a:r>
              <a:rPr lang="it-IT" sz="2400" dirty="0" err="1"/>
              <a:t>functions</a:t>
            </a:r>
            <a:r>
              <a:rPr lang="it-IT" sz="2400" dirty="0"/>
              <a:t>: The </a:t>
            </a:r>
            <a:r>
              <a:rPr lang="it-IT" sz="2400" b="1" dirty="0" err="1">
                <a:solidFill>
                  <a:srgbClr val="0070C0"/>
                </a:solidFill>
              </a:rPr>
              <a:t>Reducers</a:t>
            </a:r>
            <a:r>
              <a:rPr lang="it-IT" sz="2400" b="1" dirty="0">
                <a:solidFill>
                  <a:srgbClr val="0070C0"/>
                </a:solidFill>
              </a:rPr>
              <a:t>™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Effects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dispatch</a:t>
            </a:r>
            <a:r>
              <a:rPr lang="it-IT" dirty="0"/>
              <a:t> </a:t>
            </a:r>
            <a:r>
              <a:rPr lang="it-IT" dirty="0" err="1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 dirty="0"/>
              <a:t>To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dispatch</a:t>
            </a:r>
            <a:r>
              <a:rPr lang="it-IT" dirty="0"/>
              <a:t> actions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>
                <a:latin typeface="Consolas"/>
              </a:rPr>
              <a:t>@Effect(</a:t>
            </a:r>
            <a:r>
              <a:rPr lang="it-IT" dirty="0">
                <a:solidFill>
                  <a:srgbClr val="0070C0"/>
                </a:solidFill>
                <a:latin typeface="Consolas"/>
              </a:rPr>
              <a:t>{ </a:t>
            </a:r>
            <a:r>
              <a:rPr lang="it-IT" err="1">
                <a:solidFill>
                  <a:srgbClr val="0070C0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70C0"/>
                </a:solidFill>
                <a:latin typeface="Consolas"/>
              </a:rPr>
              <a:t>: false }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it-IT" dirty="0">
                <a:latin typeface="Consolas"/>
              </a:rPr>
              <a:t>Or</a:t>
            </a:r>
          </a:p>
          <a:p>
            <a:pPr marL="0" indent="0">
              <a:buNone/>
            </a:pPr>
            <a:r>
              <a:rPr lang="it-IT" err="1">
                <a:latin typeface="Consolas"/>
              </a:rPr>
              <a:t>CreateEffect</a:t>
            </a:r>
            <a:r>
              <a:rPr lang="it-IT">
                <a:latin typeface="Consolas"/>
              </a:rPr>
              <a:t>(… , { </a:t>
            </a:r>
            <a:r>
              <a:rPr lang="it-IT" err="1">
                <a:latin typeface="Consolas"/>
              </a:rPr>
              <a:t>dispatch:false</a:t>
            </a:r>
            <a:r>
              <a:rPr lang="it-IT">
                <a:latin typeface="Consolas"/>
              </a:rPr>
              <a:t> })</a:t>
            </a:r>
            <a:endParaRPr lang="it-IT" dirty="0">
              <a:latin typeface="Consolas"/>
            </a:endParaRPr>
          </a:p>
          <a:p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dispatch</a:t>
            </a:r>
            <a:r>
              <a:rPr lang="it-IT" dirty="0"/>
              <a:t> actions under some </a:t>
            </a:r>
            <a:r>
              <a:rPr lang="it-IT" dirty="0" err="1"/>
              <a:t>conditions</a:t>
            </a:r>
            <a:r>
              <a:rPr lang="it-IT" dirty="0"/>
              <a:t>:</a:t>
            </a:r>
            <a:endParaRPr lang="it-IT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/ Dispatch an action with no handlers: a </a:t>
            </a:r>
            <a:r>
              <a:rPr lang="en-US" dirty="0">
                <a:solidFill>
                  <a:srgbClr val="0070C0"/>
                </a:solidFill>
              </a:rPr>
              <a:t>no-op action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/>
              <a:t>RxJS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filter() </a:t>
            </a:r>
            <a:r>
              <a:rPr lang="en-US" dirty="0"/>
              <a:t>operator to avoid the observable proceed.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effect</a:t>
            </a:r>
            <a:r>
              <a:rPr lang="it-IT" dirty="0"/>
              <a:t>: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loadHierarchy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ActorsActionsTypes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ACTORS_LOAD_HIERARCHY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switchMap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endpointService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GetActorsHierarchy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ActorsHierarchyLoaded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r>
              <a:rPr lang="it-IT" dirty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catchError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of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ActorsLoadHierarcyFailed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  );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})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762250"/>
            <a:ext cx="5524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692400" y="3473450"/>
            <a:ext cx="666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974850" y="4197350"/>
            <a:ext cx="920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06550" y="3162300"/>
            <a:ext cx="108585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r>
              <a:rPr lang="it-IT" dirty="0"/>
              <a:t>: </a:t>
            </a:r>
            <a:r>
              <a:rPr lang="it-IT" dirty="0" err="1"/>
              <a:t>chose</a:t>
            </a:r>
            <a:r>
              <a:rPr lang="it-IT" dirty="0"/>
              <a:t> the </a:t>
            </a:r>
            <a:r>
              <a:rPr lang="it-IT" dirty="0" err="1"/>
              <a:t>operators</a:t>
            </a:r>
            <a:r>
              <a:rPr lang="it-IT" dirty="0"/>
              <a:t> </a:t>
            </a:r>
            <a:r>
              <a:rPr lang="it-IT" dirty="0" err="1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. </a:t>
            </a:r>
            <a:br>
              <a:rPr lang="it-IT" dirty="0"/>
            </a:br>
            <a:r>
              <a:rPr lang="it-IT" b="1" dirty="0"/>
              <a:t>Can 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(e.g.: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mergeMap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multiple </a:t>
            </a:r>
            <a:r>
              <a:rPr lang="it-IT" dirty="0" err="1"/>
              <a:t>requests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and merge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a single </a:t>
            </a:r>
            <a:r>
              <a:rPr lang="it-IT" dirty="0" err="1"/>
              <a:t>stream</a:t>
            </a:r>
            <a:r>
              <a:rPr lang="it-IT" dirty="0"/>
              <a:t>. </a:t>
            </a:r>
            <a:br>
              <a:rPr lang="it-IT" dirty="0"/>
            </a:b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does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guarantee</a:t>
            </a:r>
            <a:r>
              <a:rPr lang="it-IT" b="1" dirty="0"/>
              <a:t> </a:t>
            </a:r>
            <a:r>
              <a:rPr lang="it-IT" b="1" dirty="0" err="1"/>
              <a:t>ordering</a:t>
            </a:r>
            <a:r>
              <a:rPr lang="it-IT" dirty="0"/>
              <a:t>.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/>
              <a:t>suited</a:t>
            </a:r>
            <a:r>
              <a:rPr lang="it-IT" b="1" dirty="0"/>
              <a:t> for </a:t>
            </a:r>
            <a:r>
              <a:rPr lang="it-IT" b="1" dirty="0">
                <a:solidFill>
                  <a:srgbClr val="0070C0"/>
                </a:solidFill>
              </a:rPr>
              <a:t>put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post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delete</a:t>
            </a:r>
            <a:r>
              <a:rPr lang="it-IT" b="1" dirty="0"/>
              <a:t> </a:t>
            </a:r>
            <a:r>
              <a:rPr lang="it-IT" b="1" dirty="0" err="1"/>
              <a:t>operations</a:t>
            </a:r>
            <a:r>
              <a:rPr lang="it-IT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concatMap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the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b="1" dirty="0"/>
              <a:t>in </a:t>
            </a:r>
            <a:r>
              <a:rPr lang="it-IT" b="1" dirty="0" err="1"/>
              <a:t>order</a:t>
            </a:r>
            <a:r>
              <a:rPr lang="it-IT" b="1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expense</a:t>
            </a:r>
            <a:r>
              <a:rPr lang="it-IT" dirty="0"/>
              <a:t> of performance. Use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exhaustMap</a:t>
            </a:r>
            <a:r>
              <a:rPr lang="it-IT" dirty="0"/>
              <a:t>: </a:t>
            </a:r>
            <a:r>
              <a:rPr lang="it-IT" b="1" dirty="0" err="1"/>
              <a:t>ignore</a:t>
            </a:r>
            <a:r>
              <a:rPr lang="it-IT" b="1" dirty="0"/>
              <a:t> </a:t>
            </a:r>
            <a:r>
              <a:rPr lang="it-IT" b="1" dirty="0" err="1"/>
              <a:t>all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b="1" dirty="0" err="1"/>
              <a:t>until</a:t>
            </a:r>
            <a:r>
              <a:rPr lang="it-IT" b="1" dirty="0"/>
              <a:t> the </a:t>
            </a:r>
            <a:r>
              <a:rPr lang="it-IT" b="1" dirty="0" err="1"/>
              <a:t>current</a:t>
            </a:r>
            <a:r>
              <a:rPr lang="it-IT" b="1" dirty="0"/>
              <a:t> </a:t>
            </a:r>
            <a:r>
              <a:rPr lang="it-IT" b="1" dirty="0" err="1"/>
              <a:t>one</a:t>
            </a:r>
            <a:r>
              <a:rPr lang="it-IT" b="1" dirty="0"/>
              <a:t> </a:t>
            </a:r>
            <a:r>
              <a:rPr lang="it-IT" b="1" dirty="0" err="1"/>
              <a:t>completes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a new </a:t>
            </a:r>
            <a:r>
              <a:rPr lang="it-IT" dirty="0" err="1"/>
              <a:t>request</a:t>
            </a:r>
            <a:r>
              <a:rPr lang="it-IT" dirty="0"/>
              <a:t> can be </a:t>
            </a:r>
            <a:r>
              <a:rPr lang="it-IT" dirty="0" err="1"/>
              <a:t>started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store-devtools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4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store-devtools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29550" y="1845734"/>
            <a:ext cx="332613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Store-</a:t>
            </a:r>
            <a:r>
              <a:rPr lang="en-US" err="1"/>
              <a:t>DevTools</a:t>
            </a:r>
            <a:r>
              <a:rPr lang="en-US" dirty="0"/>
              <a:t> is an </a:t>
            </a:r>
            <a:r>
              <a:rPr lang="en-US" dirty="0">
                <a:solidFill>
                  <a:srgbClr val="0070C0"/>
                </a:solidFill>
              </a:rPr>
              <a:t>instrumentation library </a:t>
            </a:r>
            <a:r>
              <a:rPr lang="en-US" dirty="0"/>
              <a:t>that enables a powerful </a:t>
            </a:r>
            <a:r>
              <a:rPr lang="en-US" dirty="0">
                <a:solidFill>
                  <a:srgbClr val="0070C0"/>
                </a:solidFill>
              </a:rPr>
              <a:t>time-travelling debugger</a:t>
            </a:r>
            <a:r>
              <a:rPr lang="en-US" dirty="0"/>
              <a:t>.</a:t>
            </a:r>
            <a:endParaRPr lang="en-US"/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81188"/>
            <a:ext cx="6457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8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store-devtools</a:t>
            </a:r>
            <a:r>
              <a:rPr lang="it-IT" dirty="0"/>
              <a:t> Setup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/store-</a:t>
            </a:r>
            <a:r>
              <a:rPr lang="en-US" dirty="0" err="1">
                <a:latin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</a:rPr>
              <a:t> –save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Install the Chrome / Firefox “Redux </a:t>
            </a:r>
            <a:r>
              <a:rPr lang="en-US" dirty="0" err="1"/>
              <a:t>Devtools</a:t>
            </a:r>
            <a:r>
              <a:rPr lang="en-US" dirty="0"/>
              <a:t> Extension”</a:t>
            </a:r>
            <a:br>
              <a:rPr lang="en-US" dirty="0"/>
            </a:br>
            <a:r>
              <a:rPr lang="en-US" u="sng" dirty="0">
                <a:hlinkClick r:id="rId2"/>
              </a:rPr>
              <a:t>https://github.com/zalmoxisus/redux-devtools-extension/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67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store-devtools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en-US" dirty="0"/>
              <a:t>In your </a:t>
            </a:r>
            <a:r>
              <a:rPr lang="en-US" dirty="0" err="1"/>
              <a:t>AppModule</a:t>
            </a:r>
            <a:r>
              <a:rPr lang="en-US" dirty="0"/>
              <a:t> imports enable the instrumentation using:</a:t>
            </a:r>
            <a:endParaRPr lang="en-US" dirty="0">
              <a:solidFill>
                <a:srgbClr val="0070C0"/>
              </a:solidFill>
            </a:endParaRPr>
          </a:p>
          <a:p>
            <a:endParaRPr lang="it-IT" dirty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StoreDevtoolsModule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instrument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it-IT" dirty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maxAge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logOnly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environment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production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it-IT" dirty="0"/>
          </a:p>
          <a:p>
            <a:r>
              <a:rPr lang="it-IT" dirty="0" err="1"/>
              <a:t>Supported</a:t>
            </a:r>
            <a:r>
              <a:rPr lang="it-IT" dirty="0"/>
              <a:t> </a:t>
            </a:r>
            <a:r>
              <a:rPr lang="it-IT" dirty="0" err="1"/>
              <a:t>instrumentation</a:t>
            </a:r>
            <a:r>
              <a:rPr lang="it-IT" dirty="0"/>
              <a:t> </a:t>
            </a:r>
            <a:r>
              <a:rPr lang="it-IT" dirty="0" err="1"/>
              <a:t>options</a:t>
            </a:r>
            <a:r>
              <a:rPr lang="it-IT" dirty="0"/>
              <a:t>: </a:t>
            </a:r>
            <a:r>
              <a:rPr lang="it-IT" u="sng" dirty="0">
                <a:hlinkClick r:id="rId2"/>
              </a:rPr>
              <a:t>https://ngrx.io/guide/store-devtools/config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495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4000" err="1"/>
              <a:t>there</a:t>
            </a:r>
            <a:r>
              <a:rPr lang="it-IT" sz="4000" dirty="0"/>
              <a:t> </a:t>
            </a:r>
            <a:r>
              <a:rPr lang="it-IT" sz="4000" err="1"/>
              <a:t>is</a:t>
            </a:r>
            <a:r>
              <a:rPr lang="it-IT" sz="4000" dirty="0"/>
              <a:t> more:</a:t>
            </a:r>
            <a:br>
              <a:rPr lang="it-IT" dirty="0"/>
            </a:br>
            <a:r>
              <a:rPr lang="it-IT" sz="6000" cap="all" dirty="0">
                <a:solidFill>
                  <a:srgbClr val="344068"/>
                </a:solidFill>
                <a:cs typeface="Calibri Light"/>
              </a:rPr>
              <a:t>NGRX/ROUTER-STORE</a:t>
            </a:r>
            <a:endParaRPr lang="it-IT" sz="6000">
              <a:solidFill>
                <a:srgbClr val="344068"/>
              </a:solidFill>
              <a:cs typeface="Calibri Light"/>
            </a:endParaRPr>
          </a:p>
          <a:p>
            <a:pPr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6000" cap="all" dirty="0">
                <a:solidFill>
                  <a:srgbClr val="344068"/>
                </a:solidFill>
                <a:cs typeface="Calibri Light"/>
              </a:rPr>
              <a:t>NGRX/ENTITY</a:t>
            </a:r>
            <a:endParaRPr lang="it-IT" sz="6000">
              <a:solidFill>
                <a:srgbClr val="344068"/>
              </a:solidFill>
              <a:cs typeface="Calibri Light"/>
            </a:endParaRPr>
          </a:p>
          <a:p>
            <a:pPr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6000" cap="all" dirty="0">
                <a:solidFill>
                  <a:srgbClr val="344068"/>
                </a:solidFill>
                <a:cs typeface="Calibri Light"/>
              </a:rPr>
              <a:t>NGRX/SCHEMATICS</a:t>
            </a:r>
            <a:endParaRPr lang="it-IT" sz="6000">
              <a:solidFill>
                <a:srgbClr val="344068"/>
              </a:solidFill>
              <a:cs typeface="Calibri Light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137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F151-C947-2966-8367-18C5F1E0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Component 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E0C0-C090-AD53-41FA-84705F5EF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>
                <a:cs typeface="Calibri Light"/>
              </a:rPr>
              <a:t>an isolated store </a:t>
            </a:r>
            <a:r>
              <a:rPr lang="en-US" dirty="0">
                <a:cs typeface="Calibri Light"/>
              </a:rPr>
              <a:t>for a single component</a:t>
            </a:r>
          </a:p>
        </p:txBody>
      </p:sp>
    </p:spTree>
    <p:extLst>
      <p:ext uri="{BB962C8B-B14F-4D97-AF65-F5344CB8AC3E}">
        <p14:creationId xmlns:p14="http://schemas.microsoft.com/office/powerpoint/2010/main" val="2549778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Benefits of </a:t>
            </a:r>
            <a:r>
              <a:rPr lang="it-IT" dirty="0" err="1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/>
              <a:t>Centralized</a:t>
            </a:r>
            <a:r>
              <a:rPr lang="it-IT" sz="2800" dirty="0"/>
              <a:t> </a:t>
            </a:r>
            <a:r>
              <a:rPr lang="it-IT" sz="2800" dirty="0" err="1"/>
              <a:t>Immutable</a:t>
            </a:r>
            <a:r>
              <a:rPr lang="it-IT" sz="2800" dirty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/>
              <a:t>Predictability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/>
              <a:t>Testablity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«Pure» Components: </a:t>
            </a:r>
            <a:r>
              <a:rPr lang="it-IT" sz="2800" dirty="0" err="1"/>
              <a:t>select</a:t>
            </a:r>
            <a:r>
              <a:rPr lang="it-IT" sz="2800" dirty="0"/>
              <a:t> state, </a:t>
            </a:r>
            <a:r>
              <a:rPr lang="it-IT" sz="2800" dirty="0" err="1"/>
              <a:t>dispatch</a:t>
            </a:r>
            <a:r>
              <a:rPr lang="it-IT" sz="2800" dirty="0"/>
              <a:t> </a:t>
            </a:r>
            <a:r>
              <a:rPr lang="it-IT" sz="2800" dirty="0" err="1"/>
              <a:t>actions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Performance: </a:t>
            </a:r>
            <a:r>
              <a:rPr lang="it-IT" sz="2800" dirty="0" err="1"/>
              <a:t>ChangeDetectionStrategy.OnPush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/>
              <a:t>Powerful</a:t>
            </a:r>
            <a:r>
              <a:rPr lang="it-IT" sz="2800"/>
              <a:t> Debugging </a:t>
            </a:r>
            <a:r>
              <a:rPr lang="it-IT" sz="2800" dirty="0" err="1"/>
              <a:t>Toolset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Redux</a:t>
            </a:r>
            <a:r>
              <a:rPr lang="it-IT" dirty="0"/>
              <a:t> Pattern - </a:t>
            </a:r>
            <a:r>
              <a:rPr lang="it-IT" dirty="0" err="1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r>
              <a:rPr lang="it-IT" dirty="0"/>
              <a:t> (UI)</a:t>
            </a:r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Component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Action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Reducer</a:t>
            </a:r>
            <a:r>
              <a:rPr lang="it-IT" dirty="0"/>
              <a:t>(s)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Event</a:t>
            </a:r>
            <a:r>
              <a:rPr lang="it-IT" dirty="0"/>
              <a:t> to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Store</a:t>
            </a:r>
            <a:endParaRPr lang="it-IT" dirty="0"/>
          </a:p>
          <a:p>
            <a:pPr algn="ctr"/>
            <a:r>
              <a:rPr lang="it-IT" dirty="0"/>
              <a:t>(State)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State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Selector</a:t>
            </a:r>
            <a:r>
              <a:rPr lang="it-IT" dirty="0"/>
              <a:t>(s)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Slice</a:t>
            </a:r>
            <a:r>
              <a:rPr lang="it-IT" dirty="0"/>
              <a:t> of State</a:t>
            </a:r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004129"/>
            <a:ext cx="4041209" cy="15097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State</a:t>
            </a:r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Slice</a:t>
            </a:r>
            <a:r>
              <a:rPr lang="it-IT" dirty="0"/>
              <a:t> of State</a:t>
            </a:r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documentation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https://rxjs-dev.firebaseapp.com/</a:t>
            </a:r>
            <a:r>
              <a:rPr lang="it-IT" dirty="0"/>
              <a:t> </a:t>
            </a:r>
          </a:p>
          <a:p>
            <a:r>
              <a:rPr lang="it-IT" dirty="0" err="1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https://redux.js.org/</a:t>
            </a:r>
            <a:endParaRPr lang="it-IT" dirty="0"/>
          </a:p>
          <a:p>
            <a:r>
              <a:rPr lang="it-IT" dirty="0" err="1"/>
              <a:t>NgRx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http://ngrx.io</a:t>
            </a:r>
            <a:endParaRPr lang="it-IT" dirty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/>
              <a:t>Visual Studio Code: </a:t>
            </a:r>
            <a:r>
              <a:rPr lang="it-IT" dirty="0">
                <a:hlinkClick r:id="rId7"/>
              </a:rPr>
              <a:t>http://code.visualstudio.com/docs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it-IT" dirty="0"/>
            </a:br>
            <a:r>
              <a:rPr lang="it-IT" dirty="0" err="1"/>
              <a:t>Thanks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! </a:t>
            </a:r>
            <a:br>
              <a:rPr lang="it-IT" dirty="0"/>
            </a:br>
            <a:r>
              <a:rPr lang="it-IT" dirty="0"/>
              <a:t>					Q. </a:t>
            </a:r>
            <a:r>
              <a:rPr lang="it-IT" sz="4400" dirty="0"/>
              <a:t>&amp; (</a:t>
            </a:r>
            <a:r>
              <a:rPr lang="it-IT" sz="4400" dirty="0" err="1"/>
              <a:t>maybe</a:t>
            </a:r>
            <a:r>
              <a:rPr lang="it-IT" sz="4400" dirty="0"/>
              <a:t>)</a:t>
            </a:r>
            <a:r>
              <a:rPr lang="it-IT" dirty="0"/>
              <a:t> A. !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am</a:t>
            </a:r>
            <a:r>
              <a:rPr lang="it-IT" dirty="0"/>
              <a:t> I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/>
          </a:p>
          <a:p>
            <a:pPr marL="0" indent="0">
              <a:buNone/>
            </a:pPr>
            <a:r>
              <a:rPr lang="en-US" sz="4400" i="1" dirty="0" err="1"/>
              <a:t>Dott.ing</a:t>
            </a:r>
            <a:r>
              <a:rPr lang="en-US" sz="4400" i="1" dirty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>
                <a:solidFill>
                  <a:schemeClr val="bg1"/>
                </a:solidFill>
              </a:rPr>
              <a:t>Alessandro </a:t>
            </a:r>
            <a:r>
              <a:rPr lang="it-IT" sz="1000" dirty="0" err="1">
                <a:solidFill>
                  <a:schemeClr val="bg1"/>
                </a:solidFill>
              </a:rPr>
              <a:t>Giorgetti</a:t>
            </a:r>
            <a:br>
              <a:rPr lang="it-IT" sz="1000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www.primordialcode.com</a:t>
            </a: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, </a:t>
            </a:r>
            <a:r>
              <a:rPr lang="it-IT" dirty="0" err="1"/>
              <a:t>Redux</a:t>
            </a:r>
            <a:r>
              <a:rPr lang="it-IT" dirty="0"/>
              <a:t> and </a:t>
            </a:r>
            <a:r>
              <a:rPr lang="it-IT" dirty="0" err="1"/>
              <a:t>Reactive</a:t>
            </a:r>
            <a:r>
              <a:rPr lang="it-IT" dirty="0"/>
              <a:t> Applications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sz="4400" dirty="0" err="1"/>
              <a:t>Is</a:t>
            </a:r>
            <a:r>
              <a:rPr lang="it-IT" sz="4400" dirty="0"/>
              <a:t> </a:t>
            </a:r>
            <a:r>
              <a:rPr lang="it-IT" sz="4400" dirty="0" err="1"/>
              <a:t>this</a:t>
            </a:r>
            <a:r>
              <a:rPr lang="it-IT" sz="4400" dirty="0"/>
              <a:t> «</a:t>
            </a:r>
            <a:r>
              <a:rPr lang="it-IT" sz="4400" dirty="0" err="1"/>
              <a:t>Reactive</a:t>
            </a:r>
            <a:r>
              <a:rPr lang="it-IT" sz="4400" dirty="0"/>
              <a:t>» ?</a:t>
            </a:r>
          </a:p>
          <a:p>
            <a:endParaRPr lang="it-IT" sz="4400" dirty="0"/>
          </a:p>
          <a:p>
            <a:r>
              <a:rPr lang="it-IT" sz="4400" dirty="0" err="1"/>
              <a:t>What</a:t>
            </a:r>
            <a:r>
              <a:rPr lang="it-IT" sz="4400" dirty="0"/>
              <a:t> </a:t>
            </a:r>
            <a:r>
              <a:rPr lang="it-IT" sz="4400" dirty="0" err="1"/>
              <a:t>does</a:t>
            </a:r>
            <a:r>
              <a:rPr lang="it-IT" sz="4400" dirty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err="1"/>
              <a:t>has</a:t>
            </a:r>
            <a:r>
              <a:rPr lang="it-IT" sz="4400" dirty="0"/>
              <a:t> to do with </a:t>
            </a:r>
            <a:r>
              <a:rPr lang="it-IT" sz="4400" dirty="0" err="1"/>
              <a:t>RxJS</a:t>
            </a:r>
            <a:r>
              <a:rPr lang="it-IT" sz="4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9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400" dirty="0" err="1"/>
              <a:t>NgRx</a:t>
            </a:r>
            <a:r>
              <a:rPr lang="it-IT" sz="2400" dirty="0"/>
              <a:t>/Store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>
                <a:solidFill>
                  <a:srgbClr val="0070C0"/>
                </a:solidFill>
              </a:rPr>
              <a:t>predictable</a:t>
            </a:r>
            <a:r>
              <a:rPr lang="it-IT" sz="2400" dirty="0">
                <a:solidFill>
                  <a:srgbClr val="0070C0"/>
                </a:solidFill>
              </a:rPr>
              <a:t> state container</a:t>
            </a:r>
            <a:r>
              <a:rPr lang="it-IT" sz="2400" dirty="0"/>
              <a:t> for </a:t>
            </a:r>
            <a:r>
              <a:rPr lang="it-IT" sz="2400" dirty="0" err="1"/>
              <a:t>Angular</a:t>
            </a:r>
            <a:r>
              <a:rPr lang="it-IT" sz="2400" dirty="0"/>
              <a:t> Applications. </a:t>
            </a:r>
            <a:endParaRPr lang="it-IT" sz="2400" dirty="0">
              <a:cs typeface="Calibri"/>
            </a:endParaRPr>
          </a:p>
          <a:p>
            <a:pPr marL="0" indent="0">
              <a:buNone/>
            </a:pPr>
            <a:r>
              <a:rPr lang="it-IT" sz="2400" dirty="0"/>
              <a:t>The state </a:t>
            </a:r>
            <a:r>
              <a:rPr lang="it-IT" sz="2400" err="1"/>
              <a:t>is</a:t>
            </a:r>
            <a:r>
              <a:rPr lang="it-IT" sz="2400" dirty="0"/>
              <a:t> «</a:t>
            </a:r>
            <a:r>
              <a:rPr lang="it-IT" sz="2400" err="1">
                <a:solidFill>
                  <a:srgbClr val="0070C0"/>
                </a:solidFill>
              </a:rPr>
              <a:t>isolated</a:t>
            </a:r>
            <a:r>
              <a:rPr lang="it-IT" sz="2400" dirty="0"/>
              <a:t> and </a:t>
            </a:r>
            <a:r>
              <a:rPr lang="it-IT" sz="2400" err="1">
                <a:solidFill>
                  <a:srgbClr val="0070C0"/>
                </a:solidFill>
              </a:rPr>
              <a:t>protected</a:t>
            </a:r>
            <a:r>
              <a:rPr lang="it-IT" sz="2400" dirty="0"/>
              <a:t>»: </a:t>
            </a:r>
            <a:r>
              <a:rPr lang="it-IT" sz="2400" err="1"/>
              <a:t>noone</a:t>
            </a:r>
            <a:r>
              <a:rPr lang="it-IT" sz="2400" dirty="0"/>
              <a:t> (</a:t>
            </a:r>
            <a:r>
              <a:rPr lang="it-IT" sz="2400" err="1"/>
              <a:t>but</a:t>
            </a:r>
            <a:r>
              <a:rPr lang="it-IT" sz="2400" dirty="0"/>
              <a:t> the </a:t>
            </a:r>
            <a:r>
              <a:rPr lang="it-IT" sz="2400" err="1"/>
              <a:t>reducers</a:t>
            </a:r>
            <a:r>
              <a:rPr lang="it-IT" sz="2400" dirty="0"/>
              <a:t>) </a:t>
            </a:r>
            <a:r>
              <a:rPr lang="it-IT" sz="2400" err="1"/>
              <a:t>is</a:t>
            </a:r>
            <a:r>
              <a:rPr lang="it-IT" sz="2400" dirty="0"/>
              <a:t> </a:t>
            </a:r>
            <a:r>
              <a:rPr lang="it-IT" sz="2400" err="1"/>
              <a:t>allowed</a:t>
            </a:r>
            <a:r>
              <a:rPr lang="it-IT" sz="2400" dirty="0"/>
              <a:t> to </a:t>
            </a:r>
            <a:r>
              <a:rPr lang="it-IT" sz="2400" err="1"/>
              <a:t>modify</a:t>
            </a:r>
            <a:r>
              <a:rPr lang="it-IT" sz="2400" dirty="0"/>
              <a:t> the data </a:t>
            </a:r>
            <a:r>
              <a:rPr lang="it-IT" sz="2400" err="1"/>
              <a:t>it</a:t>
            </a:r>
            <a:r>
              <a:rPr lang="it-IT" sz="2400" dirty="0"/>
              <a:t> </a:t>
            </a:r>
            <a:r>
              <a:rPr lang="it-IT" sz="2400" err="1"/>
              <a:t>holds</a:t>
            </a:r>
            <a:r>
              <a:rPr lang="it-IT" sz="2400" dirty="0"/>
              <a:t>.</a:t>
            </a:r>
            <a:endParaRPr lang="it-IT" sz="2400" dirty="0">
              <a:cs typeface="Calibri"/>
            </a:endParaRPr>
          </a:p>
          <a:p>
            <a:pPr marL="0" indent="0">
              <a:buNone/>
            </a:pPr>
            <a:endParaRPr lang="it-IT" sz="2400" dirty="0">
              <a:cs typeface="Calibri"/>
            </a:endParaRPr>
          </a:p>
          <a:p>
            <a:pPr marL="0" indent="0">
              <a:buNone/>
            </a:pPr>
            <a:r>
              <a:rPr lang="it-IT" sz="2400" dirty="0"/>
              <a:t>The </a:t>
            </a:r>
            <a:r>
              <a:rPr lang="it-IT" sz="2400" dirty="0" err="1"/>
              <a:t>only</a:t>
            </a:r>
            <a:r>
              <a:rPr lang="it-IT" sz="2400" dirty="0"/>
              <a:t> ways to </a:t>
            </a:r>
            <a:r>
              <a:rPr lang="it-IT" sz="2400" dirty="0" err="1"/>
              <a:t>interact</a:t>
            </a:r>
            <a:r>
              <a:rPr lang="it-IT" sz="2400" dirty="0"/>
              <a:t> with the store are:</a:t>
            </a:r>
            <a:endParaRPr lang="it-IT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dispatch</a:t>
            </a:r>
            <a:r>
              <a:rPr lang="it-IT" sz="2400" dirty="0"/>
              <a:t> an </a:t>
            </a:r>
            <a:r>
              <a:rPr lang="it-IT" sz="2400" dirty="0">
                <a:solidFill>
                  <a:srgbClr val="0070C0"/>
                </a:solidFill>
              </a:rPr>
              <a:t>Action</a:t>
            </a:r>
            <a:r>
              <a:rPr lang="it-IT" sz="2400" dirty="0"/>
              <a:t> (a </a:t>
            </a:r>
            <a:r>
              <a:rPr lang="it-IT" sz="2400" dirty="0" err="1"/>
              <a:t>form</a:t>
            </a:r>
            <a:r>
              <a:rPr lang="it-IT" sz="2400" dirty="0"/>
              <a:t> of «</a:t>
            </a:r>
            <a:r>
              <a:rPr lang="it-IT" sz="2400" dirty="0" err="1"/>
              <a:t>async</a:t>
            </a:r>
            <a:r>
              <a:rPr lang="it-IT" sz="2400" dirty="0"/>
              <a:t>» </a:t>
            </a:r>
            <a:r>
              <a:rPr lang="it-IT" sz="2400" dirty="0" err="1"/>
              <a:t>communication</a:t>
            </a:r>
            <a:r>
              <a:rPr lang="it-IT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get</a:t>
            </a:r>
            <a:r>
              <a:rPr lang="it-IT" sz="2400" dirty="0"/>
              <a:t> a </a:t>
            </a:r>
            <a:r>
              <a:rPr lang="it-IT" sz="2400" dirty="0" err="1">
                <a:solidFill>
                  <a:srgbClr val="0070C0"/>
                </a:solidFill>
              </a:rPr>
              <a:t>notification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something</a:t>
            </a:r>
            <a:r>
              <a:rPr lang="it-IT" sz="2400" dirty="0"/>
              <a:t> </a:t>
            </a:r>
            <a:r>
              <a:rPr lang="it-IT" sz="2400" dirty="0" err="1"/>
              <a:t>changed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</a:t>
            </a:r>
            <a:r>
              <a:rPr lang="it-IT" sz="2400" dirty="0" err="1">
                <a:solidFill>
                  <a:srgbClr val="0070C0"/>
                </a:solidFill>
              </a:rPr>
              <a:t>selectors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/>
              <a:t>(a </a:t>
            </a:r>
            <a:r>
              <a:rPr lang="it-IT" sz="2400" dirty="0" err="1"/>
              <a:t>form</a:t>
            </a:r>
            <a:r>
              <a:rPr lang="it-IT" sz="2400" dirty="0"/>
              <a:t> of «</a:t>
            </a:r>
            <a:r>
              <a:rPr lang="it-IT" sz="2400" dirty="0" err="1"/>
              <a:t>async</a:t>
            </a:r>
            <a:r>
              <a:rPr lang="it-IT" sz="2400" dirty="0"/>
              <a:t>» </a:t>
            </a:r>
            <a:r>
              <a:rPr lang="it-IT" sz="2400" dirty="0" err="1"/>
              <a:t>communication</a:t>
            </a:r>
            <a:r>
              <a:rPr lang="it-IT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400" err="1"/>
              <a:t>Enables</a:t>
            </a:r>
            <a:r>
              <a:rPr lang="it-IT" sz="2400" dirty="0"/>
              <a:t> the </a:t>
            </a:r>
            <a:r>
              <a:rPr lang="it-IT" sz="2400" err="1"/>
              <a:t>construction</a:t>
            </a:r>
            <a:r>
              <a:rPr lang="it-IT" sz="2400" dirty="0"/>
              <a:t> of a </a:t>
            </a:r>
            <a:r>
              <a:rPr lang="it-IT" sz="2400" err="1"/>
              <a:t>Reactive</a:t>
            </a:r>
            <a:r>
              <a:rPr lang="it-IT" sz="2400" dirty="0"/>
              <a:t> Application:</a:t>
            </a:r>
            <a:endParaRPr lang="it-IT" sz="2400" dirty="0">
              <a:cs typeface="Calibri"/>
            </a:endParaRPr>
          </a:p>
          <a:p>
            <a:pPr marL="0" indent="0">
              <a:buNone/>
            </a:pPr>
            <a:endParaRPr lang="it-IT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0C0"/>
                </a:solidFill>
              </a:rPr>
              <a:t>Programming with </a:t>
            </a:r>
            <a:r>
              <a:rPr lang="it-IT" sz="2400" dirty="0" err="1">
                <a:solidFill>
                  <a:srgbClr val="0070C0"/>
                </a:solidFill>
              </a:rPr>
              <a:t>Asynchronous</a:t>
            </a:r>
            <a:r>
              <a:rPr lang="it-IT" sz="2400" dirty="0">
                <a:solidFill>
                  <a:srgbClr val="0070C0"/>
                </a:solidFill>
              </a:rPr>
              <a:t> (</a:t>
            </a:r>
            <a:r>
              <a:rPr lang="it-IT" sz="2400" dirty="0" err="1">
                <a:solidFill>
                  <a:srgbClr val="0070C0"/>
                </a:solidFill>
              </a:rPr>
              <a:t>Observable</a:t>
            </a:r>
            <a:r>
              <a:rPr lang="it-IT" sz="2400" dirty="0">
                <a:solidFill>
                  <a:srgbClr val="0070C0"/>
                </a:solidFill>
              </a:rPr>
              <a:t>) Data Streams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Async</a:t>
            </a:r>
            <a:r>
              <a:rPr lang="it-IT" sz="2400" dirty="0"/>
              <a:t> messaging and </a:t>
            </a:r>
            <a:r>
              <a:rPr lang="it-IT" sz="2400" dirty="0" err="1"/>
              <a:t>loose</a:t>
            </a:r>
            <a:r>
              <a:rPr lang="it-IT" sz="2400" dirty="0"/>
              <a:t> </a:t>
            </a:r>
            <a:r>
              <a:rPr lang="it-IT" sz="2400" dirty="0" err="1"/>
              <a:t>coupling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70C0"/>
                </a:solidFill>
              </a:rPr>
              <a:t>RxJS</a:t>
            </a:r>
            <a:r>
              <a:rPr lang="it-IT" sz="2400" dirty="0"/>
              <a:t>: the </a:t>
            </a:r>
            <a:r>
              <a:rPr lang="it-IT" sz="2400" dirty="0" err="1">
                <a:solidFill>
                  <a:srgbClr val="0070C0"/>
                </a:solidFill>
              </a:rPr>
              <a:t>Observable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/>
              <a:t>is</a:t>
            </a:r>
            <a:r>
              <a:rPr lang="it-IT" sz="2400" dirty="0"/>
              <a:t> the «primitive» </a:t>
            </a:r>
            <a:r>
              <a:rPr lang="it-IT" sz="2400" dirty="0" err="1"/>
              <a:t>type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JavaScript / </a:t>
            </a:r>
            <a:r>
              <a:rPr lang="it-IT" sz="2400" dirty="0" err="1"/>
              <a:t>Angular</a:t>
            </a:r>
            <a:r>
              <a:rPr lang="it-IT" sz="2400" dirty="0"/>
              <a:t> to </a:t>
            </a:r>
            <a:r>
              <a:rPr lang="it-IT" sz="2400" dirty="0" err="1"/>
              <a:t>implement</a:t>
            </a:r>
            <a:r>
              <a:rPr lang="it-IT" sz="2400" dirty="0"/>
              <a:t> </a:t>
            </a:r>
            <a:r>
              <a:rPr lang="it-IT" sz="2400" dirty="0" err="1"/>
              <a:t>asynchronous</a:t>
            </a:r>
            <a:r>
              <a:rPr lang="it-IT" sz="2400" dirty="0"/>
              <a:t> data streams.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/>
              <a:t>Mentality</a:t>
            </a:r>
            <a:r>
              <a:rPr lang="it-IT" sz="2400" i="1" dirty="0"/>
              <a:t> switch: 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NgRx</a:t>
            </a:r>
            <a:r>
              <a:rPr lang="it-IT" dirty="0"/>
              <a:t> Core </a:t>
            </a:r>
            <a:r>
              <a:rPr lang="it-IT" dirty="0" err="1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and 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with no side effects)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Reducers are the only way to “mutate” the 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Selectors</a:t>
            </a:r>
            <a:r>
              <a:rPr lang="en-US" sz="2400" dirty="0"/>
              <a:t>: state is accessed using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(or a projection) of the state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Effects</a:t>
            </a:r>
            <a:r>
              <a:rPr lang="en-US" sz="2400" dirty="0">
                <a:cs typeface="Calibri"/>
              </a:rPr>
              <a:t>: a way to interact with external services (like calling an API).</a:t>
            </a:r>
            <a:endParaRPr lang="en-US" sz="2400" dirty="0">
              <a:ea typeface="Calibri"/>
              <a:cs typeface="Calibri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6537</TotalTime>
  <Words>1469</Words>
  <Application>Microsoft Office PowerPoint</Application>
  <PresentationFormat>Widescreen</PresentationFormat>
  <Paragraphs>332</Paragraphs>
  <Slides>42</Slides>
  <Notes>13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NgRx/Store</vt:lpstr>
      <vt:lpstr>NgRx Core Principles</vt:lpstr>
      <vt:lpstr>Redux / NgRx  CQRS applied to the UI ?</vt:lpstr>
      <vt:lpstr>ngrx/store Setup</vt:lpstr>
      <vt:lpstr>1) State</vt:lpstr>
      <vt:lpstr>2) Provide an Initial State</vt:lpstr>
      <vt:lpstr>3) Define Actions (old syntax)</vt:lpstr>
      <vt:lpstr>3) Define Actions</vt:lpstr>
      <vt:lpstr>4) Reducers: react to actions, change the state (old syntax)</vt:lpstr>
      <vt:lpstr>4) Reducers: react to actions, change the state</vt:lpstr>
      <vt:lpstr>5) Configure the Store with Reducers</vt:lpstr>
      <vt:lpstr>6) Selectors: expose slices of the state as observables</vt:lpstr>
      <vt:lpstr>Benefits of «createSelector»</vt:lpstr>
      <vt:lpstr>7) Dispatch Actions</vt:lpstr>
      <vt:lpstr>ngrx/effects</vt:lpstr>
      <vt:lpstr>NgRx/Effects: a side effect model for ngrx/store</vt:lpstr>
      <vt:lpstr>NgRx Effects - Illustrated</vt:lpstr>
      <vt:lpstr>ngrx/effect Setup</vt:lpstr>
      <vt:lpstr>1) Define the Effect Service Class</vt:lpstr>
      <vt:lpstr>2) Configure the EffectsModule</vt:lpstr>
      <vt:lpstr>3) Implement the Side Effect (old syntax)</vt:lpstr>
      <vt:lpstr>3) Implement the Side Effect</vt:lpstr>
      <vt:lpstr>Effects might not dispatch Actions</vt:lpstr>
      <vt:lpstr>ngrx/effect: access external resources</vt:lpstr>
      <vt:lpstr>RxJS: chose the operators wisely</vt:lpstr>
      <vt:lpstr>ngrx/store-devtools</vt:lpstr>
      <vt:lpstr>ngrx/store-devtools</vt:lpstr>
      <vt:lpstr>ngrx/store-devtools Setup</vt:lpstr>
      <vt:lpstr>Configure ngrx/store-devtools</vt:lpstr>
      <vt:lpstr>there is more: NGRX/ROUTER-STORE NGRX/ENTITY NGRX/SCHEMATICS</vt:lpstr>
      <vt:lpstr>Component Store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929</cp:revision>
  <dcterms:created xsi:type="dcterms:W3CDTF">2012-07-27T01:16:44Z</dcterms:created>
  <dcterms:modified xsi:type="dcterms:W3CDTF">2023-11-28T22:47:22Z</dcterms:modified>
</cp:coreProperties>
</file>