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33"/>
  </p:notesMasterIdLst>
  <p:handoutMasterIdLst>
    <p:handoutMasterId r:id="rId34"/>
  </p:handoutMasterIdLst>
  <p:sldIdLst>
    <p:sldId id="292" r:id="rId2"/>
    <p:sldId id="420" r:id="rId3"/>
    <p:sldId id="423" r:id="rId4"/>
    <p:sldId id="424" r:id="rId5"/>
    <p:sldId id="446" r:id="rId6"/>
    <p:sldId id="422" r:id="rId7"/>
    <p:sldId id="425" r:id="rId8"/>
    <p:sldId id="421" r:id="rId9"/>
    <p:sldId id="426" r:id="rId10"/>
    <p:sldId id="427" r:id="rId11"/>
    <p:sldId id="428" r:id="rId12"/>
    <p:sldId id="430" r:id="rId13"/>
    <p:sldId id="429" r:id="rId14"/>
    <p:sldId id="432" r:id="rId15"/>
    <p:sldId id="431" r:id="rId16"/>
    <p:sldId id="433" r:id="rId17"/>
    <p:sldId id="435" r:id="rId18"/>
    <p:sldId id="434" r:id="rId19"/>
    <p:sldId id="436" r:id="rId20"/>
    <p:sldId id="437" r:id="rId21"/>
    <p:sldId id="438" r:id="rId22"/>
    <p:sldId id="439" r:id="rId23"/>
    <p:sldId id="441" r:id="rId24"/>
    <p:sldId id="442" r:id="rId25"/>
    <p:sldId id="443" r:id="rId26"/>
    <p:sldId id="444" r:id="rId27"/>
    <p:sldId id="445" r:id="rId28"/>
    <p:sldId id="447" r:id="rId29"/>
    <p:sldId id="440" r:id="rId30"/>
    <p:sldId id="407" r:id="rId31"/>
    <p:sldId id="41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1" autoAdjust="0"/>
    <p:restoredTop sz="91533" autoAdjust="0"/>
  </p:normalViewPr>
  <p:slideViewPr>
    <p:cSldViewPr snapToGrid="0">
      <p:cViewPr>
        <p:scale>
          <a:sx n="75" d="100"/>
          <a:sy n="75" d="100"/>
        </p:scale>
        <p:origin x="-1734" y="-7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B5F9E-84DB-4811-8F56-9C65E911095D}" type="datetimeFigureOut">
              <a:rPr lang="it-IT" smtClean="0"/>
              <a:t>11/08/2022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61586-C4DB-4F54-9F3C-109B145FC5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186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3984-6E99-4D80-ADB1-BFDA0D866557}" type="datetimeFigureOut">
              <a:rPr lang="en-US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9897D-FFB3-4111-B327-449DADBE2990}" type="slidenum">
              <a:rPr lang="en-US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8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1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64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05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2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14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3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1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31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16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31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25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80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32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74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83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91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42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944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94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Chose</a:t>
            </a:r>
            <a:r>
              <a:rPr lang="it-IT" dirty="0" smtClean="0"/>
              <a:t> the operator </a:t>
            </a:r>
            <a:r>
              <a:rPr lang="it-IT" dirty="0" err="1" smtClean="0"/>
              <a:t>based</a:t>
            </a:r>
            <a:r>
              <a:rPr lang="it-IT" dirty="0" smtClean="0"/>
              <a:t> on </a:t>
            </a:r>
            <a:r>
              <a:rPr lang="it-IT" dirty="0" err="1" smtClean="0"/>
              <a:t>how</a:t>
            </a:r>
            <a:r>
              <a:rPr lang="it-IT" baseline="0" dirty="0" smtClean="0"/>
              <a:t> </a:t>
            </a:r>
            <a:r>
              <a:rPr lang="it-IT" baseline="0" dirty="0" err="1" smtClean="0"/>
              <a:t>you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want</a:t>
            </a:r>
            <a:r>
              <a:rPr lang="it-IT" baseline="0" dirty="0" smtClean="0"/>
              <a:t> to </a:t>
            </a:r>
            <a:r>
              <a:rPr lang="it-IT" baseline="0" dirty="0" err="1" smtClean="0"/>
              <a:t>react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when</a:t>
            </a:r>
            <a:r>
              <a:rPr lang="it-IT" baseline="0" dirty="0" smtClean="0"/>
              <a:t> multiple http </a:t>
            </a:r>
            <a:r>
              <a:rPr lang="it-IT" baseline="0" dirty="0" err="1" smtClean="0"/>
              <a:t>requests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might</a:t>
            </a:r>
            <a:r>
              <a:rPr lang="it-IT" baseline="0" dirty="0" smtClean="0"/>
              <a:t> be </a:t>
            </a:r>
            <a:r>
              <a:rPr lang="it-IT" baseline="0" dirty="0" err="1" smtClean="0"/>
              <a:t>active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at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same</a:t>
            </a:r>
            <a:r>
              <a:rPr lang="it-IT" baseline="0" dirty="0" smtClean="0"/>
              <a:t> time </a:t>
            </a:r>
            <a:r>
              <a:rPr lang="it-IT" baseline="0" dirty="0" err="1" smtClean="0"/>
              <a:t>when</a:t>
            </a:r>
            <a:r>
              <a:rPr lang="it-IT" baseline="0" dirty="0" smtClean="0"/>
              <a:t> multiple </a:t>
            </a:r>
            <a:r>
              <a:rPr lang="it-IT" baseline="0" dirty="0" err="1" smtClean="0"/>
              <a:t>messages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being</a:t>
            </a:r>
            <a:r>
              <a:rPr lang="it-IT" baseline="0" dirty="0" smtClean="0"/>
              <a:t> </a:t>
            </a:r>
            <a:r>
              <a:rPr lang="it-IT" baseline="0" dirty="0" err="1" smtClean="0"/>
              <a:t>dispatched</a:t>
            </a:r>
            <a:r>
              <a:rPr lang="it-IT" baseline="0" dirty="0" smtClean="0"/>
              <a:t>: </a:t>
            </a:r>
            <a:r>
              <a:rPr lang="it-IT" baseline="0" dirty="0" err="1" smtClean="0"/>
              <a:t>cancel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previous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operations</a:t>
            </a:r>
            <a:r>
              <a:rPr lang="it-IT" baseline="0" dirty="0" smtClean="0"/>
              <a:t>, </a:t>
            </a:r>
            <a:r>
              <a:rPr lang="it-IT" baseline="0" dirty="0" err="1" smtClean="0"/>
              <a:t>execute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them</a:t>
            </a:r>
            <a:r>
              <a:rPr lang="it-IT" baseline="0" dirty="0" smtClean="0"/>
              <a:t> in </a:t>
            </a:r>
            <a:r>
              <a:rPr lang="it-IT" baseline="0" dirty="0" err="1" smtClean="0"/>
              <a:t>parallel</a:t>
            </a:r>
            <a:r>
              <a:rPr lang="it-IT" baseline="0" dirty="0" smtClean="0"/>
              <a:t> and merge the </a:t>
            </a:r>
            <a:r>
              <a:rPr lang="it-IT" baseline="0" dirty="0" err="1" smtClean="0"/>
              <a:t>results</a:t>
            </a:r>
            <a:r>
              <a:rPr lang="it-IT" baseline="0" dirty="0" smtClean="0"/>
              <a:t>, </a:t>
            </a:r>
            <a:r>
              <a:rPr lang="it-IT" baseline="0" dirty="0" err="1" smtClean="0"/>
              <a:t>keep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ordering</a:t>
            </a:r>
            <a:r>
              <a:rPr lang="it-IT" baseline="0" dirty="0" smtClean="0"/>
              <a:t>, </a:t>
            </a:r>
            <a:r>
              <a:rPr lang="it-IT" baseline="0" dirty="0" err="1" smtClean="0"/>
              <a:t>wait</a:t>
            </a:r>
            <a:r>
              <a:rPr lang="it-IT" baseline="0" dirty="0" smtClean="0"/>
              <a:t> for </a:t>
            </a:r>
            <a:r>
              <a:rPr lang="it-IT" baseline="0" dirty="0" err="1" smtClean="0"/>
              <a:t>previous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operation</a:t>
            </a:r>
            <a:r>
              <a:rPr lang="it-IT" baseline="0" dirty="0" smtClean="0"/>
              <a:t> to complete…</a:t>
            </a:r>
          </a:p>
          <a:p>
            <a:r>
              <a:rPr lang="it-IT" baseline="0" dirty="0" smtClean="0"/>
              <a:t>How ‘in-</a:t>
            </a:r>
            <a:r>
              <a:rPr lang="it-IT" baseline="0" dirty="0" err="1" smtClean="0"/>
              <a:t>flight</a:t>
            </a:r>
            <a:r>
              <a:rPr lang="it-IT" baseline="0" dirty="0" smtClean="0"/>
              <a:t>’ </a:t>
            </a:r>
            <a:r>
              <a:rPr lang="it-IT" baseline="0" dirty="0" err="1" smtClean="0"/>
              <a:t>requests</a:t>
            </a:r>
            <a:r>
              <a:rPr lang="it-IT" baseline="0" dirty="0" smtClean="0"/>
              <a:t> are </a:t>
            </a:r>
            <a:r>
              <a:rPr lang="it-IT" baseline="0" dirty="0" err="1" smtClean="0"/>
              <a:t>handled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is</a:t>
            </a:r>
            <a:r>
              <a:rPr lang="it-IT" baseline="0" dirty="0" smtClean="0"/>
              <a:t> up to </a:t>
            </a:r>
            <a:r>
              <a:rPr lang="it-IT" baseline="0" dirty="0" err="1" smtClean="0"/>
              <a:t>you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48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77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52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40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16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62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2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42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75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35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5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3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4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48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8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6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1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FA7AC5-6045-4418-8E60-F4878873447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9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85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activeX/rxj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Observer_pattern" TargetMode="External"/><Relationship Id="rId4" Type="http://schemas.openxmlformats.org/officeDocument/2006/relationships/hyperlink" Target="https://www.reactivemanifesto.or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active_programm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activemanifesto.org/" TargetMode="External"/><Relationship Id="rId4" Type="http://schemas.openxmlformats.org/officeDocument/2006/relationships/hyperlink" Target="https://stackoverflow.com/questions/1028250/what-is-functional-reactive-programming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gramming_paradig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ataflow_programming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earnrxjs.io/" TargetMode="External"/><Relationship Id="rId3" Type="http://schemas.openxmlformats.org/officeDocument/2006/relationships/hyperlink" Target="https://www.reactivemanifesto.org/" TargetMode="External"/><Relationship Id="rId7" Type="http://schemas.openxmlformats.org/officeDocument/2006/relationships/hyperlink" Target="http://rxmarbles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activex.io/rxjs/manual/index.html" TargetMode="External"/><Relationship Id="rId5" Type="http://schemas.openxmlformats.org/officeDocument/2006/relationships/hyperlink" Target="https://rxjs-dev.firebaseapp.com/" TargetMode="External"/><Relationship Id="rId4" Type="http://schemas.openxmlformats.org/officeDocument/2006/relationships/hyperlink" Target="https://github.com/ReactiveX/rxjs" TargetMode="External"/><Relationship Id="rId9" Type="http://schemas.openxmlformats.org/officeDocument/2006/relationships/hyperlink" Target="https://angular.io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facebook.com/giorgetti.alessandro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imordialcode.com" TargetMode="External"/><Relationship Id="rId5" Type="http://schemas.openxmlformats.org/officeDocument/2006/relationships/hyperlink" Target="mailto:alessandro.giorgetti@live.com" TargetMode="External"/><Relationship Id="rId4" Type="http://schemas.openxmlformats.org/officeDocument/2006/relationships/hyperlink" Target="https://it.linkedin.com/in/giorgettialessandr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Reactive Programming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RxJS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996" y="6416178"/>
            <a:ext cx="486004" cy="441822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0101089" y="6429345"/>
            <a:ext cx="1542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000" dirty="0" smtClean="0">
                <a:solidFill>
                  <a:schemeClr val="bg1"/>
                </a:solidFill>
              </a:rPr>
              <a:t>Alessandro </a:t>
            </a:r>
            <a:r>
              <a:rPr lang="it-IT" sz="1000" dirty="0" err="1" smtClean="0">
                <a:solidFill>
                  <a:schemeClr val="bg1"/>
                </a:solidFill>
              </a:rPr>
              <a:t>Giorgetti</a:t>
            </a:r>
            <a:r>
              <a:rPr lang="it-IT" sz="1000" dirty="0" smtClean="0">
                <a:solidFill>
                  <a:schemeClr val="bg1"/>
                </a:solidFill>
              </a:rPr>
              <a:t/>
            </a:r>
            <a:br>
              <a:rPr lang="it-IT" sz="1000" dirty="0" smtClean="0">
                <a:solidFill>
                  <a:schemeClr val="bg1"/>
                </a:solidFill>
              </a:rPr>
            </a:br>
            <a:r>
              <a:rPr lang="it-IT" sz="1000" dirty="0" smtClean="0">
                <a:solidFill>
                  <a:schemeClr val="bg1"/>
                </a:solidFill>
              </a:rPr>
              <a:t>www.primordialcode.com</a:t>
            </a:r>
            <a:endParaRPr lang="it-IT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47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 err="1" smtClean="0"/>
              <a:t>Introducing</a:t>
            </a:r>
            <a:r>
              <a:rPr lang="it-IT" sz="4000" dirty="0" smtClean="0"/>
              <a:t>: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RxJS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013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RxJS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pPr algn="ctr"/>
            <a:r>
              <a:rPr lang="en-US" sz="4400" dirty="0" err="1">
                <a:hlinkClick r:id="rId3" tooltip="https://github.com/ReactiveX/rxjs"/>
              </a:rPr>
              <a:t>RxJS</a:t>
            </a:r>
            <a:r>
              <a:rPr lang="en-US" sz="4400" dirty="0"/>
              <a:t> is a library for </a:t>
            </a:r>
            <a:r>
              <a:rPr lang="en-US" sz="4400" dirty="0">
                <a:hlinkClick r:id="rId4" tooltip="https://www.reactivemanifesto.org/"/>
              </a:rPr>
              <a:t>Reactive Programming</a:t>
            </a:r>
            <a:r>
              <a:rPr lang="en-US" sz="4400" dirty="0"/>
              <a:t> using Observables and </a:t>
            </a:r>
            <a:r>
              <a:rPr lang="en-US" sz="4400" dirty="0" smtClean="0"/>
              <a:t>the</a:t>
            </a:r>
            <a:r>
              <a:rPr lang="en-US" sz="4400" dirty="0"/>
              <a:t> </a:t>
            </a:r>
            <a:r>
              <a:rPr lang="en-US" sz="4400" dirty="0">
                <a:hlinkClick r:id="rId5" tooltip="https://en.wikipedia.org/wiki/Observer_pattern"/>
              </a:rPr>
              <a:t>Observer Pattern</a:t>
            </a:r>
            <a:r>
              <a:rPr lang="en-US" sz="4400" dirty="0"/>
              <a:t>.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43791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RxJS</a:t>
            </a:r>
            <a:r>
              <a:rPr lang="it-IT" dirty="0" smtClean="0"/>
              <a:t> </a:t>
            </a:r>
            <a:r>
              <a:rPr lang="it-IT" dirty="0" err="1" smtClean="0"/>
              <a:t>key</a:t>
            </a:r>
            <a:r>
              <a:rPr lang="it-IT" dirty="0" smtClean="0"/>
              <a:t> </a:t>
            </a:r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Observable</a:t>
            </a:r>
            <a:r>
              <a:rPr lang="en-US" sz="2400" dirty="0"/>
              <a:t>: represents the idea of an </a:t>
            </a:r>
            <a:r>
              <a:rPr lang="en-US" sz="2400" dirty="0" err="1"/>
              <a:t>invokable</a:t>
            </a:r>
            <a:r>
              <a:rPr lang="en-US" sz="2400" dirty="0"/>
              <a:t> </a:t>
            </a:r>
            <a:r>
              <a:rPr lang="en-US" sz="2400" b="1" dirty="0"/>
              <a:t>collection</a:t>
            </a:r>
            <a:r>
              <a:rPr lang="en-US" sz="2400" dirty="0"/>
              <a:t> of future values or </a:t>
            </a:r>
            <a:r>
              <a:rPr lang="en-US" sz="2400" b="1" dirty="0"/>
              <a:t>events</a:t>
            </a:r>
            <a:r>
              <a:rPr lang="en-US" sz="2400" dirty="0"/>
              <a:t>; we can think of an Observable like </a:t>
            </a:r>
            <a:r>
              <a:rPr lang="en-US" sz="2400" b="1" dirty="0"/>
              <a:t>a stream of data that </a:t>
            </a:r>
            <a:r>
              <a:rPr lang="en-US" sz="2400" b="1" dirty="0" smtClean="0"/>
              <a:t>keeps </a:t>
            </a:r>
            <a:r>
              <a:rPr lang="en-US" sz="2400" b="1" dirty="0"/>
              <a:t>coming over time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Observer</a:t>
            </a:r>
            <a:r>
              <a:rPr lang="en-US" sz="2400" dirty="0"/>
              <a:t>: is a collection of </a:t>
            </a:r>
            <a:r>
              <a:rPr lang="en-US" sz="2400" b="1" dirty="0"/>
              <a:t>callbacks</a:t>
            </a:r>
            <a:r>
              <a:rPr lang="en-US" sz="2400" dirty="0"/>
              <a:t> that knows how to </a:t>
            </a:r>
            <a:r>
              <a:rPr lang="en-US" sz="2400" b="1" dirty="0"/>
              <a:t>listen</a:t>
            </a:r>
            <a:r>
              <a:rPr lang="en-US" sz="2400" dirty="0"/>
              <a:t> to values delivered by the Observable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Subscription</a:t>
            </a:r>
            <a:r>
              <a:rPr lang="en-US" sz="2400" dirty="0"/>
              <a:t>: represents </a:t>
            </a:r>
            <a:r>
              <a:rPr lang="en-US" sz="2400" b="1" dirty="0"/>
              <a:t>the execution of an Observable</a:t>
            </a:r>
            <a:r>
              <a:rPr lang="en-US" sz="2400" dirty="0"/>
              <a:t>, it is primarily used for cancelling the </a:t>
            </a:r>
            <a:r>
              <a:rPr lang="en-US" sz="2400" dirty="0" smtClean="0"/>
              <a:t>execution itself; </a:t>
            </a:r>
            <a:r>
              <a:rPr lang="en-US" sz="2400" i="1" dirty="0"/>
              <a:t>the term is also used to indicate the lazy computation that happens for each observer that subscribes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509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RxJS</a:t>
            </a:r>
            <a:r>
              <a:rPr lang="it-IT" dirty="0" smtClean="0"/>
              <a:t> </a:t>
            </a:r>
            <a:r>
              <a:rPr lang="it-IT" dirty="0" err="1" smtClean="0"/>
              <a:t>key</a:t>
            </a:r>
            <a:r>
              <a:rPr lang="it-IT" dirty="0" smtClean="0"/>
              <a:t> </a:t>
            </a:r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Operators</a:t>
            </a:r>
            <a:r>
              <a:rPr lang="en-US" sz="2400" dirty="0"/>
              <a:t>: </a:t>
            </a:r>
            <a:r>
              <a:rPr lang="en-US" sz="2400" i="1" dirty="0"/>
              <a:t>pure functions </a:t>
            </a:r>
            <a:r>
              <a:rPr lang="en-US" sz="2400" dirty="0"/>
              <a:t>that enable a functional programming style of coding (operations </a:t>
            </a:r>
            <a:r>
              <a:rPr lang="en-US" sz="2400" dirty="0" smtClean="0"/>
              <a:t>like: </a:t>
            </a:r>
            <a:r>
              <a:rPr lang="en-US" sz="2400" dirty="0"/>
              <a:t>map, filter, </a:t>
            </a:r>
            <a:r>
              <a:rPr lang="en-US" sz="2400" dirty="0" err="1"/>
              <a:t>concat</a:t>
            </a:r>
            <a:r>
              <a:rPr lang="en-US" sz="2400" dirty="0"/>
              <a:t>, etc</a:t>
            </a:r>
            <a:r>
              <a:rPr lang="en-US" sz="2400" dirty="0" smtClean="0"/>
              <a:t>.).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Subject</a:t>
            </a:r>
            <a:r>
              <a:rPr lang="en-US" sz="2400" dirty="0"/>
              <a:t>: is the </a:t>
            </a:r>
            <a:r>
              <a:rPr lang="en-US" sz="2400" b="1" dirty="0"/>
              <a:t>equivalent to an </a:t>
            </a:r>
            <a:r>
              <a:rPr lang="en-US" sz="2400" b="1" dirty="0" err="1"/>
              <a:t>EventEmitter</a:t>
            </a:r>
            <a:r>
              <a:rPr lang="en-US" sz="2400" dirty="0"/>
              <a:t>, and </a:t>
            </a:r>
            <a:r>
              <a:rPr lang="en-US" sz="2400" dirty="0" smtClean="0"/>
              <a:t>it is </a:t>
            </a:r>
            <a:r>
              <a:rPr lang="en-US" sz="2400" b="1" dirty="0" smtClean="0"/>
              <a:t>the </a:t>
            </a:r>
            <a:r>
              <a:rPr lang="en-US" sz="2400" b="1" dirty="0"/>
              <a:t>only way of multicasting </a:t>
            </a:r>
            <a:r>
              <a:rPr lang="en-US" sz="2400" dirty="0"/>
              <a:t>a value </a:t>
            </a:r>
            <a:r>
              <a:rPr lang="en-US" sz="2400" dirty="0" smtClean="0"/>
              <a:t>(or event) </a:t>
            </a:r>
            <a:r>
              <a:rPr lang="en-US" sz="2400" dirty="0"/>
              <a:t>to multiple Observers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Schedulers</a:t>
            </a:r>
            <a:r>
              <a:rPr lang="en-US" sz="2400" dirty="0"/>
              <a:t>: are centralized dispatchers to control concurrency, allowing us to coordinate when computation </a:t>
            </a:r>
            <a:r>
              <a:rPr lang="en-US" sz="2400" dirty="0" smtClean="0"/>
              <a:t>happens on e.g.: </a:t>
            </a:r>
            <a:r>
              <a:rPr lang="en-US" sz="2400" dirty="0" err="1" smtClean="0"/>
              <a:t>setTimeout</a:t>
            </a:r>
            <a:r>
              <a:rPr lang="en-US" sz="2400" dirty="0" smtClean="0"/>
              <a:t>(), interval(), </a:t>
            </a:r>
            <a:r>
              <a:rPr lang="en-US" sz="2400" dirty="0"/>
              <a:t>etc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873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Learn</a:t>
            </a:r>
            <a:r>
              <a:rPr lang="it-IT" dirty="0" smtClean="0"/>
              <a:t> by </a:t>
            </a:r>
            <a:r>
              <a:rPr lang="it-IT" dirty="0" err="1" smtClean="0"/>
              <a:t>examples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225693" y="3013502"/>
            <a:ext cx="97406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800" dirty="0"/>
              <a:t>https://github.com/AGiorgetti/rxjs101</a:t>
            </a:r>
          </a:p>
        </p:txBody>
      </p:sp>
    </p:spTree>
    <p:extLst>
      <p:ext uri="{BB962C8B-B14F-4D97-AF65-F5344CB8AC3E}">
        <p14:creationId xmlns:p14="http://schemas.microsoft.com/office/powerpoint/2010/main" val="218308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6000" dirty="0" smtClean="0"/>
              <a:t>Demo 01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Observables</a:t>
            </a:r>
            <a:r>
              <a:rPr lang="it-IT" dirty="0" smtClean="0"/>
              <a:t> and </a:t>
            </a:r>
            <a:r>
              <a:rPr lang="it-IT" dirty="0" err="1" smtClean="0"/>
              <a:t>Subjects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smtClean="0"/>
              <a:t>Create an </a:t>
            </a:r>
            <a:r>
              <a:rPr lang="it-IT" dirty="0" err="1" smtClean="0"/>
              <a:t>observable</a:t>
            </a:r>
            <a:r>
              <a:rPr lang="it-IT" dirty="0" smtClean="0"/>
              <a:t> and SUBSCRIBE TO </a:t>
            </a:r>
            <a:r>
              <a:rPr lang="it-IT" dirty="0" err="1" smtClean="0"/>
              <a:t>observe</a:t>
            </a:r>
            <a:r>
              <a:rPr lang="it-IT" dirty="0" smtClean="0"/>
              <a:t> </a:t>
            </a:r>
            <a:r>
              <a:rPr lang="it-IT" dirty="0" err="1" smtClean="0"/>
              <a:t>emitted</a:t>
            </a:r>
            <a:r>
              <a:rPr lang="it-IT" dirty="0" smtClean="0"/>
              <a:t> </a:t>
            </a:r>
            <a:r>
              <a:rPr lang="it-IT" dirty="0" err="1" smtClean="0"/>
              <a:t>values</a:t>
            </a:r>
            <a:r>
              <a:rPr lang="it-IT" dirty="0" smtClean="0"/>
              <a:t>.</a:t>
            </a:r>
          </a:p>
          <a:p>
            <a:r>
              <a:rPr lang="it-IT" dirty="0" smtClean="0"/>
              <a:t>Create a </a:t>
            </a:r>
            <a:r>
              <a:rPr lang="it-IT" dirty="0" err="1" smtClean="0"/>
              <a:t>subject</a:t>
            </a:r>
            <a:r>
              <a:rPr lang="it-IT" dirty="0"/>
              <a:t> </a:t>
            </a:r>
            <a:r>
              <a:rPr lang="it-IT" dirty="0" smtClean="0"/>
              <a:t>and </a:t>
            </a:r>
            <a:r>
              <a:rPr lang="it-IT" dirty="0" err="1" smtClean="0"/>
              <a:t>subscribe</a:t>
            </a:r>
            <a:r>
              <a:rPr lang="it-IT" dirty="0" smtClean="0"/>
              <a:t> to </a:t>
            </a:r>
            <a:r>
              <a:rPr lang="it-IT" dirty="0" err="1" smtClean="0"/>
              <a:t>observe</a:t>
            </a:r>
            <a:r>
              <a:rPr lang="it-IT" dirty="0" smtClean="0"/>
              <a:t> </a:t>
            </a:r>
            <a:r>
              <a:rPr lang="it-IT" dirty="0" err="1" smtClean="0"/>
              <a:t>emitted</a:t>
            </a:r>
            <a:r>
              <a:rPr lang="it-IT" dirty="0" smtClean="0"/>
              <a:t> </a:t>
            </a:r>
            <a:r>
              <a:rPr lang="it-IT" dirty="0" err="1" smtClean="0"/>
              <a:t>values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38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02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Unicast</a:t>
            </a:r>
            <a:r>
              <a:rPr lang="it-IT" dirty="0" smtClean="0"/>
              <a:t> (or </a:t>
            </a:r>
            <a:r>
              <a:rPr lang="it-IT" dirty="0" err="1" smtClean="0"/>
              <a:t>Cold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EACH </a:t>
            </a:r>
            <a:r>
              <a:rPr lang="it-IT" dirty="0" err="1" smtClean="0"/>
              <a:t>observer</a:t>
            </a:r>
            <a:r>
              <a:rPr lang="it-IT" dirty="0" smtClean="0"/>
              <a:t> «</a:t>
            </a:r>
            <a:r>
              <a:rPr lang="it-IT" dirty="0" err="1" smtClean="0"/>
              <a:t>owns</a:t>
            </a:r>
            <a:r>
              <a:rPr lang="it-IT" dirty="0" smtClean="0"/>
              <a:t>» an </a:t>
            </a:r>
            <a:r>
              <a:rPr lang="it-IT" dirty="0" err="1" smtClean="0"/>
              <a:t>independent</a:t>
            </a:r>
            <a:r>
              <a:rPr lang="it-IT" dirty="0" smtClean="0"/>
              <a:t> </a:t>
            </a:r>
            <a:r>
              <a:rPr lang="it-IT" dirty="0" err="1" smtClean="0"/>
              <a:t>execution</a:t>
            </a:r>
            <a:r>
              <a:rPr lang="it-IT" dirty="0" smtClean="0"/>
              <a:t> of the </a:t>
            </a:r>
            <a:r>
              <a:rPr lang="it-IT" dirty="0" err="1" smtClean="0"/>
              <a:t>observable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959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03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Multicast (or Hot)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‘</a:t>
            </a:r>
            <a:r>
              <a:rPr lang="it-IT" dirty="0" err="1" smtClean="0"/>
              <a:t>Sharing</a:t>
            </a:r>
            <a:r>
              <a:rPr lang="it-IT" dirty="0" smtClean="0"/>
              <a:t> </a:t>
            </a:r>
            <a:r>
              <a:rPr lang="it-IT" dirty="0" err="1" smtClean="0"/>
              <a:t>messages</a:t>
            </a:r>
            <a:r>
              <a:rPr lang="it-IT" dirty="0" smtClean="0"/>
              <a:t> and </a:t>
            </a:r>
            <a:r>
              <a:rPr lang="it-IT" dirty="0" err="1" smtClean="0"/>
              <a:t>execution</a:t>
            </a:r>
            <a:r>
              <a:rPr lang="it-IT" dirty="0" smtClean="0"/>
              <a:t>’</a:t>
            </a:r>
          </a:p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 smtClean="0"/>
              <a:t>Connectable</a:t>
            </a:r>
            <a:r>
              <a:rPr lang="it-IT" dirty="0" smtClean="0"/>
              <a:t> </a:t>
            </a:r>
            <a:r>
              <a:rPr lang="it-IT" dirty="0"/>
              <a:t>?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195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04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Warm</a:t>
            </a:r>
            <a:r>
              <a:rPr lang="it-IT" dirty="0" smtClean="0"/>
              <a:t> </a:t>
            </a:r>
            <a:r>
              <a:rPr lang="it-IT" dirty="0" err="1" smtClean="0"/>
              <a:t>Observables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Use </a:t>
            </a:r>
            <a:r>
              <a:rPr lang="it-IT" dirty="0" err="1" smtClean="0"/>
              <a:t>operators</a:t>
            </a:r>
            <a:r>
              <a:rPr lang="it-IT" dirty="0" smtClean="0"/>
              <a:t> to </a:t>
            </a:r>
            <a:r>
              <a:rPr lang="it-IT" dirty="0" err="1" smtClean="0"/>
              <a:t>convert</a:t>
            </a:r>
            <a:r>
              <a:rPr lang="it-IT" dirty="0" smtClean="0"/>
              <a:t> </a:t>
            </a:r>
            <a:r>
              <a:rPr lang="it-IT" dirty="0" err="1" smtClean="0"/>
              <a:t>observables</a:t>
            </a:r>
            <a:r>
              <a:rPr lang="it-IT" dirty="0" smtClean="0"/>
              <a:t> from </a:t>
            </a:r>
            <a:r>
              <a:rPr lang="it-IT" dirty="0" err="1" smtClean="0"/>
              <a:t>cold</a:t>
            </a:r>
            <a:r>
              <a:rPr lang="it-IT" dirty="0" smtClean="0"/>
              <a:t> to hot and trigger the </a:t>
            </a:r>
            <a:r>
              <a:rPr lang="it-IT" dirty="0" err="1" smtClean="0"/>
              <a:t>execution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80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05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Unsubscribe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How to do </a:t>
            </a:r>
            <a:r>
              <a:rPr lang="it-IT" dirty="0" err="1" smtClean="0"/>
              <a:t>it!</a:t>
            </a:r>
            <a:endParaRPr lang="it-IT" dirty="0" smtClean="0"/>
          </a:p>
          <a:p>
            <a:r>
              <a:rPr lang="it-IT" dirty="0" err="1" smtClean="0"/>
              <a:t>When</a:t>
            </a:r>
            <a:r>
              <a:rPr lang="it-IT" dirty="0" smtClean="0"/>
              <a:t> to do </a:t>
            </a:r>
            <a:r>
              <a:rPr lang="it-IT" dirty="0" err="1" smtClean="0"/>
              <a:t>it!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339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Reactive</a:t>
            </a:r>
            <a:r>
              <a:rPr lang="it-IT" dirty="0" smtClean="0"/>
              <a:t> Programming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err="1" smtClean="0"/>
              <a:t>Looking</a:t>
            </a:r>
            <a:r>
              <a:rPr lang="it-IT" dirty="0" smtClean="0"/>
              <a:t> for </a:t>
            </a:r>
            <a:r>
              <a:rPr lang="it-IT" dirty="0" err="1" smtClean="0"/>
              <a:t>Reactive</a:t>
            </a:r>
            <a:r>
              <a:rPr lang="it-IT" dirty="0" smtClean="0"/>
              <a:t> Programming in </a:t>
            </a:r>
            <a:r>
              <a:rPr lang="it-IT" dirty="0" err="1" smtClean="0"/>
              <a:t>your</a:t>
            </a:r>
            <a:r>
              <a:rPr lang="it-IT" dirty="0" smtClean="0"/>
              <a:t> favorite </a:t>
            </a: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engine</a:t>
            </a:r>
            <a:r>
              <a:rPr lang="it-IT" dirty="0" smtClean="0"/>
              <a:t>:</a:t>
            </a:r>
          </a:p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Wikipedia: </a:t>
            </a:r>
            <a:r>
              <a:rPr lang="it-IT" dirty="0">
                <a:hlinkClick r:id="rId3"/>
              </a:rPr>
              <a:t>https://</a:t>
            </a:r>
            <a:r>
              <a:rPr lang="it-IT" dirty="0" smtClean="0">
                <a:hlinkClick r:id="rId3"/>
              </a:rPr>
              <a:t>en.wikipedia.org/wiki/Reactive_programming</a:t>
            </a: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 smtClean="0"/>
              <a:t>Stack</a:t>
            </a:r>
            <a:r>
              <a:rPr lang="it-IT" dirty="0" smtClean="0"/>
              <a:t> </a:t>
            </a:r>
            <a:r>
              <a:rPr lang="it-IT" dirty="0" err="1" smtClean="0"/>
              <a:t>Overflow</a:t>
            </a:r>
            <a:r>
              <a:rPr lang="it-IT" dirty="0"/>
              <a:t>: </a:t>
            </a:r>
            <a:r>
              <a:rPr lang="it-IT" dirty="0">
                <a:hlinkClick r:id="rId4"/>
              </a:rPr>
              <a:t>https://</a:t>
            </a:r>
            <a:r>
              <a:rPr lang="it-IT" dirty="0" smtClean="0">
                <a:hlinkClick r:id="rId4"/>
              </a:rPr>
              <a:t>stackoverflow.com/questions/1028250/what-is-functional-reactive-programming</a:t>
            </a: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The </a:t>
            </a:r>
            <a:r>
              <a:rPr lang="it-IT" dirty="0" err="1" smtClean="0"/>
              <a:t>Reactive</a:t>
            </a:r>
            <a:r>
              <a:rPr lang="it-IT" dirty="0"/>
              <a:t> Manifesto: </a:t>
            </a:r>
            <a:r>
              <a:rPr lang="it-IT" dirty="0">
                <a:hlinkClick r:id="rId5"/>
              </a:rPr>
              <a:t>https://www.reactivemanifesto.org</a:t>
            </a:r>
            <a:r>
              <a:rPr lang="it-IT" dirty="0" smtClean="0">
                <a:hlinkClick r:id="rId5"/>
              </a:rPr>
              <a:t>/</a:t>
            </a:r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004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Angular</a:t>
            </a:r>
            <a:r>
              <a:rPr lang="it-IT" dirty="0" smtClean="0"/>
              <a:t> and </a:t>
            </a:r>
            <a:r>
              <a:rPr lang="it-IT" smtClean="0"/>
              <a:t>RxJS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785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Angular</a:t>
            </a:r>
            <a:r>
              <a:rPr lang="it-IT" dirty="0" smtClean="0"/>
              <a:t> &amp; </a:t>
            </a:r>
            <a:r>
              <a:rPr lang="it-IT" dirty="0" err="1" smtClean="0"/>
              <a:t>RxJS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it-IT" sz="2800" dirty="0" smtClean="0"/>
          </a:p>
          <a:p>
            <a:r>
              <a:rPr lang="it-IT" sz="2800" dirty="0" err="1" smtClean="0"/>
              <a:t>Observables</a:t>
            </a:r>
            <a:r>
              <a:rPr lang="it-IT" sz="2800" dirty="0" smtClean="0"/>
              <a:t> are </a:t>
            </a:r>
            <a:r>
              <a:rPr lang="it-IT" sz="2800" dirty="0" err="1" smtClean="0"/>
              <a:t>widely</a:t>
            </a:r>
            <a:r>
              <a:rPr lang="it-IT" sz="2800" dirty="0" smtClean="0"/>
              <a:t> </a:t>
            </a:r>
            <a:r>
              <a:rPr lang="it-IT" sz="2800" dirty="0" err="1" smtClean="0"/>
              <a:t>used</a:t>
            </a:r>
            <a:r>
              <a:rPr lang="it-IT" sz="2800" dirty="0" smtClean="0"/>
              <a:t> in </a:t>
            </a:r>
            <a:r>
              <a:rPr lang="it-IT" sz="2800" dirty="0" err="1" smtClean="0"/>
              <a:t>Angular</a:t>
            </a:r>
            <a:r>
              <a:rPr lang="it-IT" sz="2800" dirty="0" smtClean="0"/>
              <a:t> and in state management </a:t>
            </a:r>
            <a:r>
              <a:rPr lang="it-IT" sz="2800" dirty="0" err="1" smtClean="0"/>
              <a:t>libraries</a:t>
            </a:r>
            <a:r>
              <a:rPr lang="it-IT" sz="2800" dirty="0" smtClean="0"/>
              <a:t> </a:t>
            </a:r>
            <a:r>
              <a:rPr lang="it-IT" sz="2800" dirty="0" err="1" smtClean="0"/>
              <a:t>that</a:t>
            </a:r>
            <a:r>
              <a:rPr lang="it-IT" sz="2800" dirty="0" smtClean="0"/>
              <a:t> </a:t>
            </a:r>
            <a:r>
              <a:rPr lang="it-IT" sz="2800" dirty="0" err="1" smtClean="0"/>
              <a:t>follow</a:t>
            </a:r>
            <a:r>
              <a:rPr lang="it-IT" sz="2800" dirty="0" smtClean="0"/>
              <a:t> the </a:t>
            </a:r>
            <a:r>
              <a:rPr lang="it-IT" sz="2800" dirty="0" err="1" smtClean="0"/>
              <a:t>Redux</a:t>
            </a:r>
            <a:r>
              <a:rPr lang="it-IT" sz="2800" dirty="0" smtClean="0"/>
              <a:t> pattern (</a:t>
            </a:r>
            <a:r>
              <a:rPr lang="it-IT" sz="2800" dirty="0" err="1" smtClean="0"/>
              <a:t>like</a:t>
            </a:r>
            <a:r>
              <a:rPr lang="it-IT" sz="2800" dirty="0" smtClean="0"/>
              <a:t> </a:t>
            </a:r>
            <a:r>
              <a:rPr lang="it-IT" sz="2800" dirty="0" err="1" smtClean="0"/>
              <a:t>NgRx</a:t>
            </a:r>
            <a:r>
              <a:rPr lang="it-IT" sz="2800" dirty="0" smtClean="0"/>
              <a:t>).</a:t>
            </a:r>
          </a:p>
          <a:p>
            <a:endParaRPr lang="it-IT" sz="2800" dirty="0" smtClean="0"/>
          </a:p>
          <a:p>
            <a:r>
              <a:rPr lang="it-IT" sz="2800" dirty="0" err="1" smtClean="0"/>
              <a:t>Observables</a:t>
            </a:r>
            <a:r>
              <a:rPr lang="it-IT" sz="2800" dirty="0" smtClean="0"/>
              <a:t> </a:t>
            </a:r>
            <a:r>
              <a:rPr lang="it-IT" sz="2800" dirty="0" err="1" smtClean="0"/>
              <a:t>exposed</a:t>
            </a:r>
            <a:r>
              <a:rPr lang="it-IT" sz="2800" dirty="0" smtClean="0"/>
              <a:t> by </a:t>
            </a:r>
            <a:r>
              <a:rPr lang="it-IT" sz="2800" dirty="0" err="1" smtClean="0"/>
              <a:t>Angular</a:t>
            </a:r>
            <a:r>
              <a:rPr lang="it-IT" sz="2800" dirty="0" smtClean="0"/>
              <a:t> </a:t>
            </a:r>
            <a:r>
              <a:rPr lang="it-IT" sz="2800" dirty="0" err="1" smtClean="0"/>
              <a:t>built</a:t>
            </a:r>
            <a:r>
              <a:rPr lang="it-IT" sz="2800" dirty="0" smtClean="0"/>
              <a:t>-in </a:t>
            </a:r>
            <a:r>
              <a:rPr lang="it-IT" sz="2800" dirty="0" err="1" smtClean="0"/>
              <a:t>services</a:t>
            </a:r>
            <a:r>
              <a:rPr lang="it-IT" sz="2800" dirty="0" smtClean="0"/>
              <a:t> (</a:t>
            </a:r>
            <a:r>
              <a:rPr lang="it-IT" sz="2800" dirty="0" err="1" smtClean="0"/>
              <a:t>like</a:t>
            </a:r>
            <a:r>
              <a:rPr lang="it-IT" sz="2800" dirty="0" smtClean="0"/>
              <a:t> </a:t>
            </a:r>
            <a:r>
              <a:rPr lang="it-IT" sz="2800" dirty="0" err="1" smtClean="0"/>
              <a:t>HttpModule</a:t>
            </a:r>
            <a:r>
              <a:rPr lang="it-IT" sz="2800" dirty="0" smtClean="0"/>
              <a:t>) are </a:t>
            </a:r>
            <a:r>
              <a:rPr lang="it-IT" sz="2800" b="1" dirty="0" err="1" smtClean="0">
                <a:solidFill>
                  <a:srgbClr val="0070C0"/>
                </a:solidFill>
              </a:rPr>
              <a:t>Unicast</a:t>
            </a:r>
            <a:r>
              <a:rPr lang="it-IT" sz="2800" dirty="0" smtClean="0"/>
              <a:t>, so </a:t>
            </a:r>
            <a:r>
              <a:rPr lang="it-IT" sz="2800" dirty="0" err="1" smtClean="0"/>
              <a:t>they</a:t>
            </a:r>
            <a:r>
              <a:rPr lang="it-IT" sz="2800" dirty="0" smtClean="0"/>
              <a:t> are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shared</a:t>
            </a:r>
            <a:r>
              <a:rPr lang="it-IT" sz="2800" dirty="0" smtClean="0"/>
              <a:t> </a:t>
            </a:r>
            <a:r>
              <a:rPr lang="it-IT" sz="2800" dirty="0" err="1" smtClean="0"/>
              <a:t>between</a:t>
            </a:r>
            <a:r>
              <a:rPr lang="it-IT" sz="2800" dirty="0" smtClean="0"/>
              <a:t> </a:t>
            </a:r>
            <a:r>
              <a:rPr lang="it-IT" sz="2800" dirty="0" err="1" smtClean="0"/>
              <a:t>subscriptions</a:t>
            </a:r>
            <a:r>
              <a:rPr lang="it-IT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784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Consuming</a:t>
            </a:r>
            <a:r>
              <a:rPr lang="it-IT" dirty="0" smtClean="0"/>
              <a:t> </a:t>
            </a:r>
            <a:r>
              <a:rPr lang="it-IT" dirty="0" err="1" smtClean="0"/>
              <a:t>Observables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sz="2800" dirty="0" smtClean="0"/>
              <a:t>To </a:t>
            </a:r>
            <a:r>
              <a:rPr lang="it-IT" sz="2800" dirty="0" err="1" smtClean="0"/>
              <a:t>consume</a:t>
            </a:r>
            <a:r>
              <a:rPr lang="it-IT" sz="2800" dirty="0" smtClean="0"/>
              <a:t> </a:t>
            </a:r>
            <a:r>
              <a:rPr lang="it-IT" sz="2800" dirty="0" err="1" smtClean="0"/>
              <a:t>Observables</a:t>
            </a:r>
            <a:r>
              <a:rPr lang="it-IT" sz="2800" dirty="0" smtClean="0"/>
              <a:t> </a:t>
            </a:r>
            <a:r>
              <a:rPr lang="it-IT" sz="2800" dirty="0" err="1" smtClean="0"/>
              <a:t>you</a:t>
            </a:r>
            <a:r>
              <a:rPr lang="it-IT" sz="2800" dirty="0" smtClean="0"/>
              <a:t> can:</a:t>
            </a:r>
          </a:p>
          <a:p>
            <a:endParaRPr lang="it-IT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b="1" dirty="0" err="1" smtClean="0">
                <a:solidFill>
                  <a:srgbClr val="0070C0"/>
                </a:solidFill>
              </a:rPr>
              <a:t>Explicitly</a:t>
            </a:r>
            <a:r>
              <a:rPr lang="it-IT" sz="2800" b="1" dirty="0" smtClean="0">
                <a:solidFill>
                  <a:srgbClr val="0070C0"/>
                </a:solidFill>
              </a:rPr>
              <a:t> </a:t>
            </a:r>
            <a:r>
              <a:rPr lang="it-IT" sz="2800" b="1" dirty="0" err="1" smtClean="0">
                <a:solidFill>
                  <a:srgbClr val="0070C0"/>
                </a:solidFill>
              </a:rPr>
              <a:t>subscribe</a:t>
            </a:r>
            <a:r>
              <a:rPr lang="it-IT" sz="2800" b="1" dirty="0" smtClean="0">
                <a:solidFill>
                  <a:srgbClr val="0070C0"/>
                </a:solidFill>
              </a:rPr>
              <a:t> </a:t>
            </a:r>
            <a:r>
              <a:rPr lang="it-IT" sz="2800" dirty="0" smtClean="0"/>
              <a:t>and </a:t>
            </a:r>
            <a:r>
              <a:rPr lang="it-IT" sz="2800" dirty="0" err="1" smtClean="0"/>
              <a:t>assign</a:t>
            </a:r>
            <a:r>
              <a:rPr lang="it-IT" sz="2800" dirty="0" smtClean="0"/>
              <a:t> the data to public </a:t>
            </a:r>
            <a:r>
              <a:rPr lang="it-IT" sz="2800" dirty="0" err="1" smtClean="0"/>
              <a:t>properties</a:t>
            </a:r>
            <a:r>
              <a:rPr lang="it-IT" sz="2800" dirty="0" smtClean="0"/>
              <a:t> of the </a:t>
            </a:r>
            <a:r>
              <a:rPr lang="it-IT" sz="2800" dirty="0" err="1" smtClean="0"/>
              <a:t>components</a:t>
            </a:r>
            <a:r>
              <a:rPr lang="it-IT" sz="28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smtClean="0"/>
              <a:t>(</a:t>
            </a:r>
            <a:r>
              <a:rPr lang="it-IT" sz="2800" dirty="0" err="1" smtClean="0"/>
              <a:t>Recommended</a:t>
            </a:r>
            <a:r>
              <a:rPr lang="it-IT" sz="2800" dirty="0" smtClean="0"/>
              <a:t> way) use </a:t>
            </a:r>
            <a:r>
              <a:rPr lang="it-IT" sz="2800" b="1" dirty="0" err="1" smtClean="0">
                <a:solidFill>
                  <a:srgbClr val="0070C0"/>
                </a:solidFill>
              </a:rPr>
              <a:t>AsyncPipe</a:t>
            </a:r>
            <a:r>
              <a:rPr lang="it-IT" sz="2800" dirty="0" smtClean="0">
                <a:solidFill>
                  <a:srgbClr val="0070C0"/>
                </a:solidFill>
              </a:rPr>
              <a:t> </a:t>
            </a:r>
            <a:r>
              <a:rPr lang="it-IT" sz="2800" dirty="0" smtClean="0"/>
              <a:t>to </a:t>
            </a:r>
            <a:r>
              <a:rPr lang="it-IT" sz="2800" dirty="0" err="1" smtClean="0"/>
              <a:t>bind</a:t>
            </a:r>
            <a:r>
              <a:rPr lang="it-IT" sz="2800" dirty="0" smtClean="0"/>
              <a:t> an </a:t>
            </a:r>
            <a:r>
              <a:rPr lang="it-IT" sz="2800" dirty="0" err="1" smtClean="0"/>
              <a:t>Observable</a:t>
            </a:r>
            <a:r>
              <a:rPr lang="it-IT" sz="2800" dirty="0" smtClean="0"/>
              <a:t> to the UI.</a:t>
            </a:r>
          </a:p>
        </p:txBody>
      </p:sp>
    </p:spTree>
    <p:extLst>
      <p:ext uri="{BB962C8B-B14F-4D97-AF65-F5344CB8AC3E}">
        <p14:creationId xmlns:p14="http://schemas.microsoft.com/office/powerpoint/2010/main" val="85085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6000" dirty="0" smtClean="0"/>
              <a:t>Demo 01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Unicast</a:t>
            </a:r>
            <a:r>
              <a:rPr lang="it-IT" dirty="0" smtClean="0"/>
              <a:t> / </a:t>
            </a:r>
            <a:r>
              <a:rPr lang="it-IT" dirty="0" err="1" smtClean="0"/>
              <a:t>Cold</a:t>
            </a:r>
            <a:r>
              <a:rPr lang="it-IT" dirty="0" smtClean="0"/>
              <a:t> </a:t>
            </a:r>
            <a:r>
              <a:rPr lang="it-IT" dirty="0" err="1" smtClean="0"/>
              <a:t>Observables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Beware</a:t>
            </a:r>
            <a:r>
              <a:rPr lang="it-IT" dirty="0" smtClean="0"/>
              <a:t> of </a:t>
            </a:r>
            <a:r>
              <a:rPr lang="it-IT" dirty="0" err="1" smtClean="0"/>
              <a:t>unicast</a:t>
            </a:r>
            <a:r>
              <a:rPr lang="it-IT" dirty="0" smtClean="0"/>
              <a:t> </a:t>
            </a:r>
            <a:r>
              <a:rPr lang="it-IT" dirty="0" err="1" smtClean="0"/>
              <a:t>observables</a:t>
            </a:r>
            <a:r>
              <a:rPr lang="it-IT" dirty="0" smtClean="0"/>
              <a:t> and multiple </a:t>
            </a:r>
            <a:r>
              <a:rPr lang="it-IT" dirty="0" err="1" smtClean="0"/>
              <a:t>subscriptions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737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02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.</a:t>
            </a:r>
            <a:r>
              <a:rPr lang="it-IT" dirty="0" err="1" smtClean="0"/>
              <a:t>toPromise</a:t>
            </a:r>
            <a:r>
              <a:rPr lang="it-IT" dirty="0" smtClean="0"/>
              <a:t>()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Go back to </a:t>
            </a:r>
            <a:r>
              <a:rPr lang="it-IT" dirty="0" err="1" smtClean="0"/>
              <a:t>promises</a:t>
            </a:r>
            <a:r>
              <a:rPr lang="it-IT" dirty="0" smtClean="0"/>
              <a:t> to mitigate the multiple </a:t>
            </a:r>
            <a:r>
              <a:rPr lang="it-IT" dirty="0" err="1" smtClean="0"/>
              <a:t>execution</a:t>
            </a:r>
            <a:r>
              <a:rPr lang="it-IT" dirty="0" smtClean="0"/>
              <a:t> </a:t>
            </a:r>
            <a:r>
              <a:rPr lang="it-IT" dirty="0" err="1" smtClean="0"/>
              <a:t>problem</a:t>
            </a:r>
            <a:r>
              <a:rPr lang="it-IT" dirty="0" smtClean="0"/>
              <a:t> (</a:t>
            </a:r>
            <a:r>
              <a:rPr lang="it-IT" dirty="0" err="1" smtClean="0"/>
              <a:t>also</a:t>
            </a:r>
            <a:r>
              <a:rPr lang="it-IT" dirty="0" smtClean="0"/>
              <a:t> </a:t>
            </a:r>
            <a:r>
              <a:rPr lang="it-IT" dirty="0" err="1" smtClean="0"/>
              <a:t>promises</a:t>
            </a:r>
            <a:r>
              <a:rPr lang="it-IT" dirty="0" smtClean="0"/>
              <a:t> are </a:t>
            </a:r>
            <a:r>
              <a:rPr lang="it-IT" dirty="0" err="1" smtClean="0"/>
              <a:t>awaitable</a:t>
            </a:r>
            <a:r>
              <a:rPr lang="it-IT" dirty="0"/>
              <a:t> </a:t>
            </a:r>
            <a:r>
              <a:rPr lang="it-IT" dirty="0" smtClean="0">
                <a:sym typeface="Wingdings" panose="05000000000000000000" pitchFamily="2" charset="2"/>
              </a:rPr>
              <a:t> )</a:t>
            </a:r>
            <a:r>
              <a:rPr lang="it-IT" dirty="0" smtClean="0"/>
              <a:t>.</a:t>
            </a:r>
          </a:p>
          <a:p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there</a:t>
            </a:r>
            <a:r>
              <a:rPr lang="it-IT" dirty="0" smtClean="0"/>
              <a:t> are </a:t>
            </a:r>
            <a:r>
              <a:rPr lang="it-IT" dirty="0" err="1" smtClean="0"/>
              <a:t>drawbacks</a:t>
            </a:r>
            <a:r>
              <a:rPr lang="it-IT" dirty="0" smtClean="0"/>
              <a:t>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069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03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Multicast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Make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multicast</a:t>
            </a:r>
            <a:r>
              <a:rPr lang="it-IT" dirty="0" smtClean="0"/>
              <a:t>: </a:t>
            </a:r>
            <a:r>
              <a:rPr lang="it-IT" dirty="0" err="1" smtClean="0"/>
              <a:t>publish</a:t>
            </a:r>
            <a:r>
              <a:rPr lang="it-IT" dirty="0" smtClean="0"/>
              <a:t>(), share(), </a:t>
            </a:r>
            <a:r>
              <a:rPr lang="it-IT" dirty="0" err="1" smtClean="0"/>
              <a:t>sharereplay</a:t>
            </a:r>
            <a:r>
              <a:rPr lang="it-IT" dirty="0" smtClean="0"/>
              <a:t>()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559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04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The «right» way to share an </a:t>
            </a:r>
            <a:r>
              <a:rPr lang="it-IT" dirty="0" err="1" smtClean="0"/>
              <a:t>observable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shows the </a:t>
            </a:r>
            <a:r>
              <a:rPr lang="it-IT" dirty="0" err="1" smtClean="0"/>
              <a:t>effect</a:t>
            </a:r>
            <a:r>
              <a:rPr lang="it-IT" dirty="0" smtClean="0"/>
              <a:t> of </a:t>
            </a:r>
            <a:r>
              <a:rPr lang="it-IT" dirty="0" err="1" smtClean="0"/>
              <a:t>using</a:t>
            </a:r>
            <a:r>
              <a:rPr lang="it-IT" dirty="0" smtClean="0"/>
              <a:t> ‘share()’ and ‘</a:t>
            </a:r>
            <a:r>
              <a:rPr lang="it-IT" dirty="0" err="1" smtClean="0"/>
              <a:t>shareReplay</a:t>
            </a:r>
            <a:r>
              <a:rPr lang="it-IT" dirty="0" smtClean="0"/>
              <a:t>()’ with the </a:t>
            </a:r>
            <a:r>
              <a:rPr lang="it-IT" dirty="0" err="1" smtClean="0"/>
              <a:t>AsyncPipe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27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6000" dirty="0" smtClean="0"/>
              <a:t>Demo 05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/>
            </a:r>
            <a:br>
              <a:rPr lang="it-IT" dirty="0"/>
            </a:br>
            <a:r>
              <a:rPr lang="it-IT" dirty="0" err="1" smtClean="0"/>
              <a:t>Unsubscribe</a:t>
            </a:r>
            <a:r>
              <a:rPr lang="it-IT" dirty="0" smtClean="0"/>
              <a:t> (in </a:t>
            </a:r>
            <a:r>
              <a:rPr lang="it-IT" dirty="0" err="1" smtClean="0"/>
              <a:t>Angular</a:t>
            </a:r>
            <a:r>
              <a:rPr lang="it-IT" dirty="0"/>
              <a:t>)</a:t>
            </a:r>
            <a:endParaRPr lang="it-IT" dirty="0" smtClean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How to do </a:t>
            </a:r>
            <a:r>
              <a:rPr lang="it-IT" dirty="0" err="1" smtClean="0"/>
              <a:t>it!</a:t>
            </a:r>
            <a:endParaRPr lang="it-IT" dirty="0"/>
          </a:p>
          <a:p>
            <a:r>
              <a:rPr lang="it-IT" dirty="0" err="1"/>
              <a:t>When</a:t>
            </a:r>
            <a:r>
              <a:rPr lang="it-IT" dirty="0"/>
              <a:t> to do </a:t>
            </a:r>
            <a:r>
              <a:rPr lang="it-IT" dirty="0" err="1" smtClean="0"/>
              <a:t>it!</a:t>
            </a:r>
            <a:endParaRPr lang="it-IT" dirty="0" smtClean="0"/>
          </a:p>
          <a:p>
            <a:r>
              <a:rPr lang="it-IT" dirty="0" smtClean="0"/>
              <a:t>(</a:t>
            </a:r>
            <a:r>
              <a:rPr lang="it-IT" dirty="0" err="1" smtClean="0"/>
              <a:t>Angular</a:t>
            </a:r>
            <a:r>
              <a:rPr lang="it-IT" dirty="0" smtClean="0"/>
              <a:t>) Best </a:t>
            </a:r>
            <a:r>
              <a:rPr lang="it-IT" dirty="0" err="1" smtClean="0"/>
              <a:t>practice</a:t>
            </a:r>
            <a:r>
              <a:rPr lang="it-IT" dirty="0" smtClean="0"/>
              <a:t> to do </a:t>
            </a:r>
            <a:r>
              <a:rPr lang="it-IT" dirty="0" err="1" smtClean="0"/>
              <a:t>it!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501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RxJS</a:t>
            </a:r>
            <a:r>
              <a:rPr lang="it-IT" dirty="0" smtClean="0"/>
              <a:t>: </a:t>
            </a:r>
            <a:r>
              <a:rPr lang="it-IT" dirty="0" err="1" smtClean="0"/>
              <a:t>chose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operators</a:t>
            </a:r>
            <a:r>
              <a:rPr lang="it-IT" dirty="0" smtClean="0"/>
              <a:t> </a:t>
            </a:r>
            <a:r>
              <a:rPr lang="it-IT" dirty="0" err="1" smtClean="0"/>
              <a:t>wisely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0070C0"/>
                </a:solidFill>
              </a:rPr>
              <a:t>switchMap</a:t>
            </a:r>
            <a:r>
              <a:rPr lang="it-IT" dirty="0"/>
              <a:t>: </a:t>
            </a:r>
            <a:r>
              <a:rPr lang="it-IT" dirty="0" err="1" smtClean="0"/>
              <a:t>runs</a:t>
            </a:r>
            <a:r>
              <a:rPr lang="it-IT" dirty="0" smtClean="0"/>
              <a:t> multiple </a:t>
            </a:r>
            <a:r>
              <a:rPr lang="it-IT" dirty="0" err="1"/>
              <a:t>requests</a:t>
            </a:r>
            <a:r>
              <a:rPr lang="it-IT" dirty="0"/>
              <a:t>, the new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cancels</a:t>
            </a:r>
            <a:r>
              <a:rPr lang="it-IT" dirty="0"/>
              <a:t> the </a:t>
            </a:r>
            <a:r>
              <a:rPr lang="it-IT" dirty="0" err="1" smtClean="0"/>
              <a:t>previous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. </a:t>
            </a:r>
            <a:br>
              <a:rPr lang="it-IT" dirty="0" smtClean="0"/>
            </a:br>
            <a:r>
              <a:rPr lang="it-IT" b="1" dirty="0" smtClean="0"/>
              <a:t>Can </a:t>
            </a:r>
            <a:r>
              <a:rPr lang="it-IT" b="1" dirty="0"/>
              <a:t>be </a:t>
            </a:r>
            <a:r>
              <a:rPr lang="it-IT" b="1" dirty="0" err="1"/>
              <a:t>used</a:t>
            </a:r>
            <a:r>
              <a:rPr lang="it-IT" b="1" dirty="0"/>
              <a:t> in </a:t>
            </a:r>
            <a:r>
              <a:rPr lang="it-IT" b="1" dirty="0" err="1">
                <a:solidFill>
                  <a:srgbClr val="0070C0"/>
                </a:solidFill>
              </a:rPr>
              <a:t>get</a:t>
            </a:r>
            <a:r>
              <a:rPr lang="it-IT" b="1" dirty="0">
                <a:solidFill>
                  <a:srgbClr val="0070C0"/>
                </a:solidFill>
              </a:rPr>
              <a:t> </a:t>
            </a:r>
            <a:r>
              <a:rPr lang="it-IT" b="1" dirty="0" err="1"/>
              <a:t>requests</a:t>
            </a:r>
            <a:r>
              <a:rPr lang="it-IT" b="1" dirty="0"/>
              <a:t> or </a:t>
            </a:r>
            <a:r>
              <a:rPr lang="it-IT" b="1" dirty="0" err="1"/>
              <a:t>cancelable</a:t>
            </a:r>
            <a:r>
              <a:rPr lang="it-IT" b="1" dirty="0"/>
              <a:t> </a:t>
            </a:r>
            <a:r>
              <a:rPr lang="it-IT" b="1" dirty="0" err="1"/>
              <a:t>requests</a:t>
            </a:r>
            <a:r>
              <a:rPr lang="it-IT" b="1" dirty="0"/>
              <a:t> </a:t>
            </a:r>
            <a:r>
              <a:rPr lang="it-IT" b="1" dirty="0" smtClean="0"/>
              <a:t>(e.g.: </a:t>
            </a:r>
            <a:r>
              <a:rPr lang="it-IT" b="1" dirty="0" err="1"/>
              <a:t>searches</a:t>
            </a:r>
            <a:r>
              <a:rPr lang="it-IT" b="1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 smtClean="0">
                <a:solidFill>
                  <a:srgbClr val="0070C0"/>
                </a:solidFill>
              </a:rPr>
              <a:t>mergeMap</a:t>
            </a:r>
            <a:r>
              <a:rPr lang="it-IT" dirty="0" smtClean="0"/>
              <a:t>: </a:t>
            </a:r>
            <a:r>
              <a:rPr lang="it-IT" dirty="0" err="1" smtClean="0"/>
              <a:t>runs</a:t>
            </a:r>
            <a:r>
              <a:rPr lang="it-IT" dirty="0" smtClean="0"/>
              <a:t> multiple </a:t>
            </a:r>
            <a:r>
              <a:rPr lang="it-IT" dirty="0" err="1" smtClean="0"/>
              <a:t>requests</a:t>
            </a:r>
            <a:r>
              <a:rPr lang="it-IT" dirty="0" smtClean="0"/>
              <a:t> in </a:t>
            </a:r>
            <a:r>
              <a:rPr lang="it-IT" dirty="0" err="1" smtClean="0"/>
              <a:t>parallel</a:t>
            </a:r>
            <a:r>
              <a:rPr lang="it-IT" dirty="0" smtClean="0"/>
              <a:t> and merge </a:t>
            </a:r>
            <a:r>
              <a:rPr lang="it-IT" dirty="0" err="1" smtClean="0"/>
              <a:t>their</a:t>
            </a:r>
            <a:r>
              <a:rPr lang="it-IT" dirty="0" smtClean="0"/>
              <a:t> </a:t>
            </a:r>
            <a:r>
              <a:rPr lang="it-IT" dirty="0" err="1" smtClean="0"/>
              <a:t>results</a:t>
            </a:r>
            <a:r>
              <a:rPr lang="it-IT" dirty="0" smtClean="0"/>
              <a:t> in a single </a:t>
            </a:r>
            <a:r>
              <a:rPr lang="it-IT" dirty="0" err="1" smtClean="0"/>
              <a:t>stream</a:t>
            </a:r>
            <a:r>
              <a:rPr lang="it-IT" dirty="0" smtClean="0"/>
              <a:t>. </a:t>
            </a:r>
            <a:br>
              <a:rPr lang="it-IT" dirty="0" smtClean="0"/>
            </a:br>
            <a:r>
              <a:rPr lang="it-IT" b="1" dirty="0" err="1" smtClean="0"/>
              <a:t>It</a:t>
            </a:r>
            <a:r>
              <a:rPr lang="it-IT" b="1" dirty="0" smtClean="0"/>
              <a:t> </a:t>
            </a:r>
            <a:r>
              <a:rPr lang="it-IT" b="1" dirty="0" err="1" smtClean="0"/>
              <a:t>does</a:t>
            </a:r>
            <a:r>
              <a:rPr lang="it-IT" b="1" dirty="0" smtClean="0"/>
              <a:t> </a:t>
            </a:r>
            <a:r>
              <a:rPr lang="it-IT" b="1" dirty="0" err="1" smtClean="0"/>
              <a:t>not</a:t>
            </a:r>
            <a:r>
              <a:rPr lang="it-IT" b="1" dirty="0" smtClean="0"/>
              <a:t> </a:t>
            </a:r>
            <a:r>
              <a:rPr lang="it-IT" b="1" dirty="0" err="1" smtClean="0"/>
              <a:t>guarantee</a:t>
            </a:r>
            <a:r>
              <a:rPr lang="it-IT" b="1" dirty="0" smtClean="0"/>
              <a:t> </a:t>
            </a:r>
            <a:r>
              <a:rPr lang="it-IT" b="1" dirty="0" err="1" smtClean="0"/>
              <a:t>ordering</a:t>
            </a:r>
            <a:r>
              <a:rPr lang="it-IT" dirty="0" smtClean="0"/>
              <a:t>. </a:t>
            </a:r>
            <a:r>
              <a:rPr lang="it-IT" b="1" dirty="0" err="1" smtClean="0"/>
              <a:t>Better</a:t>
            </a:r>
            <a:r>
              <a:rPr lang="it-IT" b="1" dirty="0" smtClean="0"/>
              <a:t> </a:t>
            </a:r>
            <a:r>
              <a:rPr lang="it-IT" b="1" dirty="0" err="1" smtClean="0"/>
              <a:t>suited</a:t>
            </a:r>
            <a:r>
              <a:rPr lang="it-IT" b="1" dirty="0" smtClean="0"/>
              <a:t> for </a:t>
            </a:r>
            <a:r>
              <a:rPr lang="it-IT" b="1" dirty="0" smtClean="0">
                <a:solidFill>
                  <a:srgbClr val="0070C0"/>
                </a:solidFill>
              </a:rPr>
              <a:t>put</a:t>
            </a:r>
            <a:r>
              <a:rPr lang="it-IT" b="1" dirty="0" smtClean="0"/>
              <a:t>, </a:t>
            </a:r>
            <a:r>
              <a:rPr lang="it-IT" b="1" dirty="0" smtClean="0">
                <a:solidFill>
                  <a:srgbClr val="0070C0"/>
                </a:solidFill>
              </a:rPr>
              <a:t>post</a:t>
            </a:r>
            <a:r>
              <a:rPr lang="it-IT" b="1" dirty="0" smtClean="0"/>
              <a:t>, </a:t>
            </a:r>
            <a:r>
              <a:rPr lang="it-IT" b="1" dirty="0" smtClean="0">
                <a:solidFill>
                  <a:srgbClr val="0070C0"/>
                </a:solidFill>
              </a:rPr>
              <a:t>delete</a:t>
            </a:r>
            <a:r>
              <a:rPr lang="it-IT" b="1" dirty="0" smtClean="0"/>
              <a:t> </a:t>
            </a:r>
            <a:r>
              <a:rPr lang="it-IT" b="1" dirty="0" err="1" smtClean="0"/>
              <a:t>operations</a:t>
            </a:r>
            <a:r>
              <a:rPr lang="it-IT" b="1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 smtClean="0">
                <a:solidFill>
                  <a:srgbClr val="0070C0"/>
                </a:solidFill>
              </a:rPr>
              <a:t>concatMap</a:t>
            </a:r>
            <a:r>
              <a:rPr lang="it-IT" dirty="0" smtClean="0"/>
              <a:t>: </a:t>
            </a:r>
            <a:r>
              <a:rPr lang="it-IT" dirty="0" err="1" smtClean="0"/>
              <a:t>runs</a:t>
            </a:r>
            <a:r>
              <a:rPr lang="it-IT" dirty="0" smtClean="0"/>
              <a:t> the </a:t>
            </a:r>
            <a:r>
              <a:rPr lang="it-IT" dirty="0" err="1" smtClean="0"/>
              <a:t>requests</a:t>
            </a:r>
            <a:r>
              <a:rPr lang="it-IT" dirty="0" smtClean="0"/>
              <a:t> </a:t>
            </a:r>
            <a:r>
              <a:rPr lang="it-IT" b="1" dirty="0" smtClean="0"/>
              <a:t>in </a:t>
            </a:r>
            <a:r>
              <a:rPr lang="it-IT" b="1" dirty="0" err="1" smtClean="0"/>
              <a:t>order</a:t>
            </a:r>
            <a:r>
              <a:rPr lang="it-IT" b="1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the </a:t>
            </a:r>
            <a:r>
              <a:rPr lang="it-IT" dirty="0" err="1" smtClean="0"/>
              <a:t>expense</a:t>
            </a:r>
            <a:r>
              <a:rPr lang="it-IT" dirty="0" smtClean="0"/>
              <a:t> of performance. Use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when</a:t>
            </a:r>
            <a:r>
              <a:rPr lang="it-IT" dirty="0" smtClean="0"/>
              <a:t> the </a:t>
            </a:r>
            <a:r>
              <a:rPr lang="it-IT" dirty="0" err="1" smtClean="0"/>
              <a:t>order</a:t>
            </a:r>
            <a:r>
              <a:rPr lang="it-IT" dirty="0" smtClean="0"/>
              <a:t> of </a:t>
            </a:r>
            <a:r>
              <a:rPr lang="it-IT" dirty="0" err="1" smtClean="0"/>
              <a:t>operations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important</a:t>
            </a:r>
            <a:r>
              <a:rPr lang="it-IT" dirty="0" smtClean="0"/>
              <a:t>. </a:t>
            </a:r>
            <a:r>
              <a:rPr lang="it-IT" b="1" dirty="0" err="1"/>
              <a:t>Better</a:t>
            </a:r>
            <a:r>
              <a:rPr lang="it-IT" b="1" dirty="0"/>
              <a:t> </a:t>
            </a:r>
            <a:r>
              <a:rPr lang="it-IT" b="1" dirty="0" err="1"/>
              <a:t>suited</a:t>
            </a:r>
            <a:r>
              <a:rPr lang="it-IT" b="1" dirty="0"/>
              <a:t> for </a:t>
            </a:r>
            <a:r>
              <a:rPr lang="it-IT" b="1" dirty="0">
                <a:solidFill>
                  <a:srgbClr val="0070C0"/>
                </a:solidFill>
              </a:rPr>
              <a:t>put</a:t>
            </a:r>
            <a:r>
              <a:rPr lang="it-IT" b="1" dirty="0"/>
              <a:t>, </a:t>
            </a:r>
            <a:r>
              <a:rPr lang="it-IT" b="1" dirty="0">
                <a:solidFill>
                  <a:srgbClr val="0070C0"/>
                </a:solidFill>
              </a:rPr>
              <a:t>post</a:t>
            </a:r>
            <a:r>
              <a:rPr lang="it-IT" b="1" dirty="0"/>
              <a:t>, </a:t>
            </a:r>
            <a:r>
              <a:rPr lang="it-IT" b="1" dirty="0">
                <a:solidFill>
                  <a:srgbClr val="0070C0"/>
                </a:solidFill>
              </a:rPr>
              <a:t>delete</a:t>
            </a:r>
            <a:r>
              <a:rPr lang="it-IT" b="1" dirty="0"/>
              <a:t> </a:t>
            </a:r>
            <a:r>
              <a:rPr lang="it-IT" b="1" dirty="0" err="1" smtClean="0"/>
              <a:t>operations</a:t>
            </a:r>
            <a:r>
              <a:rPr lang="it-IT" b="1" smtClean="0"/>
              <a:t>-</a:t>
            </a: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 smtClean="0">
                <a:solidFill>
                  <a:srgbClr val="0070C0"/>
                </a:solidFill>
              </a:rPr>
              <a:t>exhaustMap</a:t>
            </a:r>
            <a:r>
              <a:rPr lang="it-IT" dirty="0" smtClean="0"/>
              <a:t>: </a:t>
            </a:r>
            <a:r>
              <a:rPr lang="it-IT" b="1" dirty="0" err="1" smtClean="0"/>
              <a:t>ignore</a:t>
            </a:r>
            <a:r>
              <a:rPr lang="it-IT" b="1" dirty="0" smtClean="0"/>
              <a:t> </a:t>
            </a:r>
            <a:r>
              <a:rPr lang="it-IT" b="1" dirty="0" err="1" smtClean="0"/>
              <a:t>all</a:t>
            </a:r>
            <a:r>
              <a:rPr lang="it-IT" dirty="0" smtClean="0"/>
              <a:t> the </a:t>
            </a:r>
            <a:r>
              <a:rPr lang="it-IT" dirty="0" err="1" smtClean="0"/>
              <a:t>next</a:t>
            </a:r>
            <a:r>
              <a:rPr lang="it-IT" dirty="0" smtClean="0"/>
              <a:t> </a:t>
            </a:r>
            <a:r>
              <a:rPr lang="it-IT" dirty="0" err="1" smtClean="0"/>
              <a:t>requests</a:t>
            </a:r>
            <a:r>
              <a:rPr lang="it-IT" dirty="0" smtClean="0"/>
              <a:t> </a:t>
            </a:r>
            <a:r>
              <a:rPr lang="it-IT" b="1" dirty="0" err="1" smtClean="0"/>
              <a:t>until</a:t>
            </a:r>
            <a:r>
              <a:rPr lang="it-IT" b="1" dirty="0" smtClean="0"/>
              <a:t> the </a:t>
            </a:r>
            <a:r>
              <a:rPr lang="it-IT" b="1" dirty="0" err="1" smtClean="0"/>
              <a:t>current</a:t>
            </a:r>
            <a:r>
              <a:rPr lang="it-IT" b="1" dirty="0" smtClean="0"/>
              <a:t> </a:t>
            </a:r>
            <a:r>
              <a:rPr lang="it-IT" b="1" dirty="0" err="1" smtClean="0"/>
              <a:t>one</a:t>
            </a:r>
            <a:r>
              <a:rPr lang="it-IT" b="1" dirty="0" smtClean="0"/>
              <a:t> </a:t>
            </a:r>
            <a:r>
              <a:rPr lang="it-IT" b="1" dirty="0" err="1" smtClean="0"/>
              <a:t>completes</a:t>
            </a:r>
            <a:r>
              <a:rPr lang="it-IT" dirty="0" smtClean="0"/>
              <a:t>, </a:t>
            </a:r>
            <a:r>
              <a:rPr lang="it-IT" dirty="0" err="1" smtClean="0"/>
              <a:t>then</a:t>
            </a:r>
            <a:r>
              <a:rPr lang="it-IT" dirty="0" smtClean="0"/>
              <a:t> a new </a:t>
            </a:r>
            <a:r>
              <a:rPr lang="it-IT" dirty="0" err="1" smtClean="0"/>
              <a:t>request</a:t>
            </a:r>
            <a:r>
              <a:rPr lang="it-IT" dirty="0" smtClean="0"/>
              <a:t> can be </a:t>
            </a:r>
            <a:r>
              <a:rPr lang="it-IT" dirty="0" err="1" smtClean="0"/>
              <a:t>started</a:t>
            </a:r>
            <a:r>
              <a:rPr lang="it-I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70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Benefits and </a:t>
            </a:r>
            <a:r>
              <a:rPr lang="it-IT" dirty="0" err="1" smtClean="0"/>
              <a:t>Drawbacks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The wide </a:t>
            </a:r>
            <a:r>
              <a:rPr lang="it-IT" dirty="0" err="1" smtClean="0"/>
              <a:t>range</a:t>
            </a:r>
            <a:r>
              <a:rPr lang="it-IT" dirty="0" smtClean="0"/>
              <a:t> of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r>
              <a:rPr lang="it-IT" dirty="0" err="1" smtClean="0"/>
              <a:t>operators</a:t>
            </a:r>
            <a:r>
              <a:rPr lang="it-IT" dirty="0" smtClean="0"/>
              <a:t> </a:t>
            </a:r>
            <a:r>
              <a:rPr lang="it-IT" dirty="0" err="1" smtClean="0"/>
              <a:t>allows</a:t>
            </a:r>
            <a:r>
              <a:rPr lang="it-IT" dirty="0" smtClean="0"/>
              <a:t> to create </a:t>
            </a:r>
            <a:r>
              <a:rPr lang="it-IT" dirty="0" err="1" smtClean="0"/>
              <a:t>very</a:t>
            </a:r>
            <a:r>
              <a:rPr lang="it-IT" dirty="0" smtClean="0"/>
              <a:t> </a:t>
            </a:r>
            <a:r>
              <a:rPr lang="it-IT" dirty="0" err="1" smtClean="0"/>
              <a:t>complex</a:t>
            </a:r>
            <a:r>
              <a:rPr lang="it-IT" dirty="0" smtClean="0"/>
              <a:t> </a:t>
            </a:r>
            <a:r>
              <a:rPr lang="it-IT" dirty="0" err="1" smtClean="0"/>
              <a:t>workflows</a:t>
            </a:r>
            <a:r>
              <a:rPr lang="it-IT" dirty="0" smtClean="0"/>
              <a:t> with </a:t>
            </a:r>
            <a:r>
              <a:rPr lang="it-IT" dirty="0" err="1" smtClean="0"/>
              <a:t>ease</a:t>
            </a:r>
            <a:r>
              <a:rPr lang="it-IT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 smtClean="0"/>
              <a:t>Provide</a:t>
            </a:r>
            <a:r>
              <a:rPr lang="it-IT" dirty="0" smtClean="0"/>
              <a:t> </a:t>
            </a:r>
            <a:r>
              <a:rPr lang="it-IT" dirty="0" err="1" smtClean="0"/>
              <a:t>better</a:t>
            </a:r>
            <a:r>
              <a:rPr lang="it-IT" dirty="0" smtClean="0"/>
              <a:t> </a:t>
            </a:r>
            <a:r>
              <a:rPr lang="it-IT" dirty="0" err="1" smtClean="0"/>
              <a:t>decoupling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components</a:t>
            </a:r>
            <a:r>
              <a:rPr lang="it-IT" dirty="0" smtClean="0"/>
              <a:t>, </a:t>
            </a:r>
            <a:r>
              <a:rPr lang="it-IT" dirty="0" err="1" smtClean="0"/>
              <a:t>they</a:t>
            </a:r>
            <a:r>
              <a:rPr lang="it-IT" dirty="0" smtClean="0"/>
              <a:t> can </a:t>
            </a:r>
            <a:r>
              <a:rPr lang="it-IT" dirty="0" err="1" smtClean="0"/>
              <a:t>communicate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</a:t>
            </a:r>
            <a:r>
              <a:rPr lang="it-IT" dirty="0" err="1" smtClean="0"/>
              <a:t>messages</a:t>
            </a:r>
            <a:r>
              <a:rPr lang="it-IT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With some state management </a:t>
            </a:r>
            <a:r>
              <a:rPr lang="it-IT" dirty="0" err="1" smtClean="0"/>
              <a:t>strategies</a:t>
            </a:r>
            <a:r>
              <a:rPr lang="it-IT" dirty="0" smtClean="0"/>
              <a:t> (</a:t>
            </a:r>
            <a:r>
              <a:rPr lang="it-IT" dirty="0" err="1" smtClean="0"/>
              <a:t>like</a:t>
            </a:r>
            <a:r>
              <a:rPr lang="it-IT" dirty="0" smtClean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immutable</a:t>
            </a:r>
            <a:r>
              <a:rPr lang="it-IT" dirty="0" smtClean="0"/>
              <a:t> </a:t>
            </a:r>
            <a:r>
              <a:rPr lang="it-IT" dirty="0" err="1" smtClean="0"/>
              <a:t>objects</a:t>
            </a:r>
            <a:r>
              <a:rPr lang="it-IT" dirty="0" smtClean="0"/>
              <a:t>), </a:t>
            </a:r>
            <a:r>
              <a:rPr lang="it-IT" dirty="0" err="1" smtClean="0"/>
              <a:t>Observables</a:t>
            </a:r>
            <a:r>
              <a:rPr lang="it-IT" dirty="0" smtClean="0"/>
              <a:t> can be </a:t>
            </a:r>
            <a:r>
              <a:rPr lang="it-IT" dirty="0" err="1" smtClean="0"/>
              <a:t>used</a:t>
            </a:r>
            <a:r>
              <a:rPr lang="it-IT" dirty="0" smtClean="0"/>
              <a:t> to </a:t>
            </a:r>
            <a:r>
              <a:rPr lang="it-IT" dirty="0" err="1" smtClean="0"/>
              <a:t>push</a:t>
            </a:r>
            <a:r>
              <a:rPr lang="it-IT" dirty="0" smtClean="0"/>
              <a:t> state </a:t>
            </a:r>
            <a:r>
              <a:rPr lang="it-IT" dirty="0" err="1" smtClean="0"/>
              <a:t>change</a:t>
            </a:r>
            <a:r>
              <a:rPr lang="it-IT" dirty="0" smtClean="0"/>
              <a:t> </a:t>
            </a:r>
            <a:r>
              <a:rPr lang="it-IT" dirty="0" err="1" smtClean="0"/>
              <a:t>notifications</a:t>
            </a:r>
            <a:r>
              <a:rPr lang="it-IT" dirty="0" smtClean="0"/>
              <a:t> to the UI.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dirty="0" smtClean="0"/>
              <a:t>Under some </a:t>
            </a:r>
            <a:r>
              <a:rPr lang="it-IT" sz="1500" dirty="0" err="1" smtClean="0"/>
              <a:t>conditions</a:t>
            </a:r>
            <a:r>
              <a:rPr lang="it-IT" sz="1500" dirty="0" smtClean="0"/>
              <a:t> </a:t>
            </a:r>
            <a:r>
              <a:rPr lang="it-IT" sz="1500" dirty="0" err="1" smtClean="0"/>
              <a:t>we</a:t>
            </a:r>
            <a:r>
              <a:rPr lang="it-IT" sz="1500" dirty="0" smtClean="0"/>
              <a:t> can </a:t>
            </a:r>
            <a:r>
              <a:rPr lang="it-IT" sz="1500" dirty="0" err="1" smtClean="0"/>
              <a:t>disable</a:t>
            </a:r>
            <a:r>
              <a:rPr lang="it-IT" sz="1500" dirty="0" smtClean="0"/>
              <a:t> </a:t>
            </a:r>
            <a:r>
              <a:rPr lang="it-IT" sz="1500" dirty="0" err="1" smtClean="0"/>
              <a:t>Angular</a:t>
            </a:r>
            <a:r>
              <a:rPr lang="it-IT" sz="1500" dirty="0" smtClean="0"/>
              <a:t> </a:t>
            </a:r>
            <a:r>
              <a:rPr lang="it-IT" sz="1500" dirty="0" err="1" smtClean="0"/>
              <a:t>dirty</a:t>
            </a:r>
            <a:r>
              <a:rPr lang="it-IT" sz="1500" dirty="0" smtClean="0"/>
              <a:t> </a:t>
            </a:r>
            <a:r>
              <a:rPr lang="it-IT" sz="1500" dirty="0" err="1" smtClean="0"/>
              <a:t>checking</a:t>
            </a:r>
            <a:r>
              <a:rPr lang="it-IT" sz="1500" dirty="0" smtClean="0"/>
              <a:t> </a:t>
            </a:r>
            <a:r>
              <a:rPr lang="it-IT" sz="1500" dirty="0" err="1" smtClean="0"/>
              <a:t>mechanic</a:t>
            </a:r>
            <a:r>
              <a:rPr lang="it-IT" sz="1500" dirty="0"/>
              <a:t> </a:t>
            </a:r>
            <a:r>
              <a:rPr lang="it-IT" sz="1500" dirty="0" smtClean="0"/>
              <a:t>and </a:t>
            </a:r>
            <a:r>
              <a:rPr lang="it-IT" sz="1500" dirty="0" err="1" smtClean="0"/>
              <a:t>improve</a:t>
            </a:r>
            <a:r>
              <a:rPr lang="it-IT" sz="1500" dirty="0" smtClean="0"/>
              <a:t> performance.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 smtClean="0"/>
              <a:t>Keep</a:t>
            </a:r>
            <a:r>
              <a:rPr lang="it-IT" b="1" dirty="0" smtClean="0"/>
              <a:t> in </a:t>
            </a:r>
            <a:r>
              <a:rPr lang="it-IT" b="1" dirty="0" err="1" smtClean="0"/>
              <a:t>mind</a:t>
            </a:r>
            <a:r>
              <a:rPr lang="it-IT" b="1" dirty="0" smtClean="0"/>
              <a:t> the </a:t>
            </a:r>
            <a:r>
              <a:rPr lang="it-IT" b="1" dirty="0" err="1" smtClean="0"/>
              <a:t>Unicast</a:t>
            </a:r>
            <a:r>
              <a:rPr lang="it-IT" b="1" dirty="0" smtClean="0"/>
              <a:t> | Multicast </a:t>
            </a:r>
            <a:r>
              <a:rPr lang="it-IT" b="1" dirty="0" err="1" smtClean="0"/>
              <a:t>behavior</a:t>
            </a:r>
            <a:r>
              <a:rPr lang="it-IT" b="1" dirty="0" smtClean="0"/>
              <a:t> and </a:t>
            </a:r>
            <a:r>
              <a:rPr lang="it-IT" b="1" dirty="0" err="1" smtClean="0"/>
              <a:t>apply</a:t>
            </a:r>
            <a:r>
              <a:rPr lang="it-IT" b="1" dirty="0" smtClean="0"/>
              <a:t> </a:t>
            </a:r>
            <a:r>
              <a:rPr lang="it-IT" b="1" dirty="0" err="1" smtClean="0"/>
              <a:t>strategies</a:t>
            </a:r>
            <a:r>
              <a:rPr lang="it-IT" b="1" dirty="0" smtClean="0"/>
              <a:t> to reduce the </a:t>
            </a:r>
            <a:r>
              <a:rPr lang="it-IT" b="1" dirty="0" err="1" smtClean="0"/>
              <a:t>possible</a:t>
            </a:r>
            <a:r>
              <a:rPr lang="it-IT" b="1" dirty="0" smtClean="0"/>
              <a:t> performance </a:t>
            </a:r>
            <a:r>
              <a:rPr lang="it-IT" b="1" dirty="0" err="1" smtClean="0"/>
              <a:t>penalties</a:t>
            </a:r>
            <a:r>
              <a:rPr lang="it-IT" b="1" dirty="0" smtClean="0"/>
              <a:t> </a:t>
            </a:r>
            <a:r>
              <a:rPr lang="it-IT" b="1" dirty="0" err="1" smtClean="0"/>
              <a:t>that</a:t>
            </a:r>
            <a:r>
              <a:rPr lang="it-IT" b="1" dirty="0" smtClean="0"/>
              <a:t> </a:t>
            </a:r>
            <a:r>
              <a:rPr lang="it-IT" b="1" dirty="0" err="1" smtClean="0"/>
              <a:t>results</a:t>
            </a:r>
            <a:r>
              <a:rPr lang="it-IT" b="1" dirty="0" smtClean="0"/>
              <a:t> in multiple </a:t>
            </a:r>
            <a:r>
              <a:rPr lang="it-IT" b="1" dirty="0" err="1" smtClean="0"/>
              <a:t>subscriptions</a:t>
            </a:r>
            <a:r>
              <a:rPr lang="it-IT" b="1" dirty="0" smtClean="0"/>
              <a:t> to the </a:t>
            </a:r>
            <a:r>
              <a:rPr lang="it-IT" b="1" dirty="0" err="1" smtClean="0"/>
              <a:t>same</a:t>
            </a:r>
            <a:r>
              <a:rPr lang="it-IT" b="1" dirty="0" smtClean="0"/>
              <a:t> </a:t>
            </a:r>
            <a:r>
              <a:rPr lang="it-IT" b="1" dirty="0" err="1" smtClean="0"/>
              <a:t>observable</a:t>
            </a:r>
            <a:r>
              <a:rPr lang="it-IT" b="1" dirty="0" smtClean="0"/>
              <a:t>.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70108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Wikipedia: </a:t>
            </a:r>
            <a:r>
              <a:rPr lang="it-IT" dirty="0" err="1" smtClean="0"/>
              <a:t>Reactive</a:t>
            </a:r>
            <a:r>
              <a:rPr lang="it-IT" dirty="0" smtClean="0"/>
              <a:t> Programming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en-US" dirty="0" smtClean="0"/>
              <a:t>…</a:t>
            </a:r>
            <a:r>
              <a:rPr lang="en-US" dirty="0"/>
              <a:t> </a:t>
            </a:r>
            <a:r>
              <a:rPr lang="en-US" b="1" dirty="0"/>
              <a:t>reactive programming</a:t>
            </a:r>
            <a:r>
              <a:rPr lang="en-US" dirty="0"/>
              <a:t> is a declarative </a:t>
            </a:r>
            <a:r>
              <a:rPr lang="en-US" dirty="0">
                <a:hlinkClick r:id="rId3" tooltip="Programming paradigm"/>
              </a:rPr>
              <a:t>programming paradigm</a:t>
            </a:r>
            <a:r>
              <a:rPr lang="en-US" dirty="0"/>
              <a:t> concerned with </a:t>
            </a:r>
            <a:r>
              <a:rPr lang="en-US" dirty="0">
                <a:hlinkClick r:id="rId4" tooltip="Dataflow programming"/>
              </a:rPr>
              <a:t>data streams</a:t>
            </a:r>
            <a:r>
              <a:rPr lang="en-US" dirty="0"/>
              <a:t> and the propagation of change.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this paradigm it is possible to express static (e.g., arrays) or dynamic (e.g., event emitters) </a:t>
            </a:r>
            <a:r>
              <a:rPr lang="en-US" i="1" dirty="0"/>
              <a:t>data streams</a:t>
            </a:r>
            <a:r>
              <a:rPr lang="en-US" dirty="0"/>
              <a:t> with ease, and also communicate that an inferred dependency within the associated </a:t>
            </a:r>
            <a:r>
              <a:rPr lang="en-US" i="1" dirty="0"/>
              <a:t>execution model</a:t>
            </a:r>
            <a:r>
              <a:rPr lang="en-US" dirty="0"/>
              <a:t> exists, which facilitates the automatic propagation of the changed data </a:t>
            </a:r>
            <a:r>
              <a:rPr lang="en-US" dirty="0" smtClean="0"/>
              <a:t>flow.</a:t>
            </a:r>
          </a:p>
          <a:p>
            <a:r>
              <a:rPr lang="en-US" dirty="0" smtClean="0"/>
              <a:t>(… more paragraphs explaining the thing follow…)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6430060"/>
            <a:ext cx="519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https://en.wikipedia.org/wiki/Reactive_programming</a:t>
            </a:r>
          </a:p>
        </p:txBody>
      </p:sp>
    </p:spTree>
    <p:extLst>
      <p:ext uri="{BB962C8B-B14F-4D97-AF65-F5344CB8AC3E}">
        <p14:creationId xmlns:p14="http://schemas.microsoft.com/office/powerpoint/2010/main" val="128701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Reference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r>
              <a:rPr lang="it-IT" dirty="0" err="1" smtClean="0"/>
              <a:t>Reactive</a:t>
            </a:r>
            <a:r>
              <a:rPr lang="it-IT" dirty="0" smtClean="0"/>
              <a:t> Manifesto</a:t>
            </a:r>
            <a:r>
              <a:rPr lang="it-IT" dirty="0"/>
              <a:t>: </a:t>
            </a:r>
            <a:r>
              <a:rPr lang="it-IT" dirty="0">
                <a:hlinkClick r:id="rId3"/>
              </a:rPr>
              <a:t>https://www.reactivemanifesto.org</a:t>
            </a:r>
            <a:r>
              <a:rPr lang="it-IT" dirty="0" smtClean="0">
                <a:hlinkClick r:id="rId3"/>
              </a:rPr>
              <a:t>/</a:t>
            </a:r>
            <a:endParaRPr lang="it-IT" dirty="0" smtClean="0"/>
          </a:p>
          <a:p>
            <a:r>
              <a:rPr lang="en-US" dirty="0" err="1" smtClean="0"/>
              <a:t>RxJS</a:t>
            </a:r>
            <a:r>
              <a:rPr lang="en-US" dirty="0" smtClean="0"/>
              <a:t> GitHub: </a:t>
            </a:r>
            <a:r>
              <a:rPr lang="en-US" u="sng" dirty="0" smtClean="0">
                <a:hlinkClick r:id="rId4"/>
              </a:rPr>
              <a:t>https</a:t>
            </a:r>
            <a:r>
              <a:rPr lang="en-US" u="sng" dirty="0">
                <a:hlinkClick r:id="rId4"/>
              </a:rPr>
              <a:t>://</a:t>
            </a:r>
            <a:r>
              <a:rPr lang="en-US" u="sng" dirty="0" smtClean="0">
                <a:hlinkClick r:id="rId4"/>
              </a:rPr>
              <a:t>github.com/ReactiveX/rxjs</a:t>
            </a:r>
            <a:endParaRPr lang="it-IT" dirty="0" smtClean="0"/>
          </a:p>
          <a:p>
            <a:r>
              <a:rPr lang="it-IT" dirty="0" err="1" smtClean="0"/>
              <a:t>RxJS</a:t>
            </a:r>
            <a:r>
              <a:rPr lang="it-IT" dirty="0" smtClean="0"/>
              <a:t> </a:t>
            </a:r>
            <a:r>
              <a:rPr lang="it-IT" dirty="0" err="1"/>
              <a:t>d</a:t>
            </a:r>
            <a:r>
              <a:rPr lang="it-IT" dirty="0" err="1" smtClean="0"/>
              <a:t>ocumentation</a:t>
            </a:r>
            <a:r>
              <a:rPr lang="it-IT" dirty="0" smtClean="0"/>
              <a:t>: </a:t>
            </a:r>
            <a:r>
              <a:rPr lang="it-IT" dirty="0">
                <a:hlinkClick r:id="rId5"/>
              </a:rPr>
              <a:t>https://rxjs-dev.firebaseapp.com</a:t>
            </a:r>
            <a:r>
              <a:rPr lang="it-IT" dirty="0" smtClean="0">
                <a:hlinkClick r:id="rId5"/>
              </a:rPr>
              <a:t>/</a:t>
            </a:r>
            <a:r>
              <a:rPr lang="it-IT" dirty="0"/>
              <a:t> </a:t>
            </a:r>
            <a:endParaRPr lang="it-IT" dirty="0" smtClean="0"/>
          </a:p>
          <a:p>
            <a:r>
              <a:rPr lang="it-IT" dirty="0" err="1" smtClean="0"/>
              <a:t>Old</a:t>
            </a:r>
            <a:r>
              <a:rPr lang="it-IT" dirty="0" smtClean="0"/>
              <a:t> </a:t>
            </a:r>
            <a:r>
              <a:rPr lang="it-IT" dirty="0" err="1" smtClean="0"/>
              <a:t>RxJS</a:t>
            </a:r>
            <a:r>
              <a:rPr lang="it-IT" dirty="0" smtClean="0"/>
              <a:t> </a:t>
            </a:r>
            <a:r>
              <a:rPr lang="it-IT" dirty="0" err="1" smtClean="0"/>
              <a:t>documentation</a:t>
            </a:r>
            <a:r>
              <a:rPr lang="it-IT" dirty="0" smtClean="0"/>
              <a:t>: </a:t>
            </a:r>
            <a:r>
              <a:rPr lang="it-IT" dirty="0">
                <a:hlinkClick r:id="rId6"/>
              </a:rPr>
              <a:t>http://</a:t>
            </a:r>
            <a:r>
              <a:rPr lang="it-IT" dirty="0" smtClean="0">
                <a:hlinkClick r:id="rId6"/>
              </a:rPr>
              <a:t>reactivex.io/rxjs/manual/index.html</a:t>
            </a:r>
            <a:endParaRPr lang="it-IT" dirty="0" smtClean="0"/>
          </a:p>
          <a:p>
            <a:r>
              <a:rPr lang="en-US" dirty="0" err="1" smtClean="0"/>
              <a:t>RxJS</a:t>
            </a:r>
            <a:r>
              <a:rPr lang="en-US" dirty="0" smtClean="0"/>
              <a:t> marbles: </a:t>
            </a:r>
            <a:r>
              <a:rPr lang="en-US" u="sng" dirty="0" smtClean="0">
                <a:hlinkClick r:id="rId7"/>
              </a:rPr>
              <a:t>http</a:t>
            </a:r>
            <a:r>
              <a:rPr lang="en-US" u="sng" dirty="0">
                <a:hlinkClick r:id="rId7"/>
              </a:rPr>
              <a:t>://</a:t>
            </a:r>
            <a:r>
              <a:rPr lang="en-US" u="sng" dirty="0" smtClean="0">
                <a:hlinkClick r:id="rId7"/>
              </a:rPr>
              <a:t>rxmarbles.com/</a:t>
            </a:r>
            <a:endParaRPr lang="en-US" dirty="0" smtClean="0"/>
          </a:p>
          <a:p>
            <a:r>
              <a:rPr lang="en-US" dirty="0" smtClean="0"/>
              <a:t>Learn </a:t>
            </a:r>
            <a:r>
              <a:rPr lang="en-US" dirty="0" err="1" smtClean="0"/>
              <a:t>RxJS</a:t>
            </a:r>
            <a:r>
              <a:rPr lang="en-US" dirty="0" smtClean="0"/>
              <a:t>: </a:t>
            </a:r>
            <a:r>
              <a:rPr lang="en-US" u="sng" dirty="0" smtClean="0">
                <a:hlinkClick r:id="rId8"/>
              </a:rPr>
              <a:t>https</a:t>
            </a:r>
            <a:r>
              <a:rPr lang="en-US" u="sng" dirty="0">
                <a:hlinkClick r:id="rId8"/>
              </a:rPr>
              <a:t>://www.learnrxjs.io</a:t>
            </a:r>
            <a:r>
              <a:rPr lang="en-US" u="sng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it-IT" dirty="0" err="1" smtClean="0"/>
              <a:t>Angular</a:t>
            </a:r>
            <a:r>
              <a:rPr lang="it-IT" dirty="0" smtClean="0"/>
              <a:t>: </a:t>
            </a:r>
            <a:r>
              <a:rPr lang="it-IT" dirty="0">
                <a:hlinkClick r:id="rId9"/>
              </a:rPr>
              <a:t>https://angular.io</a:t>
            </a:r>
            <a:r>
              <a:rPr lang="it-IT" dirty="0" smtClean="0">
                <a:hlinkClick r:id="rId9"/>
              </a:rPr>
              <a:t>/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2541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am</a:t>
            </a:r>
            <a:r>
              <a:rPr lang="it-IT" dirty="0" smtClean="0"/>
              <a:t> I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4400" i="1" dirty="0" smtClean="0"/>
          </a:p>
          <a:p>
            <a:pPr marL="0" indent="0">
              <a:buNone/>
            </a:pPr>
            <a:r>
              <a:rPr lang="en-US" sz="4400" i="1" dirty="0" err="1" smtClean="0"/>
              <a:t>Dott.ing</a:t>
            </a:r>
            <a:r>
              <a:rPr lang="en-US" sz="4400" i="1" dirty="0" smtClean="0"/>
              <a:t>. Alessandro </a:t>
            </a:r>
            <a:r>
              <a:rPr lang="en-US" sz="4400" i="1" dirty="0" err="1"/>
              <a:t>Giorgetti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i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i="1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Facebook: </a:t>
            </a:r>
            <a:r>
              <a:rPr lang="en-US" dirty="0">
                <a:solidFill>
                  <a:srgbClr val="000000"/>
                </a:solidFill>
                <a:latin typeface="Calibri" charset="0"/>
                <a:hlinkClick r:id="rId3"/>
              </a:rPr>
              <a:t>https://www.facebook.com/giorgetti.alessandro</a:t>
            </a:r>
            <a:endParaRPr lang="en-US" i="1" dirty="0">
              <a:solidFill>
                <a:srgbClr val="000000"/>
              </a:solidFill>
              <a:latin typeface="Calibri" charset="0"/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Twitter: @</a:t>
            </a:r>
            <a:r>
              <a:rPr lang="en-US" dirty="0" err="1">
                <a:solidFill>
                  <a:srgbClr val="000000"/>
                </a:solidFill>
              </a:rPr>
              <a:t>a_giorgetti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LinkedIn: </a:t>
            </a:r>
            <a:r>
              <a:rPr lang="en-US" dirty="0">
                <a:solidFill>
                  <a:srgbClr val="333333"/>
                </a:solidFill>
                <a:latin typeface="Arial" charset="0"/>
                <a:hlinkClick r:id="rId4"/>
              </a:rPr>
              <a:t>https://it.linkedin.com/in/giorgettialessandro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E-mail: </a:t>
            </a:r>
            <a:r>
              <a:rPr lang="en-US" dirty="0">
                <a:solidFill>
                  <a:srgbClr val="000000"/>
                </a:solidFill>
                <a:hlinkClick r:id="rId5"/>
              </a:rPr>
              <a:t>alessandro.giorgetti@live.com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Blog: </a:t>
            </a:r>
            <a:r>
              <a:rPr lang="en-US" dirty="0">
                <a:solidFill>
                  <a:srgbClr val="000000"/>
                </a:solidFill>
                <a:hlinkClick r:id="rId6"/>
              </a:rPr>
              <a:t>www.primordialcode.com</a:t>
            </a:r>
            <a:endParaRPr lang="en-US" dirty="0">
              <a:solidFill>
                <a:srgbClr val="000000"/>
              </a:solidFill>
            </a:endParaRP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996" y="6416178"/>
            <a:ext cx="486004" cy="441822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0101089" y="6429345"/>
            <a:ext cx="1542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000" dirty="0" smtClean="0">
                <a:solidFill>
                  <a:schemeClr val="bg1"/>
                </a:solidFill>
              </a:rPr>
              <a:t>Alessandro </a:t>
            </a:r>
            <a:r>
              <a:rPr lang="it-IT" sz="1000" dirty="0" err="1" smtClean="0">
                <a:solidFill>
                  <a:schemeClr val="bg1"/>
                </a:solidFill>
              </a:rPr>
              <a:t>Giorgetti</a:t>
            </a:r>
            <a:r>
              <a:rPr lang="it-IT" sz="1000" dirty="0" smtClean="0">
                <a:solidFill>
                  <a:schemeClr val="bg1"/>
                </a:solidFill>
              </a:rPr>
              <a:t/>
            </a:r>
            <a:br>
              <a:rPr lang="it-IT" sz="1000" dirty="0" smtClean="0">
                <a:solidFill>
                  <a:schemeClr val="bg1"/>
                </a:solidFill>
              </a:rPr>
            </a:br>
            <a:r>
              <a:rPr lang="it-IT" sz="1000" dirty="0" smtClean="0">
                <a:solidFill>
                  <a:schemeClr val="bg1"/>
                </a:solidFill>
              </a:rPr>
              <a:t>www.primordialcode.com</a:t>
            </a:r>
            <a:endParaRPr lang="it-IT" sz="1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D:\agiorgetti.github.io\images\m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3111500"/>
            <a:ext cx="2978150" cy="2978150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45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Stack</a:t>
            </a:r>
            <a:r>
              <a:rPr lang="it-IT" dirty="0" smtClean="0"/>
              <a:t> </a:t>
            </a:r>
            <a:r>
              <a:rPr lang="it-IT" dirty="0" err="1" smtClean="0"/>
              <a:t>Overflow</a:t>
            </a:r>
            <a:r>
              <a:rPr lang="it-IT" dirty="0" smtClean="0"/>
              <a:t>: </a:t>
            </a:r>
            <a:r>
              <a:rPr lang="it-IT" dirty="0" err="1" smtClean="0"/>
              <a:t>Reactive</a:t>
            </a:r>
            <a:r>
              <a:rPr lang="it-IT" dirty="0" smtClean="0"/>
              <a:t> Programming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endParaRPr lang="en-US" dirty="0" smtClean="0"/>
          </a:p>
          <a:p>
            <a:r>
              <a:rPr lang="en-US" dirty="0" smtClean="0"/>
              <a:t>... </a:t>
            </a:r>
            <a:r>
              <a:rPr lang="en-US" b="1" dirty="0" smtClean="0"/>
              <a:t>Functional Reactive Programming</a:t>
            </a:r>
            <a:r>
              <a:rPr lang="en-US" dirty="0" smtClean="0"/>
              <a:t> </a:t>
            </a:r>
            <a:r>
              <a:rPr lang="en-US" dirty="0"/>
              <a:t>is about </a:t>
            </a:r>
            <a:r>
              <a:rPr lang="en-US" dirty="0" smtClean="0"/>
              <a:t>“datatypes </a:t>
            </a:r>
            <a:r>
              <a:rPr lang="en-US" dirty="0"/>
              <a:t>that represent a </a:t>
            </a:r>
            <a:r>
              <a:rPr lang="en-US" dirty="0" smtClean="0"/>
              <a:t>‘value over time’ ”. </a:t>
            </a:r>
          </a:p>
          <a:p>
            <a:r>
              <a:rPr lang="en-US" dirty="0" smtClean="0"/>
              <a:t>Conventional </a:t>
            </a:r>
            <a:r>
              <a:rPr lang="en-US" dirty="0"/>
              <a:t>imperative programming captures these dynamic values only indirectly, through state and mutations.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complete history (past, present, future) has no first class representation. Moreover, only </a:t>
            </a:r>
            <a:r>
              <a:rPr lang="en-US" i="1" dirty="0"/>
              <a:t>discretely evolving</a:t>
            </a:r>
            <a:r>
              <a:rPr lang="en-US" dirty="0"/>
              <a:t> values can be (indirectly) captured, since the imperative paradigm is temporally discrete. In contrast, FRP captures these evolving values </a:t>
            </a:r>
            <a:r>
              <a:rPr lang="en-US" i="1" dirty="0" smtClean="0"/>
              <a:t>directly </a:t>
            </a:r>
            <a:r>
              <a:rPr lang="en-US" dirty="0" smtClean="0"/>
              <a:t>and </a:t>
            </a:r>
            <a:r>
              <a:rPr lang="en-US" dirty="0"/>
              <a:t>has no difficulty with </a:t>
            </a:r>
            <a:r>
              <a:rPr lang="en-US" i="1" dirty="0"/>
              <a:t>continuously</a:t>
            </a:r>
            <a:r>
              <a:rPr lang="en-US" dirty="0"/>
              <a:t> evolving values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(… more paragraphs explaining the thing follow…)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6430060"/>
            <a:ext cx="519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https://en.wikipedia.org/wiki/Reactive_programming</a:t>
            </a:r>
          </a:p>
        </p:txBody>
      </p:sp>
    </p:spTree>
    <p:extLst>
      <p:ext uri="{BB962C8B-B14F-4D97-AF65-F5344CB8AC3E}">
        <p14:creationId xmlns:p14="http://schemas.microsoft.com/office/powerpoint/2010/main" val="390055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Reactive</a:t>
            </a:r>
            <a:r>
              <a:rPr lang="it-IT" dirty="0" smtClean="0"/>
              <a:t> Manifesto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pPr algn="ctr"/>
            <a:r>
              <a:rPr lang="it-IT" sz="3200" dirty="0" err="1" smtClean="0"/>
              <a:t>Reactive</a:t>
            </a:r>
            <a:r>
              <a:rPr lang="it-IT" sz="3200" dirty="0" smtClean="0"/>
              <a:t> Programming a way to «</a:t>
            </a:r>
            <a:r>
              <a:rPr lang="it-IT" sz="3200" dirty="0" err="1" smtClean="0"/>
              <a:t>describe</a:t>
            </a:r>
            <a:r>
              <a:rPr lang="it-IT" sz="3200" dirty="0" smtClean="0"/>
              <a:t>» and «</a:t>
            </a:r>
            <a:r>
              <a:rPr lang="it-IT" sz="3200" dirty="0" err="1" smtClean="0"/>
              <a:t>implement</a:t>
            </a:r>
            <a:r>
              <a:rPr lang="it-IT" sz="3200" dirty="0" smtClean="0"/>
              <a:t>» a </a:t>
            </a:r>
            <a:r>
              <a:rPr lang="it-IT" sz="3200" dirty="0" err="1" smtClean="0"/>
              <a:t>Reactive</a:t>
            </a:r>
            <a:r>
              <a:rPr lang="it-IT" sz="3200" dirty="0" smtClean="0"/>
              <a:t> System.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45249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</a:t>
            </a:r>
            <a:r>
              <a:rPr lang="it-IT" dirty="0" smtClean="0"/>
              <a:t> </a:t>
            </a:r>
            <a:r>
              <a:rPr lang="it-IT" dirty="0" err="1" smtClean="0"/>
              <a:t>simplified</a:t>
            </a:r>
            <a:r>
              <a:rPr lang="it-IT" dirty="0" smtClean="0"/>
              <a:t> </a:t>
            </a:r>
            <a:r>
              <a:rPr lang="it-IT" dirty="0" err="1" smtClean="0"/>
              <a:t>definition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pPr algn="ctr"/>
            <a:endParaRPr lang="it-IT" dirty="0"/>
          </a:p>
          <a:p>
            <a:pPr marL="0" indent="0" algn="ctr">
              <a:buNone/>
            </a:pPr>
            <a:r>
              <a:rPr lang="it-IT" sz="4400" dirty="0" err="1" smtClean="0"/>
              <a:t>Reactive</a:t>
            </a:r>
            <a:r>
              <a:rPr lang="it-IT" sz="4400" dirty="0" smtClean="0"/>
              <a:t> Programming </a:t>
            </a:r>
            <a:r>
              <a:rPr lang="it-IT" sz="4400" dirty="0" err="1" smtClean="0"/>
              <a:t>is</a:t>
            </a:r>
            <a:r>
              <a:rPr lang="it-IT" sz="4400" dirty="0" smtClean="0"/>
              <a:t> </a:t>
            </a:r>
          </a:p>
          <a:p>
            <a:pPr marL="0" indent="0" algn="ctr">
              <a:buNone/>
            </a:pPr>
            <a:r>
              <a:rPr lang="it-IT" sz="4400" dirty="0" err="1" smtClean="0"/>
              <a:t>programming</a:t>
            </a:r>
            <a:r>
              <a:rPr lang="it-IT" sz="4400" dirty="0" smtClean="0"/>
              <a:t> with </a:t>
            </a:r>
          </a:p>
          <a:p>
            <a:pPr marL="0" indent="0" algn="ctr">
              <a:buNone/>
            </a:pPr>
            <a:r>
              <a:rPr lang="it-IT" sz="4400" dirty="0" err="1" smtClean="0"/>
              <a:t>Asynchronous</a:t>
            </a:r>
            <a:r>
              <a:rPr lang="it-IT" sz="4400" dirty="0" smtClean="0"/>
              <a:t> (</a:t>
            </a:r>
            <a:r>
              <a:rPr lang="it-IT" sz="4400" dirty="0" err="1" smtClean="0"/>
              <a:t>Observable</a:t>
            </a:r>
            <a:r>
              <a:rPr lang="it-IT" sz="4400" dirty="0" smtClean="0"/>
              <a:t>) Data </a:t>
            </a:r>
            <a:r>
              <a:rPr lang="it-IT" sz="4400" dirty="0" err="1" smtClean="0"/>
              <a:t>Streams</a:t>
            </a:r>
            <a:r>
              <a:rPr lang="it-IT" sz="4400" dirty="0" smtClean="0"/>
              <a:t>.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60958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Why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a game </a:t>
            </a:r>
            <a:r>
              <a:rPr lang="it-IT" dirty="0" err="1" smtClean="0"/>
              <a:t>changer</a:t>
            </a:r>
            <a:r>
              <a:rPr lang="it-IT" dirty="0" smtClean="0"/>
              <a:t>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pPr marL="0" indent="0">
              <a:buNone/>
            </a:pPr>
            <a:r>
              <a:rPr lang="it-IT" sz="3200" dirty="0" err="1" smtClean="0"/>
              <a:t>If</a:t>
            </a:r>
            <a:r>
              <a:rPr lang="it-IT" sz="3200" dirty="0" smtClean="0"/>
              <a:t> </a:t>
            </a:r>
            <a:r>
              <a:rPr lang="it-IT" sz="3200" dirty="0" err="1" smtClean="0"/>
              <a:t>we</a:t>
            </a:r>
            <a:r>
              <a:rPr lang="it-IT" sz="3200" dirty="0" smtClean="0"/>
              <a:t> </a:t>
            </a:r>
            <a:r>
              <a:rPr lang="it-IT" sz="3200" dirty="0" err="1" smtClean="0"/>
              <a:t>build</a:t>
            </a:r>
            <a:r>
              <a:rPr lang="it-IT" sz="3200" dirty="0" smtClean="0"/>
              <a:t> </a:t>
            </a:r>
            <a:r>
              <a:rPr lang="it-IT" sz="3200" dirty="0" err="1" smtClean="0"/>
              <a:t>our</a:t>
            </a:r>
            <a:r>
              <a:rPr lang="it-IT" sz="3200" dirty="0" smtClean="0"/>
              <a:t> </a:t>
            </a:r>
            <a:r>
              <a:rPr lang="it-IT" sz="3200" dirty="0" err="1" smtClean="0"/>
              <a:t>system</a:t>
            </a:r>
            <a:r>
              <a:rPr lang="it-IT" sz="3200" dirty="0" smtClean="0"/>
              <a:t> / </a:t>
            </a:r>
            <a:r>
              <a:rPr lang="it-IT" sz="3200" dirty="0" err="1" smtClean="0"/>
              <a:t>applications</a:t>
            </a:r>
            <a:r>
              <a:rPr lang="it-IT" sz="3200" dirty="0" smtClean="0"/>
              <a:t> </a:t>
            </a:r>
            <a:r>
              <a:rPr lang="it-IT" sz="3200" dirty="0" err="1" smtClean="0"/>
              <a:t>around</a:t>
            </a:r>
            <a:r>
              <a:rPr lang="it-IT" sz="3200" dirty="0" smtClean="0"/>
              <a:t> the </a:t>
            </a:r>
            <a:r>
              <a:rPr lang="it-IT" sz="3200" dirty="0" err="1" smtClean="0"/>
              <a:t>concept</a:t>
            </a:r>
            <a:r>
              <a:rPr lang="it-IT" sz="3200" dirty="0" smtClean="0"/>
              <a:t> of </a:t>
            </a:r>
            <a:r>
              <a:rPr lang="it-IT" sz="3200" dirty="0" err="1" smtClean="0"/>
              <a:t>messages</a:t>
            </a:r>
            <a:r>
              <a:rPr lang="it-IT" sz="3200" dirty="0" smtClean="0"/>
              <a:t> </a:t>
            </a:r>
            <a:r>
              <a:rPr lang="it-IT" sz="3200" dirty="0" err="1" smtClean="0"/>
              <a:t>coming</a:t>
            </a:r>
            <a:r>
              <a:rPr lang="it-IT" sz="3200" dirty="0" smtClean="0"/>
              <a:t> over time, </a:t>
            </a:r>
            <a:r>
              <a:rPr lang="it-IT" sz="3200" dirty="0" err="1" smtClean="0"/>
              <a:t>we</a:t>
            </a:r>
            <a:r>
              <a:rPr lang="it-IT" sz="3200" dirty="0" smtClean="0"/>
              <a:t> can </a:t>
            </a:r>
            <a:r>
              <a:rPr lang="it-IT" sz="3200" dirty="0" err="1" smtClean="0"/>
              <a:t>achieve</a:t>
            </a:r>
            <a:r>
              <a:rPr lang="it-IT" sz="3200" dirty="0" smtClean="0"/>
              <a:t> </a:t>
            </a:r>
            <a:r>
              <a:rPr lang="it-IT" sz="3200" dirty="0" err="1" smtClean="0"/>
              <a:t>what</a:t>
            </a:r>
            <a:r>
              <a:rPr lang="it-IT" sz="3200" dirty="0" smtClean="0"/>
              <a:t> </a:t>
            </a:r>
            <a:r>
              <a:rPr lang="it-IT" sz="3200" dirty="0" err="1" smtClean="0"/>
              <a:t>is</a:t>
            </a:r>
            <a:r>
              <a:rPr lang="it-IT" sz="3200" dirty="0" smtClean="0"/>
              <a:t> </a:t>
            </a:r>
            <a:r>
              <a:rPr lang="it-IT" sz="3200" dirty="0" err="1" smtClean="0"/>
              <a:t>summarized</a:t>
            </a:r>
            <a:r>
              <a:rPr lang="it-IT" sz="3200" dirty="0" smtClean="0"/>
              <a:t> by the </a:t>
            </a:r>
            <a:r>
              <a:rPr lang="it-IT" sz="3200" dirty="0" err="1"/>
              <a:t>R</a:t>
            </a:r>
            <a:r>
              <a:rPr lang="it-IT" sz="3200" dirty="0" err="1" smtClean="0"/>
              <a:t>eactive</a:t>
            </a:r>
            <a:r>
              <a:rPr lang="it-IT" sz="3200" dirty="0" smtClean="0"/>
              <a:t> Manifesto!</a:t>
            </a:r>
          </a:p>
          <a:p>
            <a:endParaRPr lang="it-IT" sz="3200" dirty="0" smtClean="0"/>
          </a:p>
          <a:p>
            <a:pPr marL="0" indent="0">
              <a:buNone/>
            </a:pPr>
            <a:r>
              <a:rPr lang="it-IT" sz="3200" dirty="0" smtClean="0"/>
              <a:t>The </a:t>
            </a:r>
            <a:r>
              <a:rPr lang="it-IT" sz="3200" dirty="0" err="1" smtClean="0"/>
              <a:t>Reactive</a:t>
            </a:r>
            <a:r>
              <a:rPr lang="it-IT" sz="3200" dirty="0" smtClean="0"/>
              <a:t> </a:t>
            </a:r>
            <a:r>
              <a:rPr lang="it-IT" sz="3200" dirty="0"/>
              <a:t>M</a:t>
            </a:r>
            <a:r>
              <a:rPr lang="it-IT" sz="3200" dirty="0" smtClean="0"/>
              <a:t>anifesto </a:t>
            </a:r>
            <a:r>
              <a:rPr lang="it-IT" sz="3200" dirty="0" err="1" smtClean="0"/>
              <a:t>gives</a:t>
            </a:r>
            <a:r>
              <a:rPr lang="it-IT" sz="3200" dirty="0" smtClean="0"/>
              <a:t> </a:t>
            </a:r>
            <a:r>
              <a:rPr lang="it-IT" sz="3200" dirty="0" err="1" smtClean="0"/>
              <a:t>us</a:t>
            </a:r>
            <a:r>
              <a:rPr lang="it-IT" sz="3200" dirty="0" smtClean="0"/>
              <a:t> a </a:t>
            </a:r>
            <a:r>
              <a:rPr lang="it-IT" sz="3200" dirty="0" err="1" smtClean="0"/>
              <a:t>clear</a:t>
            </a:r>
            <a:r>
              <a:rPr lang="it-IT" sz="3200" dirty="0" smtClean="0"/>
              <a:t> </a:t>
            </a:r>
            <a:r>
              <a:rPr lang="it-IT" sz="3200" dirty="0" err="1" smtClean="0"/>
              <a:t>picture</a:t>
            </a:r>
            <a:r>
              <a:rPr lang="it-IT" sz="3200" dirty="0" smtClean="0"/>
              <a:t> of the </a:t>
            </a:r>
            <a:r>
              <a:rPr lang="it-IT" sz="3200" dirty="0" err="1" smtClean="0"/>
              <a:t>features</a:t>
            </a:r>
            <a:r>
              <a:rPr lang="it-IT" sz="3200" dirty="0" smtClean="0"/>
              <a:t> and the benefits </a:t>
            </a:r>
            <a:r>
              <a:rPr lang="it-IT" sz="3200" dirty="0" err="1" smtClean="0"/>
              <a:t>that</a:t>
            </a:r>
            <a:r>
              <a:rPr lang="it-IT" sz="3200" dirty="0" smtClean="0"/>
              <a:t> </a:t>
            </a:r>
            <a:r>
              <a:rPr lang="it-IT" sz="3200" dirty="0" err="1" smtClean="0"/>
              <a:t>reactive</a:t>
            </a:r>
            <a:r>
              <a:rPr lang="it-IT" sz="3200" dirty="0" smtClean="0"/>
              <a:t> </a:t>
            </a:r>
            <a:r>
              <a:rPr lang="it-IT" sz="3200" dirty="0" err="1" smtClean="0"/>
              <a:t>systems</a:t>
            </a:r>
            <a:r>
              <a:rPr lang="it-IT" sz="3200" dirty="0" smtClean="0"/>
              <a:t> </a:t>
            </a:r>
            <a:r>
              <a:rPr lang="it-IT" sz="3200" dirty="0" err="1" smtClean="0"/>
              <a:t>have</a:t>
            </a:r>
            <a:r>
              <a:rPr lang="it-IT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72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The </a:t>
            </a:r>
            <a:r>
              <a:rPr lang="it-IT" dirty="0" err="1" smtClean="0"/>
              <a:t>Reactive</a:t>
            </a:r>
            <a:r>
              <a:rPr lang="it-IT" dirty="0" smtClean="0"/>
              <a:t> Manifesto:</a:t>
            </a:r>
            <a:br>
              <a:rPr lang="it-IT" dirty="0" smtClean="0"/>
            </a:br>
            <a:r>
              <a:rPr lang="it-IT" dirty="0" smtClean="0"/>
              <a:t>a </a:t>
            </a:r>
            <a:r>
              <a:rPr lang="it-IT" dirty="0" err="1" smtClean="0"/>
              <a:t>Reactive</a:t>
            </a:r>
            <a:r>
              <a:rPr lang="it-IT" dirty="0" smtClean="0"/>
              <a:t> System </a:t>
            </a:r>
            <a:r>
              <a:rPr lang="it-IT" dirty="0" err="1" smtClean="0"/>
              <a:t>architecture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defined</a:t>
            </a:r>
            <a:r>
              <a:rPr lang="it-IT" dirty="0" smtClean="0"/>
              <a:t> by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0" y="6430060"/>
            <a:ext cx="359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https://www.reactivemanifesto.org/</a:t>
            </a:r>
          </a:p>
        </p:txBody>
      </p:sp>
      <p:sp>
        <p:nvSpPr>
          <p:cNvPr id="6" name="Rettangolo 5"/>
          <p:cNvSpPr/>
          <p:nvPr/>
        </p:nvSpPr>
        <p:spPr>
          <a:xfrm>
            <a:off x="4959706" y="5069433"/>
            <a:ext cx="2553005" cy="66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Message </a:t>
            </a:r>
            <a:r>
              <a:rPr lang="it-IT" dirty="0" err="1" smtClean="0"/>
              <a:t>Driven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017414" y="5735115"/>
            <a:ext cx="2384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 smtClean="0"/>
              <a:t>Loose</a:t>
            </a:r>
            <a:r>
              <a:rPr lang="it-IT" dirty="0" smtClean="0"/>
              <a:t> </a:t>
            </a:r>
            <a:r>
              <a:rPr lang="it-IT" dirty="0" err="1" smtClean="0"/>
              <a:t>coupling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endParaRPr lang="it-IT" dirty="0" smtClean="0"/>
          </a:p>
          <a:p>
            <a:pPr algn="ctr"/>
            <a:r>
              <a:rPr lang="it-IT" dirty="0" err="1"/>
              <a:t>a</a:t>
            </a:r>
            <a:r>
              <a:rPr lang="it-IT" dirty="0" err="1" smtClean="0"/>
              <a:t>sync</a:t>
            </a:r>
            <a:r>
              <a:rPr lang="it-IT" dirty="0" smtClean="0"/>
              <a:t> </a:t>
            </a:r>
            <a:r>
              <a:rPr lang="it-IT" dirty="0" err="1" smtClean="0"/>
              <a:t>message</a:t>
            </a:r>
            <a:r>
              <a:rPr lang="it-IT" dirty="0" smtClean="0"/>
              <a:t> </a:t>
            </a:r>
            <a:r>
              <a:rPr lang="it-IT" dirty="0" err="1" smtClean="0"/>
              <a:t>passing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8572195" y="3349142"/>
            <a:ext cx="2553005" cy="66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Resilient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8363355" y="4103827"/>
            <a:ext cx="2914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 err="1" smtClean="0"/>
              <a:t>Error</a:t>
            </a:r>
            <a:r>
              <a:rPr lang="it-IT" dirty="0" smtClean="0"/>
              <a:t> </a:t>
            </a:r>
            <a:r>
              <a:rPr lang="it-IT" dirty="0" err="1" smtClean="0"/>
              <a:t>containment</a:t>
            </a:r>
            <a:r>
              <a:rPr lang="it-IT" dirty="0" smtClean="0"/>
              <a:t>,</a:t>
            </a:r>
          </a:p>
          <a:p>
            <a:pPr algn="r"/>
            <a:r>
              <a:rPr lang="it-IT" dirty="0" smtClean="0"/>
              <a:t>Replication,</a:t>
            </a:r>
          </a:p>
          <a:p>
            <a:pPr algn="ctr"/>
            <a:r>
              <a:rPr lang="it-IT" dirty="0" smtClean="0"/>
              <a:t>Fault </a:t>
            </a:r>
            <a:r>
              <a:rPr lang="it-IT" dirty="0" err="1" smtClean="0"/>
              <a:t>tolerance</a:t>
            </a:r>
            <a:r>
              <a:rPr lang="it-IT" dirty="0" smtClean="0"/>
              <a:t> and </a:t>
            </a:r>
            <a:r>
              <a:rPr lang="it-IT" dirty="0" err="1" smtClean="0"/>
              <a:t>recovery</a:t>
            </a:r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1226515" y="3349141"/>
            <a:ext cx="2553005" cy="66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Elastic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226515" y="4103827"/>
            <a:ext cx="2612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Scalability</a:t>
            </a:r>
            <a:endParaRPr lang="it-IT" dirty="0" smtClean="0"/>
          </a:p>
          <a:p>
            <a:r>
              <a:rPr lang="it-IT" dirty="0" err="1" smtClean="0"/>
              <a:t>React</a:t>
            </a:r>
            <a:r>
              <a:rPr lang="it-IT" dirty="0" smtClean="0"/>
              <a:t> to </a:t>
            </a:r>
            <a:r>
              <a:rPr lang="it-IT" dirty="0" err="1" smtClean="0"/>
              <a:t>workload</a:t>
            </a:r>
            <a:r>
              <a:rPr lang="it-IT" dirty="0" smtClean="0"/>
              <a:t> </a:t>
            </a:r>
            <a:r>
              <a:rPr lang="it-IT" dirty="0" err="1" smtClean="0"/>
              <a:t>change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4959706" y="1826361"/>
            <a:ext cx="2553005" cy="66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Responsive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7644384" y="1938528"/>
            <a:ext cx="361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Rapid </a:t>
            </a:r>
            <a:r>
              <a:rPr lang="en-US" dirty="0"/>
              <a:t>and consistent response times</a:t>
            </a:r>
            <a:endParaRPr lang="it-IT" dirty="0"/>
          </a:p>
        </p:txBody>
      </p:sp>
      <p:cxnSp>
        <p:nvCxnSpPr>
          <p:cNvPr id="15" name="Connettore 7 14"/>
          <p:cNvCxnSpPr>
            <a:stCxn id="6" idx="3"/>
            <a:endCxn id="8" idx="2"/>
          </p:cNvCxnSpPr>
          <p:nvPr/>
        </p:nvCxnSpPr>
        <p:spPr>
          <a:xfrm flipV="1">
            <a:off x="7512711" y="4014825"/>
            <a:ext cx="2335987" cy="1387450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7 15"/>
          <p:cNvCxnSpPr>
            <a:stCxn id="6" idx="1"/>
            <a:endCxn id="10" idx="2"/>
          </p:cNvCxnSpPr>
          <p:nvPr/>
        </p:nvCxnSpPr>
        <p:spPr>
          <a:xfrm rot="10800000">
            <a:off x="2503018" y="4014825"/>
            <a:ext cx="2456688" cy="1387451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7 18"/>
          <p:cNvCxnSpPr>
            <a:stCxn id="10" idx="0"/>
            <a:endCxn id="12" idx="1"/>
          </p:cNvCxnSpPr>
          <p:nvPr/>
        </p:nvCxnSpPr>
        <p:spPr>
          <a:xfrm rot="5400000" flipH="1" flipV="1">
            <a:off x="3136393" y="1525828"/>
            <a:ext cx="1189938" cy="2456688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7 21"/>
          <p:cNvCxnSpPr>
            <a:stCxn id="8" idx="0"/>
            <a:endCxn id="12" idx="3"/>
          </p:cNvCxnSpPr>
          <p:nvPr/>
        </p:nvCxnSpPr>
        <p:spPr>
          <a:xfrm rot="16200000" flipV="1">
            <a:off x="8085736" y="1586179"/>
            <a:ext cx="1189939" cy="2335987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10" idx="3"/>
            <a:endCxn id="8" idx="1"/>
          </p:cNvCxnSpPr>
          <p:nvPr/>
        </p:nvCxnSpPr>
        <p:spPr>
          <a:xfrm>
            <a:off x="3779520" y="3681983"/>
            <a:ext cx="4792675" cy="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6" idx="0"/>
            <a:endCxn id="12" idx="2"/>
          </p:cNvCxnSpPr>
          <p:nvPr/>
        </p:nvCxnSpPr>
        <p:spPr>
          <a:xfrm flipV="1">
            <a:off x="6236209" y="2492044"/>
            <a:ext cx="0" cy="257738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2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000" dirty="0" smtClean="0"/>
              <a:t>And in the JavaScript world ?</a:t>
            </a:r>
            <a:endParaRPr lang="it-IT" sz="600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49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6409</TotalTime>
  <Words>933</Words>
  <Application>Microsoft Office PowerPoint</Application>
  <PresentationFormat>Personalizzato</PresentationFormat>
  <Paragraphs>182</Paragraphs>
  <Slides>31</Slides>
  <Notes>30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2" baseType="lpstr">
      <vt:lpstr>Retrospect</vt:lpstr>
      <vt:lpstr>Reactive Programming with RxJS</vt:lpstr>
      <vt:lpstr>What is Reactive Programming ?</vt:lpstr>
      <vt:lpstr>Wikipedia: Reactive Programming</vt:lpstr>
      <vt:lpstr>Stack Overflow: Reactive Programming</vt:lpstr>
      <vt:lpstr>The Reactive Manifesto</vt:lpstr>
      <vt:lpstr>A simplified definition</vt:lpstr>
      <vt:lpstr> Why is this a game changer ?</vt:lpstr>
      <vt:lpstr>The Reactive Manifesto: a Reactive System architecture is defined by</vt:lpstr>
      <vt:lpstr>And in the JavaScript world ?</vt:lpstr>
      <vt:lpstr>Introducing: RxJS</vt:lpstr>
      <vt:lpstr>RxJS</vt:lpstr>
      <vt:lpstr>RxJS key concepts</vt:lpstr>
      <vt:lpstr>RxJS key concepts</vt:lpstr>
      <vt:lpstr>Learn by examples</vt:lpstr>
      <vt:lpstr>Demo 01  Observables and Subjects</vt:lpstr>
      <vt:lpstr>Demo 02  Unicast (or Cold)</vt:lpstr>
      <vt:lpstr>Demo 03  Multicast (or Hot)</vt:lpstr>
      <vt:lpstr>Demo 04  Warm Observables</vt:lpstr>
      <vt:lpstr>Demo 05  Unsubscribe</vt:lpstr>
      <vt:lpstr>Angular and RxJS</vt:lpstr>
      <vt:lpstr>Angular &amp; RxJS</vt:lpstr>
      <vt:lpstr>Consuming Observables</vt:lpstr>
      <vt:lpstr>Demo 01  Unicast / Cold Observables</vt:lpstr>
      <vt:lpstr>Demo 02  .toPromise()</vt:lpstr>
      <vt:lpstr>Demo 03  Multicast</vt:lpstr>
      <vt:lpstr>Demo 04 The «right» way to share an observable</vt:lpstr>
      <vt:lpstr>Demo 05  Unsubscribe (in Angular)</vt:lpstr>
      <vt:lpstr>RxJS: chose your operators wisely</vt:lpstr>
      <vt:lpstr>Benefits and Drawbacks</vt:lpstr>
      <vt:lpstr>Reference</vt:lpstr>
      <vt:lpstr>Who am I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2 - Day 1</dc:title>
  <dc:creator/>
  <cp:lastModifiedBy>Alessandro Giorgetti</cp:lastModifiedBy>
  <cp:revision>726</cp:revision>
  <dcterms:created xsi:type="dcterms:W3CDTF">2012-07-27T01:16:44Z</dcterms:created>
  <dcterms:modified xsi:type="dcterms:W3CDTF">2022-08-11T15:32:41Z</dcterms:modified>
</cp:coreProperties>
</file>