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7" r:id="rId28"/>
    <p:sldId id="440" r:id="rId29"/>
    <p:sldId id="407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74AF1-BD74-4221-907B-632CC101DA1D}" v="14" dt="2023-05-16T17:41:14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1734" y="-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Giorgetti" userId="332e11a8ec89c5cd" providerId="Windows Live" clId="Web-{66574AF1-BD74-4221-907B-632CC101DA1D}"/>
    <pc:docChg chg="delSld modSld">
      <pc:chgData name="Alessandro Giorgetti" userId="332e11a8ec89c5cd" providerId="Windows Live" clId="Web-{66574AF1-BD74-4221-907B-632CC101DA1D}" dt="2023-05-16T17:41:14.246" v="11"/>
      <pc:docMkLst>
        <pc:docMk/>
      </pc:docMkLst>
      <pc:sldChg chg="mod modShow">
        <pc:chgData name="Alessandro Giorgetti" userId="332e11a8ec89c5cd" providerId="Windows Live" clId="Web-{66574AF1-BD74-4221-907B-632CC101DA1D}" dt="2023-05-16T17:41:14.246" v="11"/>
        <pc:sldMkLst>
          <pc:docMk/>
          <pc:sldMk cId="4063457505" sldId="416"/>
        </pc:sldMkLst>
      </pc:sldChg>
      <pc:sldChg chg="modSp">
        <pc:chgData name="Alessandro Giorgetti" userId="332e11a8ec89c5cd" providerId="Windows Live" clId="Web-{66574AF1-BD74-4221-907B-632CC101DA1D}" dt="2023-05-16T17:38:33.163" v="4" actId="20577"/>
        <pc:sldMkLst>
          <pc:docMk/>
          <pc:sldMk cId="178723699" sldId="425"/>
        </pc:sldMkLst>
        <pc:spChg chg="mod">
          <ac:chgData name="Alessandro Giorgetti" userId="332e11a8ec89c5cd" providerId="Windows Live" clId="Web-{66574AF1-BD74-4221-907B-632CC101DA1D}" dt="2023-05-16T17:38:33.163" v="4" actId="20577"/>
          <ac:spMkLst>
            <pc:docMk/>
            <pc:sldMk cId="178723699" sldId="425"/>
            <ac:spMk id="3" creationId="{00000000-0000-0000-0000-000000000000}"/>
          </ac:spMkLst>
        </pc:spChg>
      </pc:sldChg>
      <pc:sldChg chg="modSp">
        <pc:chgData name="Alessandro Giorgetti" userId="332e11a8ec89c5cd" providerId="Windows Live" clId="Web-{66574AF1-BD74-4221-907B-632CC101DA1D}" dt="2023-05-16T17:40:01.619" v="10" actId="20577"/>
        <pc:sldMkLst>
          <pc:docMk/>
          <pc:sldMk cId="997846537" sldId="438"/>
        </pc:sldMkLst>
        <pc:spChg chg="mod">
          <ac:chgData name="Alessandro Giorgetti" userId="332e11a8ec89c5cd" providerId="Windows Live" clId="Web-{66574AF1-BD74-4221-907B-632CC101DA1D}" dt="2023-05-16T17:40:01.619" v="10" actId="20577"/>
          <ac:spMkLst>
            <pc:docMk/>
            <pc:sldMk cId="997846537" sldId="438"/>
            <ac:spMk id="5" creationId="{00000000-0000-0000-0000-000000000000}"/>
          </ac:spMkLst>
        </pc:spChg>
      </pc:sldChg>
      <pc:sldChg chg="del">
        <pc:chgData name="Alessandro Giorgetti" userId="332e11a8ec89c5cd" providerId="Windows Live" clId="Web-{66574AF1-BD74-4221-907B-632CC101DA1D}" dt="2023-05-16T17:38:07.335" v="0"/>
        <pc:sldMkLst>
          <pc:docMk/>
          <pc:sldMk cId="3452491481" sldId="4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16/05/2023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Chose</a:t>
            </a:r>
            <a:r>
              <a:rPr lang="it-IT" dirty="0"/>
              <a:t> the operator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baseline="0" dirty="0"/>
              <a:t> </a:t>
            </a:r>
            <a:r>
              <a:rPr lang="it-IT" baseline="0" dirty="0" err="1"/>
              <a:t>you</a:t>
            </a:r>
            <a:r>
              <a:rPr lang="it-IT" baseline="0" dirty="0"/>
              <a:t> </a:t>
            </a:r>
            <a:r>
              <a:rPr lang="it-IT" baseline="0" dirty="0" err="1"/>
              <a:t>want</a:t>
            </a:r>
            <a:r>
              <a:rPr lang="it-IT" baseline="0" dirty="0"/>
              <a:t> to </a:t>
            </a:r>
            <a:r>
              <a:rPr lang="it-IT" baseline="0" dirty="0" err="1"/>
              <a:t>react</a:t>
            </a:r>
            <a:r>
              <a:rPr lang="it-IT" baseline="0" dirty="0"/>
              <a:t> </a:t>
            </a:r>
            <a:r>
              <a:rPr lang="it-IT" baseline="0" dirty="0" err="1"/>
              <a:t>when</a:t>
            </a:r>
            <a:r>
              <a:rPr lang="it-IT" baseline="0" dirty="0"/>
              <a:t> multiple http </a:t>
            </a:r>
            <a:r>
              <a:rPr lang="it-IT" baseline="0" dirty="0" err="1"/>
              <a:t>requests</a:t>
            </a:r>
            <a:r>
              <a:rPr lang="it-IT" baseline="0" dirty="0"/>
              <a:t> </a:t>
            </a:r>
            <a:r>
              <a:rPr lang="it-IT" baseline="0" dirty="0" err="1"/>
              <a:t>might</a:t>
            </a:r>
            <a:r>
              <a:rPr lang="it-IT" baseline="0" dirty="0"/>
              <a:t> be </a:t>
            </a:r>
            <a:r>
              <a:rPr lang="it-IT" baseline="0" dirty="0" err="1"/>
              <a:t>active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the </a:t>
            </a:r>
            <a:r>
              <a:rPr lang="it-IT" baseline="0" dirty="0" err="1"/>
              <a:t>same</a:t>
            </a:r>
            <a:r>
              <a:rPr lang="it-IT" baseline="0" dirty="0"/>
              <a:t> time </a:t>
            </a:r>
            <a:r>
              <a:rPr lang="it-IT" baseline="0" dirty="0" err="1"/>
              <a:t>when</a:t>
            </a:r>
            <a:r>
              <a:rPr lang="it-IT" baseline="0" dirty="0"/>
              <a:t> multiple </a:t>
            </a:r>
            <a:r>
              <a:rPr lang="it-IT" baseline="0" dirty="0" err="1"/>
              <a:t>messages</a:t>
            </a:r>
            <a:r>
              <a:rPr lang="it-IT" baseline="0" dirty="0"/>
              <a:t> </a:t>
            </a:r>
            <a:r>
              <a:rPr lang="it-IT" baseline="0" dirty="0" err="1"/>
              <a:t>being</a:t>
            </a:r>
            <a:r>
              <a:rPr lang="it-IT" baseline="0" dirty="0"/>
              <a:t> </a:t>
            </a:r>
            <a:r>
              <a:rPr lang="it-IT" baseline="0" dirty="0" err="1"/>
              <a:t>dispatched</a:t>
            </a:r>
            <a:r>
              <a:rPr lang="it-IT" baseline="0" dirty="0"/>
              <a:t>: </a:t>
            </a:r>
            <a:r>
              <a:rPr lang="it-IT" baseline="0" dirty="0" err="1"/>
              <a:t>cancel</a:t>
            </a:r>
            <a:r>
              <a:rPr lang="it-IT" baseline="0" dirty="0"/>
              <a:t>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operations</a:t>
            </a:r>
            <a:r>
              <a:rPr lang="it-IT" baseline="0" dirty="0"/>
              <a:t>, </a:t>
            </a:r>
            <a:r>
              <a:rPr lang="it-IT" baseline="0" dirty="0" err="1"/>
              <a:t>execute</a:t>
            </a:r>
            <a:r>
              <a:rPr lang="it-IT" baseline="0" dirty="0"/>
              <a:t> </a:t>
            </a:r>
            <a:r>
              <a:rPr lang="it-IT" baseline="0" dirty="0" err="1"/>
              <a:t>them</a:t>
            </a:r>
            <a:r>
              <a:rPr lang="it-IT" baseline="0" dirty="0"/>
              <a:t> in </a:t>
            </a:r>
            <a:r>
              <a:rPr lang="it-IT" baseline="0" dirty="0" err="1"/>
              <a:t>parallel</a:t>
            </a:r>
            <a:r>
              <a:rPr lang="it-IT" baseline="0" dirty="0"/>
              <a:t> and merge the </a:t>
            </a:r>
            <a:r>
              <a:rPr lang="it-IT" baseline="0" dirty="0" err="1"/>
              <a:t>results</a:t>
            </a:r>
            <a:r>
              <a:rPr lang="it-IT" baseline="0" dirty="0"/>
              <a:t>, </a:t>
            </a:r>
            <a:r>
              <a:rPr lang="it-IT" baseline="0" dirty="0" err="1"/>
              <a:t>keep</a:t>
            </a:r>
            <a:r>
              <a:rPr lang="it-IT" baseline="0" dirty="0"/>
              <a:t> </a:t>
            </a:r>
            <a:r>
              <a:rPr lang="it-IT" baseline="0" dirty="0" err="1"/>
              <a:t>ordering</a:t>
            </a:r>
            <a:r>
              <a:rPr lang="it-IT" baseline="0" dirty="0"/>
              <a:t>, </a:t>
            </a:r>
            <a:r>
              <a:rPr lang="it-IT" baseline="0" dirty="0" err="1"/>
              <a:t>wait</a:t>
            </a:r>
            <a:r>
              <a:rPr lang="it-IT" baseline="0" dirty="0"/>
              <a:t> for </a:t>
            </a:r>
            <a:r>
              <a:rPr lang="it-IT" baseline="0" dirty="0" err="1"/>
              <a:t>previous</a:t>
            </a:r>
            <a:r>
              <a:rPr lang="it-IT" baseline="0" dirty="0"/>
              <a:t> </a:t>
            </a:r>
            <a:r>
              <a:rPr lang="it-IT" baseline="0" dirty="0" err="1"/>
              <a:t>operation</a:t>
            </a:r>
            <a:r>
              <a:rPr lang="it-IT" baseline="0" dirty="0"/>
              <a:t> to complete…</a:t>
            </a:r>
          </a:p>
          <a:p>
            <a:r>
              <a:rPr lang="it-IT" baseline="0" dirty="0"/>
              <a:t>How ‘in-</a:t>
            </a:r>
            <a:r>
              <a:rPr lang="it-IT" baseline="0" dirty="0" err="1"/>
              <a:t>flight</a:t>
            </a:r>
            <a:r>
              <a:rPr lang="it-IT" baseline="0" dirty="0"/>
              <a:t>’ </a:t>
            </a:r>
            <a:r>
              <a:rPr lang="it-IT" baseline="0" dirty="0" err="1"/>
              <a:t>requests</a:t>
            </a:r>
            <a:r>
              <a:rPr lang="it-IT" baseline="0" dirty="0"/>
              <a:t> are </a:t>
            </a:r>
            <a:r>
              <a:rPr lang="it-IT" baseline="0" dirty="0" err="1"/>
              <a:t>handled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up to </a:t>
            </a:r>
            <a:r>
              <a:rPr lang="it-IT" baseline="0" dirty="0" err="1"/>
              <a:t>you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the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keeps coming over time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 itself;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like: map, filter, </a:t>
            </a:r>
            <a:r>
              <a:rPr lang="en-US" sz="2400" dirty="0" err="1"/>
              <a:t>concat</a:t>
            </a:r>
            <a:r>
              <a:rPr lang="en-US" sz="2400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it is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(or event) to multiple Observers.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happens on e.g.: </a:t>
            </a:r>
            <a:r>
              <a:rPr lang="en-US" sz="2400" dirty="0" err="1"/>
              <a:t>setTimeout</a:t>
            </a:r>
            <a:r>
              <a:rPr lang="en-US" sz="2400" dirty="0"/>
              <a:t>(), interval(), etc.</a:t>
            </a:r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Learn</a:t>
            </a:r>
            <a:r>
              <a:rPr lang="it-IT" dirty="0"/>
              <a:t> by </a:t>
            </a:r>
            <a:r>
              <a:rPr lang="it-IT" dirty="0" err="1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01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Observables</a:t>
            </a:r>
            <a:r>
              <a:rPr lang="it-IT" dirty="0"/>
              <a:t> and </a:t>
            </a:r>
            <a:r>
              <a:rPr lang="it-IT" dirty="0" err="1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Create an </a:t>
            </a:r>
            <a:r>
              <a:rPr lang="it-IT" dirty="0" err="1"/>
              <a:t>observable</a:t>
            </a:r>
            <a:r>
              <a:rPr lang="it-IT" dirty="0"/>
              <a:t> and SUBSCRIBE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r>
              <a:rPr lang="it-IT" dirty="0"/>
              <a:t>Create a </a:t>
            </a:r>
            <a:r>
              <a:rPr lang="it-IT" dirty="0" err="1"/>
              <a:t>subject</a:t>
            </a:r>
            <a:r>
              <a:rPr lang="it-IT" dirty="0"/>
              <a:t> and </a:t>
            </a:r>
            <a:r>
              <a:rPr lang="it-IT" dirty="0" err="1"/>
              <a:t>subscribe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02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Unicast</a:t>
            </a:r>
            <a:r>
              <a:rPr lang="it-IT" dirty="0"/>
              <a:t> (or </a:t>
            </a:r>
            <a:r>
              <a:rPr lang="it-IT" dirty="0" err="1"/>
              <a:t>Cold</a:t>
            </a:r>
            <a:r>
              <a:rPr lang="it-IT" dirty="0"/>
              <a:t>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EACH </a:t>
            </a:r>
            <a:r>
              <a:rPr lang="it-IT" dirty="0" err="1"/>
              <a:t>observer</a:t>
            </a:r>
            <a:r>
              <a:rPr lang="it-IT" dirty="0"/>
              <a:t> «</a:t>
            </a:r>
            <a:r>
              <a:rPr lang="it-IT" dirty="0" err="1"/>
              <a:t>owns</a:t>
            </a:r>
            <a:r>
              <a:rPr lang="it-IT" dirty="0"/>
              <a:t>» an </a:t>
            </a:r>
            <a:r>
              <a:rPr lang="it-IT" dirty="0" err="1"/>
              <a:t>independent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03</a:t>
            </a:r>
            <a:br>
              <a:rPr lang="it-IT" sz="6000" dirty="0"/>
            </a:br>
            <a:br>
              <a:rPr lang="it-IT" dirty="0"/>
            </a:br>
            <a:r>
              <a:rPr lang="it-IT" dirty="0"/>
              <a:t>Multicast (or Hot)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‘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execution</a:t>
            </a:r>
            <a:r>
              <a:rPr lang="it-IT" dirty="0"/>
              <a:t>’</a:t>
            </a:r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Connectable</a:t>
            </a:r>
            <a:r>
              <a:rPr lang="it-IT" dirty="0"/>
              <a:t> 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04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Warm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Use </a:t>
            </a:r>
            <a:r>
              <a:rPr lang="it-IT" dirty="0" err="1"/>
              <a:t>operators</a:t>
            </a:r>
            <a:r>
              <a:rPr lang="it-IT" dirty="0"/>
              <a:t> to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observables</a:t>
            </a:r>
            <a:r>
              <a:rPr lang="it-IT" dirty="0"/>
              <a:t> from </a:t>
            </a:r>
            <a:r>
              <a:rPr lang="it-IT" dirty="0" err="1"/>
              <a:t>cold</a:t>
            </a:r>
            <a:r>
              <a:rPr lang="it-IT" dirty="0"/>
              <a:t> to hot and trigger the </a:t>
            </a:r>
            <a:r>
              <a:rPr lang="it-IT" dirty="0" err="1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05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How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Angular</a:t>
            </a:r>
            <a:r>
              <a:rPr lang="it-IT" dirty="0"/>
              <a:t> and </a:t>
            </a:r>
            <a:r>
              <a:rPr lang="it-IT"/>
              <a:t>RxJS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Reactive</a:t>
            </a:r>
            <a:r>
              <a:rPr lang="it-IT" dirty="0"/>
              <a:t> Programming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Looking</a:t>
            </a:r>
            <a:r>
              <a:rPr lang="it-IT" dirty="0"/>
              <a:t> for </a:t>
            </a:r>
            <a:r>
              <a:rPr lang="it-IT" dirty="0" err="1"/>
              <a:t>Reactive</a:t>
            </a:r>
            <a:r>
              <a:rPr lang="it-IT" dirty="0"/>
              <a:t> Programming in </a:t>
            </a:r>
            <a:r>
              <a:rPr lang="it-IT" dirty="0" err="1"/>
              <a:t>your</a:t>
            </a:r>
            <a:r>
              <a:rPr lang="it-IT" dirty="0"/>
              <a:t> favorite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: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https://en.wikipedia.org/wiki/Reactive_programming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https://stackoverflow.com/questions/1028250/what-is-functional-reactive-programming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https://www.reactivemanifesto.org/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Angular</a:t>
            </a:r>
            <a:r>
              <a:rPr lang="it-IT" dirty="0"/>
              <a:t> &amp; </a:t>
            </a:r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endParaRPr lang="it-IT" sz="2800" dirty="0"/>
          </a:p>
          <a:p>
            <a:r>
              <a:rPr lang="it-IT" sz="2800" dirty="0" err="1"/>
              <a:t>Observables</a:t>
            </a:r>
            <a:r>
              <a:rPr lang="it-IT" sz="2800" dirty="0"/>
              <a:t> are </a:t>
            </a:r>
            <a:r>
              <a:rPr lang="it-IT" sz="2800" dirty="0" err="1"/>
              <a:t>widely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in </a:t>
            </a:r>
            <a:r>
              <a:rPr lang="it-IT" sz="2800" dirty="0" err="1"/>
              <a:t>Angular</a:t>
            </a:r>
            <a:r>
              <a:rPr lang="it-IT" sz="2800" dirty="0"/>
              <a:t> and in state management libraries </a:t>
            </a:r>
            <a:r>
              <a:rPr lang="it-IT" sz="2800" dirty="0" err="1"/>
              <a:t>that</a:t>
            </a:r>
            <a:r>
              <a:rPr lang="it-IT" sz="2800" dirty="0"/>
              <a:t> follow the </a:t>
            </a:r>
            <a:r>
              <a:rPr lang="it-IT" sz="2800" dirty="0" err="1"/>
              <a:t>Redux</a:t>
            </a:r>
            <a:r>
              <a:rPr lang="it-IT" sz="2800" dirty="0"/>
              <a:t> pattern (like </a:t>
            </a:r>
            <a:r>
              <a:rPr lang="it-IT" sz="2800" dirty="0" err="1"/>
              <a:t>NgRx</a:t>
            </a:r>
            <a:r>
              <a:rPr lang="it-IT" sz="2800" dirty="0"/>
              <a:t>).</a:t>
            </a:r>
          </a:p>
          <a:p>
            <a:endParaRPr lang="it-IT" sz="2800" dirty="0"/>
          </a:p>
          <a:p>
            <a:r>
              <a:rPr lang="it-IT" sz="2800" dirty="0" err="1"/>
              <a:t>Observables</a:t>
            </a:r>
            <a:r>
              <a:rPr lang="it-IT" sz="2800" dirty="0"/>
              <a:t> </a:t>
            </a:r>
            <a:r>
              <a:rPr lang="it-IT" sz="2800" dirty="0" err="1"/>
              <a:t>exposed</a:t>
            </a:r>
            <a:r>
              <a:rPr lang="it-IT" sz="2800" dirty="0"/>
              <a:t> by </a:t>
            </a:r>
            <a:r>
              <a:rPr lang="it-IT" sz="2800" dirty="0" err="1"/>
              <a:t>Angular</a:t>
            </a:r>
            <a:r>
              <a:rPr lang="it-IT" sz="2800" dirty="0"/>
              <a:t> </a:t>
            </a:r>
            <a:r>
              <a:rPr lang="it-IT" sz="2800" dirty="0" err="1"/>
              <a:t>built</a:t>
            </a:r>
            <a:r>
              <a:rPr lang="it-IT" sz="2800" dirty="0"/>
              <a:t>-in services (like </a:t>
            </a:r>
            <a:r>
              <a:rPr lang="it-IT" sz="2800" dirty="0" err="1"/>
              <a:t>HttpModule</a:t>
            </a:r>
            <a:r>
              <a:rPr lang="it-IT" sz="2800" dirty="0"/>
              <a:t>) are </a:t>
            </a:r>
            <a:r>
              <a:rPr lang="it-IT" sz="2800" b="1" dirty="0" err="1">
                <a:solidFill>
                  <a:srgbClr val="0070C0"/>
                </a:solidFill>
              </a:rPr>
              <a:t>Unicast</a:t>
            </a:r>
            <a:r>
              <a:rPr lang="it-IT" sz="2800" dirty="0"/>
              <a:t>, so </a:t>
            </a:r>
            <a:r>
              <a:rPr lang="it-IT" sz="2800" dirty="0" err="1"/>
              <a:t>they</a:t>
            </a:r>
            <a:r>
              <a:rPr lang="it-IT" sz="2800" dirty="0"/>
              <a:t> are </a:t>
            </a:r>
            <a:r>
              <a:rPr lang="it-IT" sz="2800" dirty="0" err="1"/>
              <a:t>not</a:t>
            </a:r>
            <a:r>
              <a:rPr lang="it-IT" sz="2800" dirty="0"/>
              <a:t> </a:t>
            </a:r>
            <a:r>
              <a:rPr lang="it-IT" sz="2800" dirty="0" err="1"/>
              <a:t>shared</a:t>
            </a:r>
            <a:r>
              <a:rPr lang="it-IT" sz="2800" dirty="0"/>
              <a:t> </a:t>
            </a:r>
            <a:r>
              <a:rPr lang="it-IT" sz="2800" dirty="0" err="1"/>
              <a:t>between</a:t>
            </a:r>
            <a:r>
              <a:rPr lang="it-IT" sz="2800" dirty="0"/>
              <a:t> </a:t>
            </a:r>
            <a:r>
              <a:rPr lang="it-IT" sz="2800" dirty="0" err="1"/>
              <a:t>subscriptions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Consuming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2800" dirty="0"/>
              <a:t>To </a:t>
            </a:r>
            <a:r>
              <a:rPr lang="it-IT" sz="2800" dirty="0" err="1"/>
              <a:t>consume</a:t>
            </a:r>
            <a:r>
              <a:rPr lang="it-IT" sz="2800" dirty="0"/>
              <a:t> </a:t>
            </a:r>
            <a:r>
              <a:rPr lang="it-IT" sz="2800" dirty="0" err="1"/>
              <a:t>Observables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can:</a:t>
            </a:r>
          </a:p>
          <a:p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>
                <a:solidFill>
                  <a:srgbClr val="0070C0"/>
                </a:solidFill>
              </a:rPr>
              <a:t>Explicitly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b="1" dirty="0" err="1">
                <a:solidFill>
                  <a:srgbClr val="0070C0"/>
                </a:solidFill>
              </a:rPr>
              <a:t>subscribe</a:t>
            </a:r>
            <a:r>
              <a:rPr lang="it-IT" sz="2800" b="1" dirty="0">
                <a:solidFill>
                  <a:srgbClr val="0070C0"/>
                </a:solidFill>
              </a:rPr>
              <a:t> </a:t>
            </a:r>
            <a:r>
              <a:rPr lang="it-IT" sz="2800" dirty="0"/>
              <a:t>and </a:t>
            </a:r>
            <a:r>
              <a:rPr lang="it-IT" sz="2800" dirty="0" err="1"/>
              <a:t>assign</a:t>
            </a:r>
            <a:r>
              <a:rPr lang="it-IT" sz="2800" dirty="0"/>
              <a:t> the data to public </a:t>
            </a:r>
            <a:r>
              <a:rPr lang="it-IT" sz="2800" dirty="0" err="1"/>
              <a:t>properties</a:t>
            </a:r>
            <a:r>
              <a:rPr lang="it-IT" sz="2800" dirty="0"/>
              <a:t> of the </a:t>
            </a:r>
            <a:r>
              <a:rPr lang="it-IT" sz="2800" dirty="0" err="1"/>
              <a:t>components</a:t>
            </a:r>
            <a:r>
              <a:rPr lang="it-IT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(</a:t>
            </a:r>
            <a:r>
              <a:rPr lang="it-IT" sz="2800" dirty="0" err="1"/>
              <a:t>Recommended</a:t>
            </a:r>
            <a:r>
              <a:rPr lang="it-IT" sz="2800" dirty="0"/>
              <a:t> way) use </a:t>
            </a:r>
            <a:r>
              <a:rPr lang="it-IT" sz="2800" b="1" dirty="0" err="1">
                <a:solidFill>
                  <a:srgbClr val="0070C0"/>
                </a:solidFill>
              </a:rPr>
              <a:t>AsyncPipe</a:t>
            </a:r>
            <a:r>
              <a:rPr lang="it-IT" sz="2800" dirty="0">
                <a:solidFill>
                  <a:srgbClr val="0070C0"/>
                </a:solidFill>
              </a:rPr>
              <a:t> </a:t>
            </a:r>
            <a:r>
              <a:rPr lang="it-IT" sz="2800" dirty="0"/>
              <a:t>to </a:t>
            </a:r>
            <a:r>
              <a:rPr lang="it-IT" sz="2800" dirty="0" err="1"/>
              <a:t>bind</a:t>
            </a:r>
            <a:r>
              <a:rPr lang="it-IT" sz="2800" dirty="0"/>
              <a:t> an </a:t>
            </a:r>
            <a:r>
              <a:rPr lang="it-IT" sz="2800" dirty="0" err="1"/>
              <a:t>Observable</a:t>
            </a:r>
            <a:r>
              <a:rPr lang="it-IT" sz="2800" dirty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01</a:t>
            </a:r>
            <a:br>
              <a:rPr lang="it-IT" sz="6000" dirty="0"/>
            </a:br>
            <a:br>
              <a:rPr lang="it-IT" dirty="0"/>
            </a:br>
            <a:r>
              <a:rPr lang="it-IT" dirty="0" err="1"/>
              <a:t>Unicast</a:t>
            </a:r>
            <a:r>
              <a:rPr lang="it-IT" dirty="0"/>
              <a:t> / </a:t>
            </a:r>
            <a:r>
              <a:rPr lang="it-IT" dirty="0" err="1"/>
              <a:t>Cold</a:t>
            </a:r>
            <a:r>
              <a:rPr lang="it-IT" dirty="0"/>
              <a:t> </a:t>
            </a:r>
            <a:r>
              <a:rPr lang="it-IT" dirty="0" err="1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Beware</a:t>
            </a:r>
            <a:r>
              <a:rPr lang="it-IT" dirty="0"/>
              <a:t> of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observables</a:t>
            </a:r>
            <a:r>
              <a:rPr lang="it-IT" dirty="0"/>
              <a:t> and multiple </a:t>
            </a:r>
            <a:r>
              <a:rPr lang="it-IT" dirty="0" err="1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02</a:t>
            </a:r>
            <a:br>
              <a:rPr lang="it-IT" sz="6000" dirty="0"/>
            </a:br>
            <a:br>
              <a:rPr lang="it-IT" dirty="0"/>
            </a:br>
            <a:r>
              <a:rPr lang="it-IT" dirty="0"/>
              <a:t>.</a:t>
            </a:r>
            <a:r>
              <a:rPr lang="it-IT" dirty="0" err="1"/>
              <a:t>toPromise</a:t>
            </a:r>
            <a:r>
              <a:rPr lang="it-IT" dirty="0"/>
              <a:t>()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Go back to </a:t>
            </a:r>
            <a:r>
              <a:rPr lang="it-IT" dirty="0" err="1"/>
              <a:t>promises</a:t>
            </a:r>
            <a:r>
              <a:rPr lang="it-IT" dirty="0"/>
              <a:t> to mitigate the multiple </a:t>
            </a: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promises</a:t>
            </a:r>
            <a:r>
              <a:rPr lang="it-IT" dirty="0"/>
              <a:t> are </a:t>
            </a:r>
            <a:r>
              <a:rPr lang="it-IT" dirty="0" err="1"/>
              <a:t>awaitable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 )</a:t>
            </a:r>
            <a:r>
              <a:rPr lang="it-IT" dirty="0"/>
              <a:t>.</a:t>
            </a:r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drawbacks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03</a:t>
            </a:r>
            <a:br>
              <a:rPr lang="it-IT" sz="6000" dirty="0"/>
            </a:br>
            <a:br>
              <a:rPr lang="it-IT" dirty="0"/>
            </a:br>
            <a:r>
              <a:rPr lang="it-IT" dirty="0"/>
              <a:t>Multicast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multicast</a:t>
            </a:r>
            <a:r>
              <a:rPr lang="it-IT" dirty="0"/>
              <a:t>: </a:t>
            </a:r>
            <a:r>
              <a:rPr lang="it-IT" dirty="0" err="1"/>
              <a:t>publish</a:t>
            </a:r>
            <a:r>
              <a:rPr lang="it-IT" dirty="0"/>
              <a:t>(), share(), </a:t>
            </a:r>
            <a:r>
              <a:rPr lang="it-IT" dirty="0" err="1"/>
              <a:t>sharereplay</a:t>
            </a:r>
            <a:r>
              <a:rPr lang="it-I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Demo 04</a:t>
            </a:r>
            <a:br>
              <a:rPr lang="it-IT" dirty="0"/>
            </a:br>
            <a:r>
              <a:rPr lang="it-IT" dirty="0"/>
              <a:t>The «right» way to share an </a:t>
            </a:r>
            <a:r>
              <a:rPr lang="it-IT" dirty="0" err="1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shows the </a:t>
            </a:r>
            <a:r>
              <a:rPr lang="it-IT" dirty="0" err="1"/>
              <a:t>effect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‘share()’ and ‘</a:t>
            </a:r>
            <a:r>
              <a:rPr lang="it-IT" dirty="0" err="1"/>
              <a:t>shareReplay</a:t>
            </a:r>
            <a:r>
              <a:rPr lang="it-IT" dirty="0"/>
              <a:t>()’ with the </a:t>
            </a:r>
            <a:r>
              <a:rPr lang="it-IT" dirty="0" err="1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/>
              <a:t>Demo 05</a:t>
            </a:r>
            <a:br>
              <a:rPr lang="it-IT" dirty="0"/>
            </a:br>
            <a:br>
              <a:rPr lang="it-IT" dirty="0"/>
            </a:br>
            <a:r>
              <a:rPr lang="it-IT" dirty="0" err="1"/>
              <a:t>Unsubscribe</a:t>
            </a:r>
            <a:r>
              <a:rPr lang="it-IT" dirty="0"/>
              <a:t> (in </a:t>
            </a:r>
            <a:r>
              <a:rPr lang="it-IT" dirty="0" err="1"/>
              <a:t>Angular</a:t>
            </a:r>
            <a:r>
              <a:rPr lang="it-IT" dirty="0"/>
              <a:t>)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  <a:p>
            <a:r>
              <a:rPr lang="it-IT" dirty="0"/>
              <a:t>(</a:t>
            </a:r>
            <a:r>
              <a:rPr lang="it-IT" dirty="0" err="1"/>
              <a:t>Angular</a:t>
            </a:r>
            <a:r>
              <a:rPr lang="it-IT" dirty="0"/>
              <a:t>) Best </a:t>
            </a:r>
            <a:r>
              <a:rPr lang="it-IT" dirty="0" err="1"/>
              <a:t>practice</a:t>
            </a:r>
            <a:r>
              <a:rPr lang="it-IT" dirty="0"/>
              <a:t> to do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RxJS</a:t>
            </a:r>
            <a:r>
              <a:rPr lang="it-IT" dirty="0"/>
              <a:t>: </a:t>
            </a:r>
            <a:r>
              <a:rPr lang="it-IT" dirty="0" err="1"/>
              <a:t>chose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wisely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switchMap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, the new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. </a:t>
            </a:r>
            <a:br>
              <a:rPr lang="it-IT" dirty="0"/>
            </a:br>
            <a:r>
              <a:rPr lang="it-IT" b="1" dirty="0"/>
              <a:t>Can be </a:t>
            </a:r>
            <a:r>
              <a:rPr lang="it-IT" b="1" dirty="0" err="1"/>
              <a:t>used</a:t>
            </a:r>
            <a:r>
              <a:rPr lang="it-IT" b="1" dirty="0"/>
              <a:t> in </a:t>
            </a:r>
            <a:r>
              <a:rPr lang="it-IT" b="1" dirty="0" err="1">
                <a:solidFill>
                  <a:srgbClr val="0070C0"/>
                </a:solidFill>
              </a:rPr>
              <a:t>get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b="1" dirty="0" err="1"/>
              <a:t>requests</a:t>
            </a:r>
            <a:r>
              <a:rPr lang="it-IT" b="1" dirty="0"/>
              <a:t> or </a:t>
            </a:r>
            <a:r>
              <a:rPr lang="it-IT" b="1" dirty="0" err="1"/>
              <a:t>cancelable</a:t>
            </a:r>
            <a:r>
              <a:rPr lang="it-IT" b="1" dirty="0"/>
              <a:t> </a:t>
            </a:r>
            <a:r>
              <a:rPr lang="it-IT" b="1" dirty="0" err="1"/>
              <a:t>requests</a:t>
            </a:r>
            <a:r>
              <a:rPr lang="it-IT" b="1" dirty="0"/>
              <a:t> (e.g.: </a:t>
            </a:r>
            <a:r>
              <a:rPr lang="it-IT" b="1" dirty="0" err="1"/>
              <a:t>searches</a:t>
            </a:r>
            <a:r>
              <a:rPr lang="it-IT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mergeMap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multiple </a:t>
            </a:r>
            <a:r>
              <a:rPr lang="it-IT" dirty="0" err="1"/>
              <a:t>requests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and merge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a single </a:t>
            </a:r>
            <a:r>
              <a:rPr lang="it-IT" dirty="0" err="1"/>
              <a:t>stream</a:t>
            </a:r>
            <a:r>
              <a:rPr lang="it-IT" dirty="0"/>
              <a:t>. </a:t>
            </a:r>
            <a:br>
              <a:rPr lang="it-IT" dirty="0"/>
            </a:b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guarantee</a:t>
            </a:r>
            <a:r>
              <a:rPr lang="it-IT" b="1" dirty="0"/>
              <a:t> </a:t>
            </a:r>
            <a:r>
              <a:rPr lang="it-IT" b="1" dirty="0" err="1"/>
              <a:t>ordering</a:t>
            </a:r>
            <a:r>
              <a:rPr lang="it-IT" dirty="0"/>
              <a:t>.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/>
              <a:t>operations</a:t>
            </a:r>
            <a:r>
              <a:rPr lang="it-IT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concatMap</a:t>
            </a:r>
            <a:r>
              <a:rPr lang="it-IT" dirty="0"/>
              <a:t>: </a:t>
            </a:r>
            <a:r>
              <a:rPr lang="it-IT" dirty="0" err="1"/>
              <a:t>runs</a:t>
            </a:r>
            <a:r>
              <a:rPr lang="it-IT" dirty="0"/>
              <a:t> the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/>
              <a:t>in </a:t>
            </a:r>
            <a:r>
              <a:rPr lang="it-IT" b="1" dirty="0" err="1"/>
              <a:t>order</a:t>
            </a:r>
            <a:r>
              <a:rPr lang="it-IT" b="1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expense</a:t>
            </a:r>
            <a:r>
              <a:rPr lang="it-IT" dirty="0"/>
              <a:t> of performance. Use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. </a:t>
            </a:r>
            <a:r>
              <a:rPr lang="it-IT" b="1" dirty="0" err="1"/>
              <a:t>Better</a:t>
            </a:r>
            <a:r>
              <a:rPr lang="it-IT" b="1" dirty="0"/>
              <a:t> </a:t>
            </a:r>
            <a:r>
              <a:rPr lang="it-IT" b="1" dirty="0" err="1"/>
              <a:t>suited</a:t>
            </a:r>
            <a:r>
              <a:rPr lang="it-IT" b="1" dirty="0"/>
              <a:t> for </a:t>
            </a:r>
            <a:r>
              <a:rPr lang="it-IT" b="1" dirty="0">
                <a:solidFill>
                  <a:srgbClr val="0070C0"/>
                </a:solidFill>
              </a:rPr>
              <a:t>put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post</a:t>
            </a:r>
            <a:r>
              <a:rPr lang="it-IT" b="1" dirty="0"/>
              <a:t>, </a:t>
            </a:r>
            <a:r>
              <a:rPr lang="it-IT" b="1" dirty="0">
                <a:solidFill>
                  <a:srgbClr val="0070C0"/>
                </a:solidFill>
              </a:rPr>
              <a:t>delete</a:t>
            </a:r>
            <a:r>
              <a:rPr lang="it-IT" b="1" dirty="0"/>
              <a:t> </a:t>
            </a:r>
            <a:r>
              <a:rPr lang="it-IT" b="1" dirty="0" err="1"/>
              <a:t>operations</a:t>
            </a:r>
            <a:r>
              <a:rPr lang="it-IT" b="1"/>
              <a:t>-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70C0"/>
                </a:solidFill>
              </a:rPr>
              <a:t>exhaustMap</a:t>
            </a:r>
            <a:r>
              <a:rPr lang="it-IT" dirty="0"/>
              <a:t>: </a:t>
            </a:r>
            <a:r>
              <a:rPr lang="it-IT" b="1" dirty="0" err="1"/>
              <a:t>ignore</a:t>
            </a:r>
            <a:r>
              <a:rPr lang="it-IT" b="1" dirty="0"/>
              <a:t> </a:t>
            </a:r>
            <a:r>
              <a:rPr lang="it-IT" b="1" dirty="0" err="1"/>
              <a:t>all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b="1" dirty="0" err="1"/>
              <a:t>until</a:t>
            </a:r>
            <a:r>
              <a:rPr lang="it-IT" b="1" dirty="0"/>
              <a:t> the </a:t>
            </a:r>
            <a:r>
              <a:rPr lang="it-IT" b="1" dirty="0" err="1"/>
              <a:t>current</a:t>
            </a:r>
            <a:r>
              <a:rPr lang="it-IT" b="1" dirty="0"/>
              <a:t> </a:t>
            </a:r>
            <a:r>
              <a:rPr lang="it-IT" b="1" dirty="0" err="1"/>
              <a:t>one</a:t>
            </a:r>
            <a:r>
              <a:rPr lang="it-IT" b="1" dirty="0"/>
              <a:t> </a:t>
            </a:r>
            <a:r>
              <a:rPr lang="it-IT" b="1" dirty="0" err="1"/>
              <a:t>completes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a new </a:t>
            </a:r>
            <a:r>
              <a:rPr lang="it-IT" dirty="0" err="1"/>
              <a:t>request</a:t>
            </a:r>
            <a:r>
              <a:rPr lang="it-IT" dirty="0"/>
              <a:t> can be </a:t>
            </a:r>
            <a:r>
              <a:rPr lang="it-IT" dirty="0" err="1"/>
              <a:t>started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0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Benefits and </a:t>
            </a:r>
            <a:r>
              <a:rPr lang="it-IT" dirty="0" err="1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The wide </a:t>
            </a:r>
            <a:r>
              <a:rPr lang="it-IT" dirty="0" err="1"/>
              <a:t>range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operators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create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workflows</a:t>
            </a:r>
            <a:r>
              <a:rPr lang="it-IT" dirty="0"/>
              <a:t> with </a:t>
            </a:r>
            <a:r>
              <a:rPr lang="it-IT" dirty="0" err="1"/>
              <a:t>ease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decoupling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communicate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With some state management </a:t>
            </a:r>
            <a:r>
              <a:rPr lang="it-IT" dirty="0" err="1"/>
              <a:t>strategies</a:t>
            </a:r>
            <a:r>
              <a:rPr lang="it-IT" dirty="0"/>
              <a:t> (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immutable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), </a:t>
            </a:r>
            <a:r>
              <a:rPr lang="it-IT" dirty="0" err="1"/>
              <a:t>Observables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push</a:t>
            </a:r>
            <a:r>
              <a:rPr lang="it-IT" dirty="0"/>
              <a:t> state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 to the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dirty="0"/>
              <a:t>Under some </a:t>
            </a:r>
            <a:r>
              <a:rPr lang="it-IT" sz="1500" dirty="0" err="1"/>
              <a:t>conditions</a:t>
            </a:r>
            <a:r>
              <a:rPr lang="it-IT" sz="1500" dirty="0"/>
              <a:t> </a:t>
            </a:r>
            <a:r>
              <a:rPr lang="it-IT" sz="1500" dirty="0" err="1"/>
              <a:t>we</a:t>
            </a:r>
            <a:r>
              <a:rPr lang="it-IT" sz="1500" dirty="0"/>
              <a:t> can </a:t>
            </a:r>
            <a:r>
              <a:rPr lang="it-IT" sz="1500" dirty="0" err="1"/>
              <a:t>disable</a:t>
            </a:r>
            <a:r>
              <a:rPr lang="it-IT" sz="1500" dirty="0"/>
              <a:t> </a:t>
            </a:r>
            <a:r>
              <a:rPr lang="it-IT" sz="1500" dirty="0" err="1"/>
              <a:t>Angular</a:t>
            </a:r>
            <a:r>
              <a:rPr lang="it-IT" sz="1500" dirty="0"/>
              <a:t> </a:t>
            </a:r>
            <a:r>
              <a:rPr lang="it-IT" sz="1500" dirty="0" err="1"/>
              <a:t>dirty</a:t>
            </a:r>
            <a:r>
              <a:rPr lang="it-IT" sz="1500" dirty="0"/>
              <a:t> </a:t>
            </a:r>
            <a:r>
              <a:rPr lang="it-IT" sz="1500" dirty="0" err="1"/>
              <a:t>checking</a:t>
            </a:r>
            <a:r>
              <a:rPr lang="it-IT" sz="1500" dirty="0"/>
              <a:t> </a:t>
            </a:r>
            <a:r>
              <a:rPr lang="it-IT" sz="1500" dirty="0" err="1"/>
              <a:t>mechanic</a:t>
            </a:r>
            <a:r>
              <a:rPr lang="it-IT" sz="1500" dirty="0"/>
              <a:t> and </a:t>
            </a:r>
            <a:r>
              <a:rPr lang="it-IT" sz="1500" dirty="0" err="1"/>
              <a:t>improve</a:t>
            </a:r>
            <a:r>
              <a:rPr lang="it-IT" sz="1500" dirty="0"/>
              <a:t>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Keep</a:t>
            </a:r>
            <a:r>
              <a:rPr lang="it-IT" b="1" dirty="0"/>
              <a:t> in </a:t>
            </a:r>
            <a:r>
              <a:rPr lang="it-IT" b="1" dirty="0" err="1"/>
              <a:t>mind</a:t>
            </a:r>
            <a:r>
              <a:rPr lang="it-IT" b="1" dirty="0"/>
              <a:t> the </a:t>
            </a:r>
            <a:r>
              <a:rPr lang="it-IT" b="1" dirty="0" err="1"/>
              <a:t>Unicast</a:t>
            </a:r>
            <a:r>
              <a:rPr lang="it-IT" b="1" dirty="0"/>
              <a:t> | Multicast </a:t>
            </a:r>
            <a:r>
              <a:rPr lang="it-IT" b="1" dirty="0" err="1"/>
              <a:t>behavior</a:t>
            </a:r>
            <a:r>
              <a:rPr lang="it-IT" b="1" dirty="0"/>
              <a:t> and </a:t>
            </a:r>
            <a:r>
              <a:rPr lang="it-IT" b="1" dirty="0" err="1"/>
              <a:t>apply</a:t>
            </a:r>
            <a:r>
              <a:rPr lang="it-IT" b="1" dirty="0"/>
              <a:t> </a:t>
            </a:r>
            <a:r>
              <a:rPr lang="it-IT" b="1" dirty="0" err="1"/>
              <a:t>strategies</a:t>
            </a:r>
            <a:r>
              <a:rPr lang="it-IT" b="1" dirty="0"/>
              <a:t> to reduce the </a:t>
            </a:r>
            <a:r>
              <a:rPr lang="it-IT" b="1" dirty="0" err="1"/>
              <a:t>possible</a:t>
            </a:r>
            <a:r>
              <a:rPr lang="it-IT" b="1" dirty="0"/>
              <a:t> performance </a:t>
            </a:r>
            <a:r>
              <a:rPr lang="it-IT" b="1" dirty="0" err="1"/>
              <a:t>penalties</a:t>
            </a:r>
            <a:r>
              <a:rPr lang="it-IT" b="1" dirty="0"/>
              <a:t>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results</a:t>
            </a:r>
            <a:r>
              <a:rPr lang="it-IT" b="1" dirty="0"/>
              <a:t> in multiple </a:t>
            </a:r>
            <a:r>
              <a:rPr lang="it-IT" b="1" dirty="0" err="1"/>
              <a:t>subscriptions</a:t>
            </a:r>
            <a:r>
              <a:rPr lang="it-IT" b="1" dirty="0"/>
              <a:t> to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observable</a:t>
            </a:r>
            <a:r>
              <a:rPr lang="it-IT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 err="1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3"/>
              </a:rPr>
              <a:t>https://www.reactivemanifesto.org/</a:t>
            </a:r>
            <a:endParaRPr lang="it-IT" dirty="0"/>
          </a:p>
          <a:p>
            <a:r>
              <a:rPr lang="en-US" dirty="0" err="1"/>
              <a:t>RxJS</a:t>
            </a:r>
            <a:r>
              <a:rPr lang="en-US" dirty="0"/>
              <a:t> GitHub: </a:t>
            </a:r>
            <a:r>
              <a:rPr lang="en-US" u="sng" dirty="0">
                <a:hlinkClick r:id="rId4"/>
              </a:rPr>
              <a:t>https://github.com/ReactiveX/rxjs</a:t>
            </a:r>
            <a:endParaRPr lang="it-IT" dirty="0"/>
          </a:p>
          <a:p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https://rxjs-dev.firebaseapp.com/</a:t>
            </a:r>
            <a:r>
              <a:rPr lang="it-IT" dirty="0"/>
              <a:t> </a:t>
            </a:r>
          </a:p>
          <a:p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RxJS</a:t>
            </a:r>
            <a:r>
              <a:rPr lang="it-IT" dirty="0"/>
              <a:t> </a:t>
            </a:r>
            <a:r>
              <a:rPr lang="it-IT" dirty="0" err="1"/>
              <a:t>documentation</a:t>
            </a:r>
            <a:r>
              <a:rPr lang="it-IT" dirty="0"/>
              <a:t>: </a:t>
            </a:r>
            <a:r>
              <a:rPr lang="it-IT" dirty="0">
                <a:hlinkClick r:id="rId6"/>
              </a:rPr>
              <a:t>http://reactivex.io/rxjs/manual/index.html</a:t>
            </a:r>
            <a:endParaRPr lang="it-IT" dirty="0"/>
          </a:p>
          <a:p>
            <a:r>
              <a:rPr lang="en-US" dirty="0" err="1"/>
              <a:t>RxJS</a:t>
            </a:r>
            <a:r>
              <a:rPr lang="en-US" dirty="0"/>
              <a:t> marbles: </a:t>
            </a:r>
            <a:r>
              <a:rPr lang="en-US" u="sng" dirty="0">
                <a:hlinkClick r:id="rId7"/>
              </a:rPr>
              <a:t>http://rxmarbles.com/</a:t>
            </a:r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RxJS</a:t>
            </a:r>
            <a:r>
              <a:rPr lang="en-US" dirty="0"/>
              <a:t>: </a:t>
            </a:r>
            <a:r>
              <a:rPr lang="en-US" u="sng" dirty="0">
                <a:hlinkClick r:id="rId8"/>
              </a:rPr>
              <a:t>https://www.learnrxjs.io/</a:t>
            </a:r>
            <a:endParaRPr lang="en-US" dirty="0"/>
          </a:p>
          <a:p>
            <a:r>
              <a:rPr lang="it-IT" dirty="0" err="1"/>
              <a:t>Angular</a:t>
            </a:r>
            <a:r>
              <a:rPr lang="it-IT" dirty="0"/>
              <a:t>: </a:t>
            </a:r>
            <a:r>
              <a:rPr lang="it-IT" dirty="0">
                <a:hlinkClick r:id="rId9"/>
              </a:rPr>
              <a:t>https://angular.io/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Wikipedia: </a:t>
            </a:r>
            <a:r>
              <a:rPr lang="it-IT" dirty="0" err="1"/>
              <a:t>Reactive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en-US" dirty="0"/>
              <a:t>…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</a:p>
          <a:p>
            <a:r>
              <a:rPr lang="en-US" dirty="0"/>
              <a:t>With 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flow.</a:t>
            </a:r>
          </a:p>
          <a:p>
            <a:r>
              <a:rPr lang="en-US" dirty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am</a:t>
            </a:r>
            <a:r>
              <a:rPr lang="it-IT" dirty="0"/>
              <a:t> I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/>
          </a:p>
          <a:p>
            <a:pPr marL="0" indent="0">
              <a:buNone/>
            </a:pPr>
            <a:r>
              <a:rPr lang="en-US" sz="4400" i="1" dirty="0" err="1"/>
              <a:t>Dott.ing</a:t>
            </a:r>
            <a:r>
              <a:rPr lang="en-US" sz="4400" i="1" dirty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>
                <a:solidFill>
                  <a:schemeClr val="bg1"/>
                </a:solidFill>
              </a:rPr>
              <a:t>Alessandro </a:t>
            </a:r>
            <a:r>
              <a:rPr lang="it-IT" sz="1000" dirty="0" err="1">
                <a:solidFill>
                  <a:schemeClr val="bg1"/>
                </a:solidFill>
              </a:rPr>
              <a:t>Giorgetti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www.primordialcode.com</a:t>
            </a: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: </a:t>
            </a:r>
            <a:r>
              <a:rPr lang="it-IT" dirty="0" err="1"/>
              <a:t>Reactive</a:t>
            </a:r>
            <a:r>
              <a:rPr lang="it-IT" dirty="0"/>
              <a:t> Programming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endParaRPr lang="en-US" dirty="0"/>
          </a:p>
          <a:p>
            <a:r>
              <a:rPr lang="en-US" dirty="0"/>
              <a:t>... </a:t>
            </a:r>
            <a:r>
              <a:rPr lang="en-US" b="1" dirty="0"/>
              <a:t>Functional Reactive Programming</a:t>
            </a:r>
            <a:r>
              <a:rPr lang="en-US" dirty="0"/>
              <a:t> is about “datatypes that represent a ‘value over time’ ”. </a:t>
            </a:r>
          </a:p>
          <a:p>
            <a:r>
              <a:rPr lang="en-US" dirty="0"/>
              <a:t>Conventional imperative programming captures these dynamic values only indirectly, through state and mutations. </a:t>
            </a:r>
          </a:p>
          <a:p>
            <a:r>
              <a:rPr lang="en-US" dirty="0"/>
              <a:t>The 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/>
              <a:t>directly </a:t>
            </a:r>
            <a:r>
              <a:rPr lang="en-US" dirty="0"/>
              <a:t>and has no difficulty with </a:t>
            </a:r>
            <a:r>
              <a:rPr lang="en-US" i="1" dirty="0"/>
              <a:t>continuously</a:t>
            </a:r>
            <a:r>
              <a:rPr lang="en-US" dirty="0"/>
              <a:t> evolving values.</a:t>
            </a:r>
          </a:p>
          <a:p>
            <a:r>
              <a:rPr lang="en-US" dirty="0"/>
              <a:t>(… more paragraphs explaining the thing follow…)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definition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/>
              <a:t>Reactive</a:t>
            </a:r>
            <a:r>
              <a:rPr lang="it-IT" sz="4400" dirty="0"/>
              <a:t> Programming </a:t>
            </a:r>
            <a:r>
              <a:rPr lang="it-IT" sz="4400" dirty="0" err="1"/>
              <a:t>is</a:t>
            </a:r>
            <a:r>
              <a:rPr lang="it-IT" sz="4400" dirty="0"/>
              <a:t> </a:t>
            </a:r>
          </a:p>
          <a:p>
            <a:pPr marL="0" indent="0" algn="ctr">
              <a:buNone/>
            </a:pPr>
            <a:r>
              <a:rPr lang="it-IT" sz="4400" dirty="0" err="1"/>
              <a:t>programming</a:t>
            </a:r>
            <a:r>
              <a:rPr lang="it-IT" sz="4400" dirty="0"/>
              <a:t> with </a:t>
            </a:r>
          </a:p>
          <a:p>
            <a:pPr marL="0" indent="0" algn="ctr">
              <a:buNone/>
            </a:pPr>
            <a:r>
              <a:rPr lang="it-IT" sz="4400" dirty="0" err="1"/>
              <a:t>Asynchronous</a:t>
            </a:r>
            <a:r>
              <a:rPr lang="it-IT" sz="4400" dirty="0"/>
              <a:t> (</a:t>
            </a:r>
            <a:r>
              <a:rPr lang="it-IT" sz="4400" dirty="0" err="1"/>
              <a:t>Observable</a:t>
            </a:r>
            <a:r>
              <a:rPr lang="it-IT" sz="4400" dirty="0"/>
              <a:t>) Data </a:t>
            </a:r>
            <a:r>
              <a:rPr lang="it-IT" sz="4400" dirty="0" err="1"/>
              <a:t>Streams</a:t>
            </a:r>
            <a:r>
              <a:rPr lang="it-IT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it-IT" dirty="0"/>
            </a:b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a game </a:t>
            </a:r>
            <a:r>
              <a:rPr lang="it-IT" dirty="0" err="1"/>
              <a:t>changer</a:t>
            </a:r>
            <a:r>
              <a:rPr lang="it-IT" dirty="0"/>
              <a:t> 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3200" dirty="0" err="1"/>
              <a:t>If</a:t>
            </a:r>
            <a:r>
              <a:rPr lang="it-IT" sz="3200" dirty="0"/>
              <a:t> </a:t>
            </a:r>
            <a:r>
              <a:rPr lang="it-IT" sz="3200" dirty="0" err="1"/>
              <a:t>we</a:t>
            </a:r>
            <a:r>
              <a:rPr lang="it-IT" sz="3200" dirty="0"/>
              <a:t> build </a:t>
            </a:r>
            <a:r>
              <a:rPr lang="it-IT" sz="3200" dirty="0" err="1"/>
              <a:t>our</a:t>
            </a:r>
            <a:r>
              <a:rPr lang="it-IT" sz="3200" dirty="0"/>
              <a:t> system / </a:t>
            </a:r>
            <a:r>
              <a:rPr lang="it-IT" sz="3200" dirty="0" err="1"/>
              <a:t>applications</a:t>
            </a:r>
            <a:r>
              <a:rPr lang="it-IT" sz="3200" dirty="0"/>
              <a:t> </a:t>
            </a:r>
            <a:r>
              <a:rPr lang="it-IT" sz="3200" dirty="0" err="1"/>
              <a:t>around</a:t>
            </a:r>
            <a:r>
              <a:rPr lang="it-IT" sz="3200" dirty="0"/>
              <a:t> the concept of </a:t>
            </a:r>
            <a:r>
              <a:rPr lang="it-IT" sz="3200" dirty="0" err="1"/>
              <a:t>messages</a:t>
            </a:r>
            <a:r>
              <a:rPr lang="it-IT" sz="3200" dirty="0"/>
              <a:t> coming over time, </a:t>
            </a:r>
            <a:r>
              <a:rPr lang="it-IT" sz="3200" dirty="0" err="1"/>
              <a:t>we</a:t>
            </a:r>
            <a:r>
              <a:rPr lang="it-IT" sz="3200" dirty="0"/>
              <a:t> can </a:t>
            </a:r>
            <a:r>
              <a:rPr lang="it-IT" sz="3200" dirty="0" err="1"/>
              <a:t>achieve</a:t>
            </a:r>
            <a:r>
              <a:rPr lang="it-IT" sz="3200" dirty="0"/>
              <a:t> </a:t>
            </a:r>
            <a:r>
              <a:rPr lang="it-IT" sz="3200" dirty="0" err="1"/>
              <a:t>what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summarized</a:t>
            </a:r>
            <a:r>
              <a:rPr lang="it-IT" sz="3200" dirty="0"/>
              <a:t> by the </a:t>
            </a:r>
            <a:r>
              <a:rPr lang="it-IT" sz="3200" dirty="0" err="1"/>
              <a:t>Reactive</a:t>
            </a:r>
            <a:r>
              <a:rPr lang="it-IT" sz="3200" dirty="0"/>
              <a:t> Manifesto!</a:t>
            </a:r>
          </a:p>
          <a:p>
            <a:endParaRPr lang="it-IT" sz="3200" dirty="0"/>
          </a:p>
          <a:p>
            <a:pPr marL="0" indent="0">
              <a:buNone/>
            </a:pPr>
            <a:r>
              <a:rPr lang="it-IT" sz="3200" dirty="0"/>
              <a:t>The </a:t>
            </a:r>
            <a:r>
              <a:rPr lang="it-IT" sz="3200" dirty="0" err="1"/>
              <a:t>Reactive</a:t>
            </a:r>
            <a:r>
              <a:rPr lang="it-IT" sz="3200" dirty="0"/>
              <a:t> Manifesto </a:t>
            </a:r>
            <a:r>
              <a:rPr lang="it-IT" sz="3200" dirty="0" err="1"/>
              <a:t>gives</a:t>
            </a:r>
            <a:r>
              <a:rPr lang="it-IT" sz="3200" dirty="0"/>
              <a:t> </a:t>
            </a:r>
            <a:r>
              <a:rPr lang="it-IT" sz="3200" dirty="0" err="1"/>
              <a:t>us</a:t>
            </a:r>
            <a:r>
              <a:rPr lang="it-IT" sz="3200" dirty="0"/>
              <a:t> a clear picture of the features and the benefits </a:t>
            </a:r>
            <a:r>
              <a:rPr lang="it-IT" sz="3200" dirty="0" err="1"/>
              <a:t>that</a:t>
            </a:r>
            <a:r>
              <a:rPr lang="it-IT" sz="3200" dirty="0"/>
              <a:t> </a:t>
            </a:r>
            <a:r>
              <a:rPr lang="it-IT" sz="3200" dirty="0" err="1"/>
              <a:t>Reactive</a:t>
            </a:r>
            <a:r>
              <a:rPr lang="it-IT" sz="3200" dirty="0"/>
              <a:t> Systems </a:t>
            </a:r>
            <a:r>
              <a:rPr lang="it-IT" sz="3200" dirty="0" err="1"/>
              <a:t>have</a:t>
            </a:r>
            <a:r>
              <a:rPr lang="it-I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Reactive</a:t>
            </a:r>
            <a:r>
              <a:rPr lang="it-IT" dirty="0"/>
              <a:t> Manifesto:</a:t>
            </a:r>
            <a:br>
              <a:rPr lang="it-IT" dirty="0"/>
            </a:br>
            <a:r>
              <a:rPr lang="it-IT" dirty="0"/>
              <a:t>a </a:t>
            </a:r>
            <a:r>
              <a:rPr lang="it-IT" dirty="0" err="1"/>
              <a:t>Reactive</a:t>
            </a:r>
            <a:r>
              <a:rPr lang="it-IT" dirty="0"/>
              <a:t> System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by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Message </a:t>
            </a:r>
            <a:r>
              <a:rPr lang="it-IT" dirty="0" err="1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Loose</a:t>
            </a:r>
            <a:r>
              <a:rPr lang="it-IT" dirty="0"/>
              <a:t> </a:t>
            </a:r>
            <a:r>
              <a:rPr lang="it-IT" dirty="0" err="1"/>
              <a:t>coupling</a:t>
            </a:r>
            <a:r>
              <a:rPr lang="it-IT" dirty="0"/>
              <a:t> </a:t>
            </a:r>
            <a:r>
              <a:rPr lang="it-IT" dirty="0" err="1"/>
              <a:t>through</a:t>
            </a:r>
            <a:endParaRPr lang="it-IT" dirty="0"/>
          </a:p>
          <a:p>
            <a:pPr algn="ctr"/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containment</a:t>
            </a:r>
            <a:r>
              <a:rPr lang="it-IT" dirty="0"/>
              <a:t>,</a:t>
            </a:r>
          </a:p>
          <a:p>
            <a:pPr algn="r"/>
            <a:r>
              <a:rPr lang="it-IT" dirty="0"/>
              <a:t>Replication,</a:t>
            </a:r>
          </a:p>
          <a:p>
            <a:pPr algn="ctr"/>
            <a:r>
              <a:rPr lang="it-IT" dirty="0"/>
              <a:t>Fault </a:t>
            </a:r>
            <a:r>
              <a:rPr lang="it-IT" dirty="0" err="1"/>
              <a:t>tolerance</a:t>
            </a:r>
            <a:r>
              <a:rPr lang="it-IT" dirty="0"/>
              <a:t> and </a:t>
            </a:r>
            <a:r>
              <a:rPr lang="it-IT" dirty="0" err="1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Scalability</a:t>
            </a:r>
            <a:endParaRPr lang="it-IT" dirty="0"/>
          </a:p>
          <a:p>
            <a:r>
              <a:rPr lang="it-IT" dirty="0" err="1"/>
              <a:t>React</a:t>
            </a:r>
            <a:r>
              <a:rPr lang="it-IT" dirty="0"/>
              <a:t> to </a:t>
            </a:r>
            <a:r>
              <a:rPr lang="it-IT" dirty="0" err="1"/>
              <a:t>workload</a:t>
            </a:r>
            <a:r>
              <a:rPr lang="it-IT" dirty="0"/>
              <a:t> </a:t>
            </a:r>
            <a:r>
              <a:rPr lang="it-IT" dirty="0" err="1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Responsive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Rapid 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/>
              <a:t>And in the JavaScript world ?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Introducing</a:t>
            </a:r>
            <a:r>
              <a:rPr lang="it-IT" sz="4000" dirty="0"/>
              <a:t>:</a:t>
            </a:r>
            <a:br>
              <a:rPr lang="it-IT" dirty="0"/>
            </a:br>
            <a:r>
              <a:rPr lang="it-IT" dirty="0" err="1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6409</TotalTime>
  <Words>933</Words>
  <Application>Microsoft Office PowerPoint</Application>
  <PresentationFormat>Widescreen</PresentationFormat>
  <Paragraphs>182</Paragraphs>
  <Slides>30</Slides>
  <Notes>30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</vt:lpstr>
      <vt:lpstr> Why is this a game changer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RxJS: chose your operators wisely</vt:lpstr>
      <vt:lpstr>Benefits and Drawbacks</vt:lpstr>
      <vt:lpstr>Reference</vt:lpstr>
      <vt:lpstr>Who am 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733</cp:revision>
  <dcterms:created xsi:type="dcterms:W3CDTF">2012-07-27T01:16:44Z</dcterms:created>
  <dcterms:modified xsi:type="dcterms:W3CDTF">2023-05-16T17:41:14Z</dcterms:modified>
</cp:coreProperties>
</file>