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24"/>
  </p:notesMasterIdLst>
  <p:handoutMasterIdLst>
    <p:handoutMasterId r:id="rId25"/>
  </p:handoutMasterIdLst>
  <p:sldIdLst>
    <p:sldId id="292" r:id="rId2"/>
    <p:sldId id="420" r:id="rId3"/>
    <p:sldId id="423" r:id="rId4"/>
    <p:sldId id="424" r:id="rId5"/>
    <p:sldId id="422" r:id="rId6"/>
    <p:sldId id="425" r:id="rId7"/>
    <p:sldId id="421" r:id="rId8"/>
    <p:sldId id="426" r:id="rId9"/>
    <p:sldId id="427" r:id="rId10"/>
    <p:sldId id="428" r:id="rId11"/>
    <p:sldId id="430" r:id="rId12"/>
    <p:sldId id="429" r:id="rId13"/>
    <p:sldId id="432" r:id="rId14"/>
    <p:sldId id="431" r:id="rId15"/>
    <p:sldId id="433" r:id="rId16"/>
    <p:sldId id="435" r:id="rId17"/>
    <p:sldId id="434" r:id="rId18"/>
    <p:sldId id="436" r:id="rId19"/>
    <p:sldId id="437" r:id="rId20"/>
    <p:sldId id="407" r:id="rId21"/>
    <p:sldId id="419" r:id="rId22"/>
    <p:sldId id="41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41" autoAdjust="0"/>
    <p:restoredTop sz="91533" autoAdjust="0"/>
  </p:normalViewPr>
  <p:slideViewPr>
    <p:cSldViewPr snapToGrid="0">
      <p:cViewPr>
        <p:scale>
          <a:sx n="75" d="100"/>
          <a:sy n="75" d="100"/>
        </p:scale>
        <p:origin x="-36" y="-2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-378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B5F9E-84DB-4811-8F56-9C65E911095D}" type="datetimeFigureOut">
              <a:rPr lang="it-IT" smtClean="0"/>
              <a:t>25/11/2018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61586-C4DB-4F54-9F3C-109B145FC5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11863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3984-6E99-4D80-ADB1-BFDA0D866557}" type="datetimeFigureOut">
              <a:rPr lang="en-US"/>
              <a:t>11/25/2018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9897D-FFB3-4111-B327-449DADBE2990}" type="slidenum">
              <a:rPr lang="en-US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8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1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52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77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16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13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44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3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48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8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6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1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82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1FA7AC5-6045-4418-8E60-F4878873447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1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9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854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activemanifesto.org/" TargetMode="External"/><Relationship Id="rId2" Type="http://schemas.openxmlformats.org/officeDocument/2006/relationships/hyperlink" Target="https://github.com/ReactiveX/rxj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Observer_pattern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028250/what-is-functional-reactive-programming" TargetMode="External"/><Relationship Id="rId2" Type="http://schemas.openxmlformats.org/officeDocument/2006/relationships/hyperlink" Target="https://en.wikipedia.org/wiki/Reactive_programm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activemanifesto.org/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earnrxjs.io/" TargetMode="External"/><Relationship Id="rId3" Type="http://schemas.openxmlformats.org/officeDocument/2006/relationships/hyperlink" Target="https://www.reactivemanifesto.org/" TargetMode="External"/><Relationship Id="rId7" Type="http://schemas.openxmlformats.org/officeDocument/2006/relationships/hyperlink" Target="http://rxmarble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eactivex.io/rxjs/manual/index.html" TargetMode="External"/><Relationship Id="rId5" Type="http://schemas.openxmlformats.org/officeDocument/2006/relationships/hyperlink" Target="https://rxjs-dev.firebaseapp.com/" TargetMode="External"/><Relationship Id="rId10" Type="http://schemas.openxmlformats.org/officeDocument/2006/relationships/hyperlink" Target="http://code.visualstudio.com/docs" TargetMode="External"/><Relationship Id="rId4" Type="http://schemas.openxmlformats.org/officeDocument/2006/relationships/hyperlink" Target="https://github.com/ReactiveX/rxjs" TargetMode="External"/><Relationship Id="rId9" Type="http://schemas.openxmlformats.org/officeDocument/2006/relationships/hyperlink" Target="https://angular.io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giorgetti.alessandro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rimordialcode.com" TargetMode="External"/><Relationship Id="rId5" Type="http://schemas.openxmlformats.org/officeDocument/2006/relationships/hyperlink" Target="mailto:alessandro.giorgetti@live.com" TargetMode="External"/><Relationship Id="rId4" Type="http://schemas.openxmlformats.org/officeDocument/2006/relationships/hyperlink" Target="https://it.linkedin.com/in/giorgettialessandr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ogramming_paradigm" TargetMode="External"/><Relationship Id="rId2" Type="http://schemas.openxmlformats.org/officeDocument/2006/relationships/hyperlink" Target="https://en.wikipedia.org/wiki/Comput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Dataflow_programmin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Reactive Programming</a:t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 err="1" smtClean="0"/>
              <a:t>RxJS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5996" y="6416178"/>
            <a:ext cx="486004" cy="441822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10101089" y="6429345"/>
            <a:ext cx="1542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000" dirty="0" smtClean="0">
                <a:solidFill>
                  <a:schemeClr val="bg1"/>
                </a:solidFill>
              </a:rPr>
              <a:t>Alessandro </a:t>
            </a:r>
            <a:r>
              <a:rPr lang="it-IT" sz="1000" dirty="0" err="1" smtClean="0">
                <a:solidFill>
                  <a:schemeClr val="bg1"/>
                </a:solidFill>
              </a:rPr>
              <a:t>Giorgetti</a:t>
            </a:r>
            <a:r>
              <a:rPr lang="it-IT" sz="1000" dirty="0" smtClean="0">
                <a:solidFill>
                  <a:schemeClr val="bg1"/>
                </a:solidFill>
              </a:rPr>
              <a:t/>
            </a:r>
            <a:br>
              <a:rPr lang="it-IT" sz="1000" dirty="0" smtClean="0">
                <a:solidFill>
                  <a:schemeClr val="bg1"/>
                </a:solidFill>
              </a:rPr>
            </a:br>
            <a:r>
              <a:rPr lang="it-IT" sz="1000" dirty="0" smtClean="0">
                <a:solidFill>
                  <a:schemeClr val="bg1"/>
                </a:solidFill>
              </a:rPr>
              <a:t>www.primordialcode.com</a:t>
            </a:r>
            <a:endParaRPr lang="it-IT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47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RxJs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endParaRPr lang="it-IT" dirty="0" smtClean="0"/>
          </a:p>
          <a:p>
            <a:pPr algn="ctr"/>
            <a:r>
              <a:rPr lang="en-US" sz="4400" dirty="0" err="1">
                <a:hlinkClick r:id="rId2" tooltip="https://github.com/ReactiveX/rxjs"/>
              </a:rPr>
              <a:t>RxJS</a:t>
            </a:r>
            <a:r>
              <a:rPr lang="en-US" sz="4400" dirty="0"/>
              <a:t> is a library for </a:t>
            </a:r>
            <a:r>
              <a:rPr lang="en-US" sz="4400" dirty="0">
                <a:hlinkClick r:id="rId3" tooltip="https://www.reactivemanifesto.org/"/>
              </a:rPr>
              <a:t>Reactive Programming</a:t>
            </a:r>
            <a:r>
              <a:rPr lang="en-US" sz="4400" dirty="0"/>
              <a:t> using Observables and </a:t>
            </a:r>
            <a:r>
              <a:rPr lang="en-US" sz="4400" dirty="0" smtClean="0"/>
              <a:t>the</a:t>
            </a:r>
            <a:r>
              <a:rPr lang="en-US" sz="4400" dirty="0"/>
              <a:t> </a:t>
            </a:r>
            <a:r>
              <a:rPr lang="en-US" sz="4400" dirty="0">
                <a:hlinkClick r:id="rId4" tooltip="https://en.wikipedia.org/wiki/Observer_pattern"/>
              </a:rPr>
              <a:t>Observer Pattern</a:t>
            </a:r>
            <a:r>
              <a:rPr lang="en-US" sz="4400" dirty="0"/>
              <a:t>.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243791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RxJs</a:t>
            </a:r>
            <a:r>
              <a:rPr lang="it-IT" dirty="0" smtClean="0"/>
              <a:t> </a:t>
            </a:r>
            <a:r>
              <a:rPr lang="it-IT" dirty="0" err="1" smtClean="0"/>
              <a:t>key</a:t>
            </a:r>
            <a:r>
              <a:rPr lang="it-IT" dirty="0" smtClean="0"/>
              <a:t> </a:t>
            </a:r>
            <a:r>
              <a:rPr lang="it-IT" dirty="0" err="1" smtClean="0"/>
              <a:t>concepts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Observable</a:t>
            </a:r>
            <a:r>
              <a:rPr lang="en-US" sz="2400" dirty="0"/>
              <a:t>: represents the idea of an </a:t>
            </a:r>
            <a:r>
              <a:rPr lang="en-US" sz="2400" dirty="0" err="1"/>
              <a:t>invokable</a:t>
            </a:r>
            <a:r>
              <a:rPr lang="en-US" sz="2400" dirty="0"/>
              <a:t> </a:t>
            </a:r>
            <a:r>
              <a:rPr lang="en-US" sz="2400" b="1" dirty="0"/>
              <a:t>collection</a:t>
            </a:r>
            <a:r>
              <a:rPr lang="en-US" sz="2400" dirty="0"/>
              <a:t> of future values or </a:t>
            </a:r>
            <a:r>
              <a:rPr lang="en-US" sz="2400" b="1" dirty="0"/>
              <a:t>events</a:t>
            </a:r>
            <a:r>
              <a:rPr lang="en-US" sz="2400" dirty="0"/>
              <a:t>; we can think of an Observable like </a:t>
            </a:r>
            <a:r>
              <a:rPr lang="en-US" sz="2400" b="1" dirty="0"/>
              <a:t>a stream of data that keep coming over time</a:t>
            </a:r>
            <a:r>
              <a:rPr lang="en-US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Observer</a:t>
            </a:r>
            <a:r>
              <a:rPr lang="en-US" sz="2400" dirty="0"/>
              <a:t>: is a collection of </a:t>
            </a:r>
            <a:r>
              <a:rPr lang="en-US" sz="2400" b="1" dirty="0"/>
              <a:t>callbacks</a:t>
            </a:r>
            <a:r>
              <a:rPr lang="en-US" sz="2400" dirty="0"/>
              <a:t> that knows how to </a:t>
            </a:r>
            <a:r>
              <a:rPr lang="en-US" sz="2400" b="1" dirty="0"/>
              <a:t>listen</a:t>
            </a:r>
            <a:r>
              <a:rPr lang="en-US" sz="2400" dirty="0"/>
              <a:t> to values delivered by the Observable</a:t>
            </a:r>
            <a:r>
              <a:rPr lang="en-US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Subscription</a:t>
            </a:r>
            <a:r>
              <a:rPr lang="en-US" sz="2400" dirty="0"/>
              <a:t>: represents </a:t>
            </a:r>
            <a:r>
              <a:rPr lang="en-US" sz="2400" b="1" dirty="0"/>
              <a:t>the execution of an Observable</a:t>
            </a:r>
            <a:r>
              <a:rPr lang="en-US" sz="2400" dirty="0"/>
              <a:t>, it is primarily used for cancelling the execution; </a:t>
            </a:r>
            <a:r>
              <a:rPr lang="en-US" sz="2400" i="1" dirty="0"/>
              <a:t>the term is also used to indicate the lazy computation that happens for each observer that subscribes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509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RxJs</a:t>
            </a:r>
            <a:r>
              <a:rPr lang="it-IT" dirty="0" smtClean="0"/>
              <a:t> </a:t>
            </a:r>
            <a:r>
              <a:rPr lang="it-IT" dirty="0" err="1" smtClean="0"/>
              <a:t>key</a:t>
            </a:r>
            <a:r>
              <a:rPr lang="it-IT" dirty="0" smtClean="0"/>
              <a:t> </a:t>
            </a:r>
            <a:r>
              <a:rPr lang="it-IT" dirty="0" err="1" smtClean="0"/>
              <a:t>concepts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Operators</a:t>
            </a:r>
            <a:r>
              <a:rPr lang="en-US" sz="2400" dirty="0"/>
              <a:t>: </a:t>
            </a:r>
            <a:r>
              <a:rPr lang="en-US" sz="2400" i="1" dirty="0"/>
              <a:t>pure functions </a:t>
            </a:r>
            <a:r>
              <a:rPr lang="en-US" sz="2400" dirty="0"/>
              <a:t>that enable a functional programming style of coding (operations like map, filter, </a:t>
            </a:r>
            <a:r>
              <a:rPr lang="en-US" sz="2400" dirty="0" err="1"/>
              <a:t>concat</a:t>
            </a:r>
            <a:r>
              <a:rPr lang="en-US" sz="2400" dirty="0"/>
              <a:t>, etc</a:t>
            </a:r>
            <a:r>
              <a:rPr lang="en-US" sz="2400" dirty="0" smtClean="0"/>
              <a:t>.).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Subject</a:t>
            </a:r>
            <a:r>
              <a:rPr lang="en-US" sz="2400" dirty="0"/>
              <a:t>: is the </a:t>
            </a:r>
            <a:r>
              <a:rPr lang="en-US" sz="2400" b="1" dirty="0"/>
              <a:t>equivalent to an </a:t>
            </a:r>
            <a:r>
              <a:rPr lang="en-US" sz="2400" b="1" dirty="0" err="1"/>
              <a:t>EventEmitter</a:t>
            </a:r>
            <a:r>
              <a:rPr lang="en-US" sz="2400" dirty="0"/>
              <a:t>, and </a:t>
            </a:r>
            <a:r>
              <a:rPr lang="en-US" sz="2400" b="1" dirty="0"/>
              <a:t>the only way of multicasting </a:t>
            </a:r>
            <a:r>
              <a:rPr lang="en-US" sz="2400" dirty="0"/>
              <a:t>a value or event to multiple Observers</a:t>
            </a:r>
            <a:r>
              <a:rPr lang="en-US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Schedulers</a:t>
            </a:r>
            <a:r>
              <a:rPr lang="en-US" sz="2400" dirty="0"/>
              <a:t>: are centralized dispatchers to control concurrency, allowing us to coordinate when computation happens on e.g. </a:t>
            </a:r>
            <a:r>
              <a:rPr lang="en-US" sz="2400" dirty="0" err="1"/>
              <a:t>setTimeout</a:t>
            </a:r>
            <a:r>
              <a:rPr lang="en-US" sz="2400" dirty="0"/>
              <a:t> or interval, etc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873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Learn</a:t>
            </a:r>
            <a:r>
              <a:rPr lang="it-IT" dirty="0" smtClean="0"/>
              <a:t> by </a:t>
            </a:r>
            <a:r>
              <a:rPr lang="it-IT" dirty="0" err="1" smtClean="0"/>
              <a:t>examples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1225693" y="3013502"/>
            <a:ext cx="97406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800" dirty="0"/>
              <a:t>https://github.com/AGiorgetti/rxjs101</a:t>
            </a:r>
          </a:p>
        </p:txBody>
      </p:sp>
    </p:spTree>
    <p:extLst>
      <p:ext uri="{BB962C8B-B14F-4D97-AF65-F5344CB8AC3E}">
        <p14:creationId xmlns:p14="http://schemas.microsoft.com/office/powerpoint/2010/main" val="218308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sz="6000" dirty="0" smtClean="0"/>
              <a:t>Demo 01</a:t>
            </a:r>
            <a:br>
              <a:rPr lang="it-IT" sz="6000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err="1" smtClean="0"/>
              <a:t>Observables</a:t>
            </a:r>
            <a:r>
              <a:rPr lang="it-IT" dirty="0" smtClean="0"/>
              <a:t> and </a:t>
            </a:r>
            <a:r>
              <a:rPr lang="it-IT" dirty="0" err="1" smtClean="0"/>
              <a:t>Subjects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smtClean="0"/>
              <a:t>Create an </a:t>
            </a:r>
            <a:r>
              <a:rPr lang="it-IT" dirty="0" err="1" smtClean="0"/>
              <a:t>observable</a:t>
            </a:r>
            <a:r>
              <a:rPr lang="it-IT" dirty="0" smtClean="0"/>
              <a:t>, </a:t>
            </a:r>
            <a:r>
              <a:rPr lang="it-IT" dirty="0" err="1" smtClean="0"/>
              <a:t>subscribe</a:t>
            </a:r>
            <a:r>
              <a:rPr lang="it-IT" dirty="0" smtClean="0"/>
              <a:t> to TRIGGER IT AND </a:t>
            </a:r>
            <a:r>
              <a:rPr lang="it-IT" dirty="0" err="1" smtClean="0"/>
              <a:t>observe</a:t>
            </a:r>
            <a:r>
              <a:rPr lang="it-IT" dirty="0" smtClean="0"/>
              <a:t> </a:t>
            </a:r>
            <a:r>
              <a:rPr lang="it-IT" dirty="0" err="1" smtClean="0"/>
              <a:t>emitted</a:t>
            </a:r>
            <a:r>
              <a:rPr lang="it-IT" dirty="0" smtClean="0"/>
              <a:t> </a:t>
            </a:r>
            <a:r>
              <a:rPr lang="it-IT" dirty="0" err="1" smtClean="0"/>
              <a:t>value</a:t>
            </a:r>
            <a:r>
              <a:rPr lang="it-IT" dirty="0" smtClean="0"/>
              <a:t>.</a:t>
            </a:r>
          </a:p>
          <a:p>
            <a:r>
              <a:rPr lang="it-IT" dirty="0" smtClean="0"/>
              <a:t>Create a </a:t>
            </a:r>
            <a:r>
              <a:rPr lang="it-IT" dirty="0" err="1" smtClean="0"/>
              <a:t>subject</a:t>
            </a:r>
            <a:r>
              <a:rPr lang="it-IT" dirty="0"/>
              <a:t> </a:t>
            </a:r>
            <a:r>
              <a:rPr lang="it-IT" dirty="0" smtClean="0"/>
              <a:t>and </a:t>
            </a:r>
            <a:r>
              <a:rPr lang="it-IT" dirty="0" err="1" smtClean="0"/>
              <a:t>subscribe</a:t>
            </a:r>
            <a:r>
              <a:rPr lang="it-IT" dirty="0" smtClean="0"/>
              <a:t> to </a:t>
            </a:r>
            <a:r>
              <a:rPr lang="it-IT" dirty="0" err="1" smtClean="0"/>
              <a:t>observe</a:t>
            </a:r>
            <a:r>
              <a:rPr lang="it-IT" dirty="0" smtClean="0"/>
              <a:t> </a:t>
            </a:r>
            <a:r>
              <a:rPr lang="it-IT" dirty="0" err="1" smtClean="0"/>
              <a:t>emitted</a:t>
            </a:r>
            <a:r>
              <a:rPr lang="it-IT" dirty="0" smtClean="0"/>
              <a:t> </a:t>
            </a:r>
            <a:r>
              <a:rPr lang="it-IT" dirty="0" err="1" smtClean="0"/>
              <a:t>values</a:t>
            </a:r>
            <a:r>
              <a:rPr lang="it-IT" dirty="0" smtClean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438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6000" dirty="0" smtClean="0"/>
              <a:t>Demo 02</a:t>
            </a:r>
            <a:br>
              <a:rPr lang="it-IT" sz="6000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err="1" smtClean="0"/>
              <a:t>Unicast</a:t>
            </a:r>
            <a:r>
              <a:rPr lang="it-IT" dirty="0" smtClean="0"/>
              <a:t> (or </a:t>
            </a:r>
            <a:r>
              <a:rPr lang="it-IT" dirty="0" err="1" smtClean="0"/>
              <a:t>Cold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EACH </a:t>
            </a:r>
            <a:r>
              <a:rPr lang="it-IT" dirty="0" err="1" smtClean="0"/>
              <a:t>observer</a:t>
            </a:r>
            <a:r>
              <a:rPr lang="it-IT" dirty="0" smtClean="0"/>
              <a:t> </a:t>
            </a:r>
            <a:r>
              <a:rPr lang="it-IT" dirty="0" err="1" smtClean="0"/>
              <a:t>owns</a:t>
            </a:r>
            <a:r>
              <a:rPr lang="it-IT" dirty="0" smtClean="0"/>
              <a:t> an </a:t>
            </a:r>
            <a:r>
              <a:rPr lang="it-IT" dirty="0" err="1" smtClean="0"/>
              <a:t>independent</a:t>
            </a:r>
            <a:r>
              <a:rPr lang="it-IT" dirty="0" smtClean="0"/>
              <a:t> </a:t>
            </a:r>
            <a:r>
              <a:rPr lang="it-IT" dirty="0" err="1" smtClean="0"/>
              <a:t>execution</a:t>
            </a:r>
            <a:r>
              <a:rPr lang="it-IT" dirty="0" smtClean="0"/>
              <a:t> of the </a:t>
            </a:r>
            <a:r>
              <a:rPr lang="it-IT" dirty="0" err="1" smtClean="0"/>
              <a:t>observable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959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6000" dirty="0" smtClean="0"/>
              <a:t>Demo 03</a:t>
            </a:r>
            <a:br>
              <a:rPr lang="it-IT" sz="6000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Multicast (or Hot)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What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a </a:t>
            </a:r>
            <a:r>
              <a:rPr lang="it-IT" dirty="0" err="1" smtClean="0"/>
              <a:t>ConnectableObservable</a:t>
            </a:r>
            <a:r>
              <a:rPr lang="it-IT" dirty="0" smtClean="0"/>
              <a:t> ?</a:t>
            </a:r>
          </a:p>
          <a:p>
            <a:r>
              <a:rPr lang="it-IT" dirty="0" smtClean="0"/>
              <a:t>‘</a:t>
            </a:r>
            <a:r>
              <a:rPr lang="it-IT" dirty="0" err="1" smtClean="0"/>
              <a:t>Sharing</a:t>
            </a:r>
            <a:r>
              <a:rPr lang="it-IT" dirty="0" smtClean="0"/>
              <a:t> </a:t>
            </a:r>
            <a:r>
              <a:rPr lang="it-IT" dirty="0" err="1" smtClean="0"/>
              <a:t>messages</a:t>
            </a:r>
            <a:r>
              <a:rPr lang="it-IT" dirty="0" smtClean="0"/>
              <a:t> and </a:t>
            </a:r>
            <a:r>
              <a:rPr lang="it-IT" dirty="0" err="1" smtClean="0"/>
              <a:t>execution</a:t>
            </a:r>
            <a:r>
              <a:rPr lang="it-IT" dirty="0" smtClean="0"/>
              <a:t>’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195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6000" dirty="0" smtClean="0"/>
              <a:t>Demo 04</a:t>
            </a:r>
            <a:br>
              <a:rPr lang="it-IT" sz="6000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err="1" smtClean="0"/>
              <a:t>Warm</a:t>
            </a:r>
            <a:r>
              <a:rPr lang="it-IT" dirty="0" smtClean="0"/>
              <a:t> </a:t>
            </a:r>
            <a:r>
              <a:rPr lang="it-IT" dirty="0" err="1" smtClean="0"/>
              <a:t>Observables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Use </a:t>
            </a:r>
            <a:r>
              <a:rPr lang="it-IT" dirty="0" err="1" smtClean="0"/>
              <a:t>operators</a:t>
            </a:r>
            <a:r>
              <a:rPr lang="it-IT" dirty="0" smtClean="0"/>
              <a:t> to </a:t>
            </a:r>
            <a:r>
              <a:rPr lang="it-IT" dirty="0" err="1" smtClean="0"/>
              <a:t>convert</a:t>
            </a:r>
            <a:r>
              <a:rPr lang="it-IT" dirty="0" smtClean="0"/>
              <a:t> </a:t>
            </a:r>
            <a:r>
              <a:rPr lang="it-IT" dirty="0" err="1" smtClean="0"/>
              <a:t>observables</a:t>
            </a:r>
            <a:r>
              <a:rPr lang="it-IT" dirty="0" smtClean="0"/>
              <a:t> from </a:t>
            </a:r>
            <a:r>
              <a:rPr lang="it-IT" dirty="0" err="1" smtClean="0"/>
              <a:t>cold</a:t>
            </a:r>
            <a:r>
              <a:rPr lang="it-IT" dirty="0" smtClean="0"/>
              <a:t> to hot and trigger the </a:t>
            </a:r>
            <a:r>
              <a:rPr lang="it-IT" dirty="0" err="1" smtClean="0"/>
              <a:t>execution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804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6000" dirty="0" smtClean="0"/>
              <a:t>Demo 05</a:t>
            </a:r>
            <a:br>
              <a:rPr lang="it-IT" sz="6000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err="1" smtClean="0"/>
              <a:t>Unsubscribe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How to do </a:t>
            </a:r>
            <a:r>
              <a:rPr lang="it-IT" dirty="0" err="1" smtClean="0"/>
              <a:t>it</a:t>
            </a:r>
            <a:endParaRPr lang="it-IT" dirty="0" smtClean="0"/>
          </a:p>
          <a:p>
            <a:r>
              <a:rPr lang="it-IT" dirty="0" err="1" smtClean="0"/>
              <a:t>When</a:t>
            </a:r>
            <a:r>
              <a:rPr lang="it-IT" dirty="0" smtClean="0"/>
              <a:t> to do </a:t>
            </a:r>
            <a:r>
              <a:rPr lang="it-IT" dirty="0" err="1" smtClean="0"/>
              <a:t>it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8339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Angular</a:t>
            </a:r>
            <a:r>
              <a:rPr lang="it-IT" dirty="0" smtClean="0"/>
              <a:t> and </a:t>
            </a:r>
            <a:r>
              <a:rPr lang="it-IT" smtClean="0"/>
              <a:t>RxJS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785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What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Reactive</a:t>
            </a:r>
            <a:r>
              <a:rPr lang="it-IT" dirty="0" smtClean="0"/>
              <a:t> Programming 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it-IT" dirty="0" err="1" smtClean="0"/>
              <a:t>When</a:t>
            </a:r>
            <a:r>
              <a:rPr lang="it-IT" dirty="0" smtClean="0"/>
              <a:t> </a:t>
            </a:r>
            <a:r>
              <a:rPr lang="it-IT" dirty="0" err="1" smtClean="0"/>
              <a:t>you</a:t>
            </a:r>
            <a:r>
              <a:rPr lang="it-IT" dirty="0" smtClean="0"/>
              <a:t> look for </a:t>
            </a:r>
            <a:r>
              <a:rPr lang="it-IT" dirty="0" err="1" smtClean="0"/>
              <a:t>Reactive</a:t>
            </a:r>
            <a:r>
              <a:rPr lang="it-IT" dirty="0" smtClean="0"/>
              <a:t> Programming:</a:t>
            </a:r>
            <a:endParaRPr lang="it-IT" dirty="0" smtClean="0"/>
          </a:p>
          <a:p>
            <a:endParaRPr lang="it-I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Wikipedia: </a:t>
            </a:r>
            <a:r>
              <a:rPr lang="it-IT" dirty="0">
                <a:hlinkClick r:id="rId2"/>
              </a:rPr>
              <a:t>https://</a:t>
            </a:r>
            <a:r>
              <a:rPr lang="it-IT" dirty="0" smtClean="0">
                <a:hlinkClick r:id="rId2"/>
              </a:rPr>
              <a:t>en.wikipedia.org/wiki/Reactive_programming</a:t>
            </a:r>
            <a:endParaRPr lang="it-I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 smtClean="0"/>
              <a:t>Stack</a:t>
            </a:r>
            <a:r>
              <a:rPr lang="it-IT" dirty="0" smtClean="0"/>
              <a:t> </a:t>
            </a:r>
            <a:r>
              <a:rPr lang="it-IT" dirty="0" err="1" smtClean="0"/>
              <a:t>Overflow</a:t>
            </a:r>
            <a:r>
              <a:rPr lang="it-IT" dirty="0"/>
              <a:t>: </a:t>
            </a:r>
            <a:r>
              <a:rPr lang="it-IT" dirty="0">
                <a:hlinkClick r:id="rId3"/>
              </a:rPr>
              <a:t>https://</a:t>
            </a:r>
            <a:r>
              <a:rPr lang="it-IT" dirty="0" smtClean="0">
                <a:hlinkClick r:id="rId3"/>
              </a:rPr>
              <a:t>stackoverflow.com/questions/1028250/what-is-functional-reactive-programming</a:t>
            </a:r>
            <a:endParaRPr lang="it-I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The </a:t>
            </a:r>
            <a:r>
              <a:rPr lang="it-IT" dirty="0" err="1" smtClean="0"/>
              <a:t>Reactive</a:t>
            </a:r>
            <a:r>
              <a:rPr lang="it-IT" dirty="0"/>
              <a:t> Manifesto: </a:t>
            </a:r>
            <a:r>
              <a:rPr lang="it-IT" dirty="0">
                <a:hlinkClick r:id="rId4"/>
              </a:rPr>
              <a:t>https://www.reactivemanifesto.org</a:t>
            </a:r>
            <a:r>
              <a:rPr lang="it-IT" dirty="0" smtClean="0">
                <a:hlinkClick r:id="rId4"/>
              </a:rPr>
              <a:t>/</a:t>
            </a:r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004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Reference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Reactive</a:t>
            </a:r>
            <a:r>
              <a:rPr lang="it-IT" dirty="0" smtClean="0"/>
              <a:t> Manifesto</a:t>
            </a:r>
            <a:r>
              <a:rPr lang="it-IT" dirty="0"/>
              <a:t>: </a:t>
            </a:r>
            <a:r>
              <a:rPr lang="it-IT" dirty="0">
                <a:hlinkClick r:id="rId3"/>
              </a:rPr>
              <a:t>https://www.reactivemanifesto.org</a:t>
            </a:r>
            <a:r>
              <a:rPr lang="it-IT" dirty="0" smtClean="0">
                <a:hlinkClick r:id="rId3"/>
              </a:rPr>
              <a:t>/</a:t>
            </a:r>
            <a:endParaRPr lang="it-IT" dirty="0" smtClean="0"/>
          </a:p>
          <a:p>
            <a:r>
              <a:rPr lang="en-US" dirty="0" err="1" smtClean="0"/>
              <a:t>RxJS</a:t>
            </a:r>
            <a:r>
              <a:rPr lang="en-US" dirty="0" smtClean="0"/>
              <a:t> GitHub: </a:t>
            </a:r>
            <a:r>
              <a:rPr lang="en-US" u="sng" dirty="0" smtClean="0">
                <a:hlinkClick r:id="rId4"/>
              </a:rPr>
              <a:t>https</a:t>
            </a:r>
            <a:r>
              <a:rPr lang="en-US" u="sng" dirty="0">
                <a:hlinkClick r:id="rId4"/>
              </a:rPr>
              <a:t>://</a:t>
            </a:r>
            <a:r>
              <a:rPr lang="en-US" u="sng" dirty="0" smtClean="0">
                <a:hlinkClick r:id="rId4"/>
              </a:rPr>
              <a:t>github.com/ReactiveX/rxjs</a:t>
            </a:r>
            <a:endParaRPr lang="it-IT" dirty="0" smtClean="0"/>
          </a:p>
          <a:p>
            <a:r>
              <a:rPr lang="it-IT" dirty="0" err="1" smtClean="0"/>
              <a:t>RxJS</a:t>
            </a:r>
            <a:r>
              <a:rPr lang="it-IT" dirty="0" smtClean="0"/>
              <a:t> </a:t>
            </a:r>
            <a:r>
              <a:rPr lang="it-IT" dirty="0" err="1"/>
              <a:t>d</a:t>
            </a:r>
            <a:r>
              <a:rPr lang="it-IT" dirty="0" err="1" smtClean="0"/>
              <a:t>ocumentation</a:t>
            </a:r>
            <a:r>
              <a:rPr lang="it-IT" dirty="0" smtClean="0"/>
              <a:t>: </a:t>
            </a:r>
            <a:r>
              <a:rPr lang="it-IT" dirty="0">
                <a:hlinkClick r:id="rId5"/>
              </a:rPr>
              <a:t>https://rxjs-dev.firebaseapp.com</a:t>
            </a:r>
            <a:r>
              <a:rPr lang="it-IT" dirty="0" smtClean="0">
                <a:hlinkClick r:id="rId5"/>
              </a:rPr>
              <a:t>/</a:t>
            </a:r>
            <a:r>
              <a:rPr lang="it-IT" dirty="0"/>
              <a:t> </a:t>
            </a:r>
            <a:endParaRPr lang="it-IT" dirty="0" smtClean="0"/>
          </a:p>
          <a:p>
            <a:r>
              <a:rPr lang="it-IT" dirty="0" err="1" smtClean="0"/>
              <a:t>Old</a:t>
            </a:r>
            <a:r>
              <a:rPr lang="it-IT" dirty="0" smtClean="0"/>
              <a:t> </a:t>
            </a:r>
            <a:r>
              <a:rPr lang="it-IT" dirty="0" err="1" smtClean="0"/>
              <a:t>RxJS</a:t>
            </a:r>
            <a:r>
              <a:rPr lang="it-IT" dirty="0" smtClean="0"/>
              <a:t> </a:t>
            </a:r>
            <a:r>
              <a:rPr lang="it-IT" dirty="0" err="1" smtClean="0"/>
              <a:t>documentation</a:t>
            </a:r>
            <a:r>
              <a:rPr lang="it-IT" dirty="0" smtClean="0"/>
              <a:t>: </a:t>
            </a:r>
            <a:r>
              <a:rPr lang="it-IT" dirty="0">
                <a:hlinkClick r:id="rId6"/>
              </a:rPr>
              <a:t>http://</a:t>
            </a:r>
            <a:r>
              <a:rPr lang="it-IT" dirty="0" smtClean="0">
                <a:hlinkClick r:id="rId6"/>
              </a:rPr>
              <a:t>reactivex.io/rxjs/manual/index.html</a:t>
            </a:r>
            <a:endParaRPr lang="it-IT" dirty="0" smtClean="0"/>
          </a:p>
          <a:p>
            <a:r>
              <a:rPr lang="en-US" dirty="0" err="1" smtClean="0"/>
              <a:t>RxJS</a:t>
            </a:r>
            <a:r>
              <a:rPr lang="en-US" dirty="0" smtClean="0"/>
              <a:t> marbles: </a:t>
            </a:r>
            <a:r>
              <a:rPr lang="en-US" u="sng" dirty="0" smtClean="0">
                <a:hlinkClick r:id="rId7"/>
              </a:rPr>
              <a:t>http</a:t>
            </a:r>
            <a:r>
              <a:rPr lang="en-US" u="sng" dirty="0">
                <a:hlinkClick r:id="rId7"/>
              </a:rPr>
              <a:t>://</a:t>
            </a:r>
            <a:r>
              <a:rPr lang="en-US" u="sng" dirty="0" smtClean="0">
                <a:hlinkClick r:id="rId7"/>
              </a:rPr>
              <a:t>rxmarbles.com/</a:t>
            </a:r>
            <a:endParaRPr lang="en-US" dirty="0" smtClean="0"/>
          </a:p>
          <a:p>
            <a:r>
              <a:rPr lang="en-US" dirty="0" smtClean="0"/>
              <a:t>Learn </a:t>
            </a:r>
            <a:r>
              <a:rPr lang="en-US" dirty="0" err="1" smtClean="0"/>
              <a:t>RxJS</a:t>
            </a:r>
            <a:r>
              <a:rPr lang="en-US" dirty="0" smtClean="0"/>
              <a:t>: </a:t>
            </a:r>
            <a:r>
              <a:rPr lang="en-US" u="sng" dirty="0" smtClean="0">
                <a:hlinkClick r:id="rId8"/>
              </a:rPr>
              <a:t>https</a:t>
            </a:r>
            <a:r>
              <a:rPr lang="en-US" u="sng" dirty="0">
                <a:hlinkClick r:id="rId8"/>
              </a:rPr>
              <a:t>://www.learnrxjs.io</a:t>
            </a:r>
            <a:r>
              <a:rPr lang="en-US" u="sng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it-IT" dirty="0" err="1" smtClean="0"/>
              <a:t>Angular</a:t>
            </a:r>
            <a:r>
              <a:rPr lang="it-IT" dirty="0" smtClean="0"/>
              <a:t>: </a:t>
            </a:r>
            <a:r>
              <a:rPr lang="it-IT" dirty="0">
                <a:hlinkClick r:id="rId9"/>
              </a:rPr>
              <a:t>https://angular.io</a:t>
            </a:r>
            <a:r>
              <a:rPr lang="it-IT" dirty="0" smtClean="0">
                <a:hlinkClick r:id="rId9"/>
              </a:rPr>
              <a:t>/</a:t>
            </a:r>
            <a:endParaRPr lang="it-IT" dirty="0" smtClean="0"/>
          </a:p>
          <a:p>
            <a:r>
              <a:rPr lang="it-IT" dirty="0" smtClean="0"/>
              <a:t>Visual </a:t>
            </a:r>
            <a:r>
              <a:rPr lang="it-IT" dirty="0"/>
              <a:t>Studio Code: </a:t>
            </a:r>
            <a:r>
              <a:rPr lang="it-IT" dirty="0">
                <a:hlinkClick r:id="rId10"/>
              </a:rPr>
              <a:t>http://</a:t>
            </a:r>
            <a:r>
              <a:rPr lang="it-IT" dirty="0" smtClean="0">
                <a:hlinkClick r:id="rId10"/>
              </a:rPr>
              <a:t>code.visualstudio.com/docs</a:t>
            </a: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414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/>
            </a:r>
            <a:br>
              <a:rPr lang="it-IT" dirty="0"/>
            </a:br>
            <a:r>
              <a:rPr lang="it-IT" dirty="0" err="1" smtClean="0"/>
              <a:t>Thanks</a:t>
            </a:r>
            <a:r>
              <a:rPr lang="it-IT" dirty="0" smtClean="0"/>
              <a:t> </a:t>
            </a:r>
            <a:r>
              <a:rPr lang="it-IT" dirty="0" err="1" smtClean="0"/>
              <a:t>All</a:t>
            </a:r>
            <a:r>
              <a:rPr lang="it-IT" dirty="0" smtClean="0"/>
              <a:t>! </a:t>
            </a:r>
            <a:br>
              <a:rPr lang="it-IT" dirty="0" smtClean="0"/>
            </a:br>
            <a:r>
              <a:rPr lang="it-IT" dirty="0" smtClean="0"/>
              <a:t>					Q. </a:t>
            </a:r>
            <a:r>
              <a:rPr lang="it-IT" sz="4400" dirty="0" smtClean="0"/>
              <a:t>&amp; (</a:t>
            </a:r>
            <a:r>
              <a:rPr lang="it-IT" sz="4400" dirty="0" err="1" smtClean="0"/>
              <a:t>maybe</a:t>
            </a:r>
            <a:r>
              <a:rPr lang="it-IT" sz="4400" dirty="0" smtClean="0"/>
              <a:t>)</a:t>
            </a:r>
            <a:r>
              <a:rPr lang="it-IT" dirty="0" smtClean="0"/>
              <a:t> A. !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9538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Who</a:t>
            </a:r>
            <a:r>
              <a:rPr lang="it-IT" dirty="0" smtClean="0"/>
              <a:t> </a:t>
            </a:r>
            <a:r>
              <a:rPr lang="it-IT" dirty="0" err="1" smtClean="0"/>
              <a:t>am</a:t>
            </a:r>
            <a:r>
              <a:rPr lang="it-IT" dirty="0" smtClean="0"/>
              <a:t> I 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4400" i="1" dirty="0" smtClean="0"/>
          </a:p>
          <a:p>
            <a:pPr marL="0" indent="0">
              <a:buNone/>
            </a:pPr>
            <a:r>
              <a:rPr lang="en-US" sz="4400" i="1" dirty="0" err="1" smtClean="0"/>
              <a:t>Dott.ing</a:t>
            </a:r>
            <a:r>
              <a:rPr lang="en-US" sz="4400" i="1" dirty="0" smtClean="0"/>
              <a:t>. Alessandro </a:t>
            </a:r>
            <a:r>
              <a:rPr lang="en-US" sz="4400" i="1" dirty="0" err="1"/>
              <a:t>Giorgetti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3200" i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3200" i="1" dirty="0">
              <a:solidFill>
                <a:srgbClr val="000000"/>
              </a:solidFill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</a:rPr>
              <a:t>Facebook: </a:t>
            </a:r>
            <a:r>
              <a:rPr lang="en-US" dirty="0">
                <a:solidFill>
                  <a:srgbClr val="000000"/>
                </a:solidFill>
                <a:latin typeface="Calibri" charset="0"/>
                <a:hlinkClick r:id="rId3"/>
              </a:rPr>
              <a:t>https://www.facebook.com/giorgetti.alessandro</a:t>
            </a:r>
            <a:endParaRPr lang="en-US" i="1" dirty="0">
              <a:solidFill>
                <a:srgbClr val="000000"/>
              </a:solidFill>
              <a:latin typeface="Calibri" charset="0"/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</a:rPr>
              <a:t>Twitter: @</a:t>
            </a:r>
            <a:r>
              <a:rPr lang="en-US" dirty="0" err="1">
                <a:solidFill>
                  <a:srgbClr val="000000"/>
                </a:solidFill>
              </a:rPr>
              <a:t>a_giorgetti</a:t>
            </a:r>
            <a:endParaRPr lang="en-US" dirty="0">
              <a:solidFill>
                <a:srgbClr val="000000"/>
              </a:solidFill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</a:rPr>
              <a:t>LinkedIn: </a:t>
            </a:r>
            <a:r>
              <a:rPr lang="en-US" dirty="0">
                <a:solidFill>
                  <a:srgbClr val="333333"/>
                </a:solidFill>
                <a:latin typeface="Arial" charset="0"/>
                <a:hlinkClick r:id="rId4"/>
              </a:rPr>
              <a:t>https://it.linkedin.com/in/giorgettialessandro</a:t>
            </a:r>
            <a:endParaRPr lang="en-US" dirty="0">
              <a:solidFill>
                <a:srgbClr val="000000"/>
              </a:solidFill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</a:rPr>
              <a:t>E-mail: </a:t>
            </a:r>
            <a:r>
              <a:rPr lang="en-US" dirty="0">
                <a:solidFill>
                  <a:srgbClr val="000000"/>
                </a:solidFill>
                <a:hlinkClick r:id="rId5"/>
              </a:rPr>
              <a:t>alessandro.giorgetti@live.com</a:t>
            </a:r>
            <a:endParaRPr lang="en-US" dirty="0">
              <a:solidFill>
                <a:srgbClr val="000000"/>
              </a:solidFill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</a:rPr>
              <a:t>Blog: </a:t>
            </a:r>
            <a:r>
              <a:rPr lang="en-US" dirty="0">
                <a:solidFill>
                  <a:srgbClr val="000000"/>
                </a:solidFill>
                <a:hlinkClick r:id="rId6"/>
              </a:rPr>
              <a:t>www.primordialcode.com</a:t>
            </a:r>
            <a:endParaRPr lang="en-US" dirty="0">
              <a:solidFill>
                <a:srgbClr val="000000"/>
              </a:solidFill>
            </a:endParaRPr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5996" y="6416178"/>
            <a:ext cx="486004" cy="441822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10101089" y="6429345"/>
            <a:ext cx="1542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000" dirty="0" smtClean="0">
                <a:solidFill>
                  <a:schemeClr val="bg1"/>
                </a:solidFill>
              </a:rPr>
              <a:t>Alessandro </a:t>
            </a:r>
            <a:r>
              <a:rPr lang="it-IT" sz="1000" dirty="0" err="1" smtClean="0">
                <a:solidFill>
                  <a:schemeClr val="bg1"/>
                </a:solidFill>
              </a:rPr>
              <a:t>Giorgetti</a:t>
            </a:r>
            <a:r>
              <a:rPr lang="it-IT" sz="1000" dirty="0" smtClean="0">
                <a:solidFill>
                  <a:schemeClr val="bg1"/>
                </a:solidFill>
              </a:rPr>
              <a:t/>
            </a:r>
            <a:br>
              <a:rPr lang="it-IT" sz="1000" dirty="0" smtClean="0">
                <a:solidFill>
                  <a:schemeClr val="bg1"/>
                </a:solidFill>
              </a:rPr>
            </a:br>
            <a:r>
              <a:rPr lang="it-IT" sz="1000" dirty="0" smtClean="0">
                <a:solidFill>
                  <a:schemeClr val="bg1"/>
                </a:solidFill>
              </a:rPr>
              <a:t>www.primordialcode.com</a:t>
            </a:r>
            <a:endParaRPr lang="it-IT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45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Wikipedia: </a:t>
            </a:r>
            <a:r>
              <a:rPr lang="it-IT" dirty="0" err="1" smtClean="0"/>
              <a:t>Reactive</a:t>
            </a:r>
            <a:r>
              <a:rPr lang="it-IT" dirty="0" smtClean="0"/>
              <a:t> Programming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endParaRPr lang="it-IT" dirty="0" smtClean="0"/>
          </a:p>
          <a:p>
            <a:r>
              <a:rPr lang="en-US" dirty="0" smtClean="0"/>
              <a:t>In</a:t>
            </a:r>
            <a:r>
              <a:rPr lang="en-US" dirty="0"/>
              <a:t> </a:t>
            </a:r>
            <a:r>
              <a:rPr lang="en-US" dirty="0">
                <a:hlinkClick r:id="rId2" tooltip="Computing"/>
              </a:rPr>
              <a:t>computing</a:t>
            </a:r>
            <a:r>
              <a:rPr lang="en-US" dirty="0"/>
              <a:t>, </a:t>
            </a:r>
            <a:r>
              <a:rPr lang="en-US" b="1" dirty="0"/>
              <a:t>reactive programming</a:t>
            </a:r>
            <a:r>
              <a:rPr lang="en-US" dirty="0"/>
              <a:t> is a declarative </a:t>
            </a:r>
            <a:r>
              <a:rPr lang="en-US" dirty="0">
                <a:hlinkClick r:id="rId3" tooltip="Programming paradigm"/>
              </a:rPr>
              <a:t>programming paradigm</a:t>
            </a:r>
            <a:r>
              <a:rPr lang="en-US" dirty="0"/>
              <a:t> concerned with </a:t>
            </a:r>
            <a:r>
              <a:rPr lang="en-US" dirty="0">
                <a:hlinkClick r:id="rId4" tooltip="Dataflow programming"/>
              </a:rPr>
              <a:t>data streams</a:t>
            </a:r>
            <a:r>
              <a:rPr lang="en-US" dirty="0"/>
              <a:t> and the propagation of change. </a:t>
            </a:r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/>
              <a:t>this paradigm it is possible to express static (e.g., arrays) or dynamic (e.g., event emitters) </a:t>
            </a:r>
            <a:r>
              <a:rPr lang="en-US" i="1" dirty="0"/>
              <a:t>data streams</a:t>
            </a:r>
            <a:r>
              <a:rPr lang="en-US" dirty="0"/>
              <a:t> with ease, and also communicate that an inferred dependency within the associated </a:t>
            </a:r>
            <a:r>
              <a:rPr lang="en-US" i="1" dirty="0"/>
              <a:t>execution model</a:t>
            </a:r>
            <a:r>
              <a:rPr lang="en-US" dirty="0"/>
              <a:t> exists, which facilitates the automatic propagation of the changed data </a:t>
            </a:r>
            <a:r>
              <a:rPr lang="en-US" dirty="0" smtClean="0"/>
              <a:t>flow.</a:t>
            </a:r>
          </a:p>
          <a:p>
            <a:r>
              <a:rPr lang="en-US" dirty="0" smtClean="0"/>
              <a:t>… </a:t>
            </a:r>
            <a:r>
              <a:rPr lang="en-US" dirty="0" smtClean="0"/>
              <a:t>more paragraphs explaining the thing …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0" y="6430060"/>
            <a:ext cx="5191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https://en.wikipedia.org/wiki/Reactive_programming</a:t>
            </a:r>
          </a:p>
        </p:txBody>
      </p:sp>
    </p:spTree>
    <p:extLst>
      <p:ext uri="{BB962C8B-B14F-4D97-AF65-F5344CB8AC3E}">
        <p14:creationId xmlns:p14="http://schemas.microsoft.com/office/powerpoint/2010/main" val="128701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Stack</a:t>
            </a:r>
            <a:r>
              <a:rPr lang="it-IT" dirty="0" smtClean="0"/>
              <a:t> </a:t>
            </a:r>
            <a:r>
              <a:rPr lang="it-IT" dirty="0" err="1" smtClean="0"/>
              <a:t>Overflow</a:t>
            </a:r>
            <a:r>
              <a:rPr lang="it-IT" dirty="0" smtClean="0"/>
              <a:t>: </a:t>
            </a:r>
            <a:r>
              <a:rPr lang="it-IT" dirty="0" err="1" smtClean="0"/>
              <a:t>Reactive</a:t>
            </a:r>
            <a:r>
              <a:rPr lang="it-IT" dirty="0" smtClean="0"/>
              <a:t> Programming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  <a:p>
            <a:endParaRPr lang="en-US" dirty="0" smtClean="0"/>
          </a:p>
          <a:p>
            <a:r>
              <a:rPr lang="en-US" dirty="0" smtClean="0"/>
              <a:t>... </a:t>
            </a:r>
            <a:r>
              <a:rPr lang="en-US" b="1" dirty="0" smtClean="0"/>
              <a:t>Functional </a:t>
            </a:r>
            <a:r>
              <a:rPr lang="en-US" b="1" dirty="0" smtClean="0"/>
              <a:t>Reactive </a:t>
            </a:r>
            <a:r>
              <a:rPr lang="en-US" b="1" dirty="0" smtClean="0"/>
              <a:t>Programming</a:t>
            </a:r>
            <a:r>
              <a:rPr lang="en-US" dirty="0" smtClean="0"/>
              <a:t> </a:t>
            </a:r>
            <a:r>
              <a:rPr lang="en-US" dirty="0"/>
              <a:t>is about </a:t>
            </a:r>
            <a:r>
              <a:rPr lang="en-US" dirty="0" smtClean="0"/>
              <a:t>“</a:t>
            </a:r>
            <a:r>
              <a:rPr lang="en-US" dirty="0" smtClean="0"/>
              <a:t>datatypes </a:t>
            </a:r>
            <a:r>
              <a:rPr lang="en-US" dirty="0"/>
              <a:t>that represent a value 'over </a:t>
            </a:r>
            <a:r>
              <a:rPr lang="en-US" dirty="0"/>
              <a:t>time</a:t>
            </a:r>
            <a:r>
              <a:rPr lang="en-US" dirty="0" smtClean="0"/>
              <a:t>‘ ”. </a:t>
            </a:r>
            <a:endParaRPr lang="en-US" dirty="0" smtClean="0"/>
          </a:p>
          <a:p>
            <a:r>
              <a:rPr lang="en-US" dirty="0" smtClean="0"/>
              <a:t>Conventional </a:t>
            </a:r>
            <a:r>
              <a:rPr lang="en-US" dirty="0"/>
              <a:t>imperative programming captures these dynamic values only indirectly, through state and mutations.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complete history (past, present, future) has no first class representation. Moreover, only </a:t>
            </a:r>
            <a:r>
              <a:rPr lang="en-US" i="1" dirty="0"/>
              <a:t>discretely evolving</a:t>
            </a:r>
            <a:r>
              <a:rPr lang="en-US" dirty="0"/>
              <a:t> values can be (indirectly) captured, since the imperative paradigm is temporally discrete. In contrast, FRP captures these evolving values </a:t>
            </a:r>
            <a:r>
              <a:rPr lang="en-US" i="1" dirty="0" smtClean="0"/>
              <a:t>directly </a:t>
            </a:r>
            <a:r>
              <a:rPr lang="en-US" dirty="0" smtClean="0"/>
              <a:t>and </a:t>
            </a:r>
            <a:r>
              <a:rPr lang="en-US" dirty="0"/>
              <a:t>has no difficulty with </a:t>
            </a:r>
            <a:r>
              <a:rPr lang="en-US" i="1" dirty="0"/>
              <a:t>continuously</a:t>
            </a:r>
            <a:r>
              <a:rPr lang="en-US" dirty="0"/>
              <a:t> evolving values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… </a:t>
            </a:r>
            <a:r>
              <a:rPr lang="en-US" dirty="0" smtClean="0"/>
              <a:t>more paragraphs explaining the thing …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0" y="6430060"/>
            <a:ext cx="5191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https://en.wikipedia.org/wiki/Reactive_programming</a:t>
            </a:r>
          </a:p>
        </p:txBody>
      </p:sp>
    </p:spTree>
    <p:extLst>
      <p:ext uri="{BB962C8B-B14F-4D97-AF65-F5344CB8AC3E}">
        <p14:creationId xmlns:p14="http://schemas.microsoft.com/office/powerpoint/2010/main" val="390055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R. P. - a </a:t>
            </a:r>
            <a:r>
              <a:rPr lang="it-IT" dirty="0" err="1" smtClean="0"/>
              <a:t>simplified</a:t>
            </a:r>
            <a:r>
              <a:rPr lang="it-IT" dirty="0" smtClean="0"/>
              <a:t> </a:t>
            </a:r>
            <a:r>
              <a:rPr lang="it-IT" dirty="0" err="1" smtClean="0"/>
              <a:t>definition</a:t>
            </a:r>
            <a:r>
              <a:rPr lang="it-IT" dirty="0" smtClean="0"/>
              <a:t>.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endParaRPr lang="it-IT" dirty="0" smtClean="0"/>
          </a:p>
          <a:p>
            <a:endParaRPr lang="it-IT" dirty="0"/>
          </a:p>
          <a:p>
            <a:pPr marL="0" indent="0">
              <a:buNone/>
            </a:pPr>
            <a:r>
              <a:rPr lang="it-IT" sz="4400" dirty="0" err="1" smtClean="0"/>
              <a:t>Reactive</a:t>
            </a:r>
            <a:r>
              <a:rPr lang="it-IT" sz="4400" dirty="0" smtClean="0"/>
              <a:t> Programming </a:t>
            </a:r>
            <a:r>
              <a:rPr lang="it-IT" sz="4400" dirty="0" err="1" smtClean="0"/>
              <a:t>is</a:t>
            </a:r>
            <a:r>
              <a:rPr lang="it-IT" sz="4400" dirty="0" smtClean="0"/>
              <a:t> </a:t>
            </a:r>
            <a:r>
              <a:rPr lang="it-IT" sz="4400" dirty="0" err="1" smtClean="0"/>
              <a:t>programming</a:t>
            </a:r>
            <a:r>
              <a:rPr lang="it-IT" sz="4400" dirty="0" smtClean="0"/>
              <a:t> with </a:t>
            </a:r>
            <a:r>
              <a:rPr lang="it-IT" sz="4400" dirty="0" err="1" smtClean="0"/>
              <a:t>Asynchronous</a:t>
            </a:r>
            <a:r>
              <a:rPr lang="it-IT" sz="4400" dirty="0" smtClean="0"/>
              <a:t> </a:t>
            </a:r>
            <a:r>
              <a:rPr lang="it-IT" sz="4400" dirty="0" smtClean="0"/>
              <a:t>(</a:t>
            </a:r>
            <a:r>
              <a:rPr lang="it-IT" sz="4400" dirty="0" err="1" smtClean="0"/>
              <a:t>Observable</a:t>
            </a:r>
            <a:r>
              <a:rPr lang="it-IT" sz="4400" dirty="0" smtClean="0"/>
              <a:t>) </a:t>
            </a:r>
            <a:r>
              <a:rPr lang="it-IT" sz="4400" dirty="0" smtClean="0"/>
              <a:t>Data </a:t>
            </a:r>
            <a:r>
              <a:rPr lang="it-IT" sz="4400" dirty="0" err="1" smtClean="0"/>
              <a:t>Streams</a:t>
            </a:r>
            <a:r>
              <a:rPr lang="it-IT" sz="4400" dirty="0" smtClean="0"/>
              <a:t>.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60958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/>
            </a:r>
            <a:br>
              <a:rPr lang="it-IT" dirty="0" smtClean="0"/>
            </a:br>
            <a:r>
              <a:rPr lang="it-IT" dirty="0" err="1" smtClean="0"/>
              <a:t>Why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this</a:t>
            </a:r>
            <a:r>
              <a:rPr lang="it-IT" dirty="0" smtClean="0"/>
              <a:t> a game </a:t>
            </a:r>
            <a:r>
              <a:rPr lang="it-IT" dirty="0" err="1" smtClean="0"/>
              <a:t>changer</a:t>
            </a:r>
            <a:r>
              <a:rPr lang="it-IT" dirty="0" smtClean="0"/>
              <a:t> ?</a:t>
            </a:r>
            <a:br>
              <a:rPr lang="it-IT" dirty="0" smtClean="0"/>
            </a:br>
            <a:r>
              <a:rPr lang="it-IT" dirty="0" err="1" smtClean="0"/>
              <a:t>Why</a:t>
            </a:r>
            <a:r>
              <a:rPr lang="it-IT" dirty="0" smtClean="0"/>
              <a:t> </a:t>
            </a:r>
            <a:r>
              <a:rPr lang="it-IT" dirty="0" err="1" smtClean="0"/>
              <a:t>should</a:t>
            </a:r>
            <a:r>
              <a:rPr lang="it-IT" dirty="0" smtClean="0"/>
              <a:t>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bother</a:t>
            </a:r>
            <a:r>
              <a:rPr lang="it-IT" dirty="0" smtClean="0"/>
              <a:t> 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err="1" smtClean="0"/>
              <a:t>If</a:t>
            </a:r>
            <a:r>
              <a:rPr lang="it-IT" dirty="0" smtClean="0"/>
              <a:t>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build</a:t>
            </a:r>
            <a:r>
              <a:rPr lang="it-IT" dirty="0" smtClean="0"/>
              <a:t> </a:t>
            </a:r>
            <a:r>
              <a:rPr lang="it-IT" dirty="0" err="1" smtClean="0"/>
              <a:t>our</a:t>
            </a:r>
            <a:r>
              <a:rPr lang="it-IT" dirty="0" smtClean="0"/>
              <a:t> </a:t>
            </a:r>
            <a:r>
              <a:rPr lang="it-IT" dirty="0" err="1" smtClean="0"/>
              <a:t>system</a:t>
            </a:r>
            <a:r>
              <a:rPr lang="it-IT" dirty="0" smtClean="0"/>
              <a:t> / </a:t>
            </a:r>
            <a:r>
              <a:rPr lang="it-IT" dirty="0" err="1" smtClean="0"/>
              <a:t>application</a:t>
            </a:r>
            <a:r>
              <a:rPr lang="it-IT" dirty="0" smtClean="0"/>
              <a:t> </a:t>
            </a:r>
            <a:r>
              <a:rPr lang="it-IT" dirty="0" err="1" smtClean="0"/>
              <a:t>around</a:t>
            </a:r>
            <a:r>
              <a:rPr lang="it-IT" dirty="0" smtClean="0"/>
              <a:t>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concept</a:t>
            </a:r>
            <a:r>
              <a:rPr lang="it-IT" dirty="0" smtClean="0"/>
              <a:t> </a:t>
            </a:r>
            <a:r>
              <a:rPr lang="it-IT" dirty="0" err="1" smtClean="0"/>
              <a:t>we</a:t>
            </a:r>
            <a:r>
              <a:rPr lang="it-IT" dirty="0" smtClean="0"/>
              <a:t> can </a:t>
            </a:r>
            <a:r>
              <a:rPr lang="it-IT" dirty="0" err="1" smtClean="0"/>
              <a:t>achieve</a:t>
            </a:r>
            <a:r>
              <a:rPr lang="it-IT" dirty="0" smtClean="0"/>
              <a:t> </a:t>
            </a:r>
            <a:r>
              <a:rPr lang="it-IT" dirty="0" err="1" smtClean="0"/>
              <a:t>what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summarized</a:t>
            </a:r>
            <a:r>
              <a:rPr lang="it-IT" dirty="0" smtClean="0"/>
              <a:t> by </a:t>
            </a:r>
            <a:r>
              <a:rPr lang="it-IT" dirty="0" smtClean="0"/>
              <a:t>the </a:t>
            </a:r>
            <a:r>
              <a:rPr lang="it-IT" dirty="0" err="1" smtClean="0"/>
              <a:t>reactive</a:t>
            </a:r>
            <a:r>
              <a:rPr lang="it-IT" dirty="0" smtClean="0"/>
              <a:t> </a:t>
            </a:r>
            <a:r>
              <a:rPr lang="it-IT" dirty="0" smtClean="0"/>
              <a:t>manifesto!</a:t>
            </a:r>
            <a:endParaRPr lang="it-IT" dirty="0" smtClean="0"/>
          </a:p>
          <a:p>
            <a:endParaRPr lang="it-IT" dirty="0"/>
          </a:p>
          <a:p>
            <a:pPr marL="0" indent="0">
              <a:buNone/>
            </a:pPr>
            <a:r>
              <a:rPr lang="it-IT" dirty="0" err="1"/>
              <a:t>W</a:t>
            </a:r>
            <a:r>
              <a:rPr lang="it-IT" dirty="0" err="1" smtClean="0"/>
              <a:t>hich</a:t>
            </a:r>
            <a:r>
              <a:rPr lang="it-IT" dirty="0" smtClean="0"/>
              <a:t> </a:t>
            </a:r>
            <a:r>
              <a:rPr lang="it-IT" dirty="0" err="1" smtClean="0"/>
              <a:t>expresses</a:t>
            </a:r>
            <a:r>
              <a:rPr lang="it-IT" dirty="0" smtClean="0"/>
              <a:t> </a:t>
            </a:r>
            <a:r>
              <a:rPr lang="it-IT" dirty="0" err="1" smtClean="0"/>
              <a:t>what</a:t>
            </a:r>
            <a:r>
              <a:rPr lang="it-IT" dirty="0" smtClean="0"/>
              <a:t> are the benefits of a </a:t>
            </a:r>
            <a:r>
              <a:rPr lang="it-IT" dirty="0" err="1" smtClean="0"/>
              <a:t>system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build</a:t>
            </a:r>
            <a:r>
              <a:rPr lang="it-IT" dirty="0" smtClean="0"/>
              <a:t> </a:t>
            </a:r>
            <a:r>
              <a:rPr lang="it-IT" dirty="0" err="1" smtClean="0"/>
              <a:t>around</a:t>
            </a:r>
            <a:r>
              <a:rPr lang="it-IT" dirty="0" smtClean="0"/>
              <a:t> the </a:t>
            </a:r>
            <a:r>
              <a:rPr lang="it-IT" dirty="0" err="1" smtClean="0"/>
              <a:t>concept</a:t>
            </a:r>
            <a:r>
              <a:rPr lang="it-IT" dirty="0" smtClean="0"/>
              <a:t> of </a:t>
            </a:r>
            <a:r>
              <a:rPr lang="it-IT" dirty="0" err="1" smtClean="0"/>
              <a:t>asynchronous</a:t>
            </a:r>
            <a:r>
              <a:rPr lang="it-IT" dirty="0" smtClean="0"/>
              <a:t> data </a:t>
            </a:r>
            <a:r>
              <a:rPr lang="it-IT" dirty="0" err="1" smtClean="0"/>
              <a:t>streams</a:t>
            </a:r>
            <a:r>
              <a:rPr lang="it-IT" dirty="0" smtClean="0"/>
              <a:t>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872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The </a:t>
            </a:r>
            <a:r>
              <a:rPr lang="it-IT" dirty="0" err="1" smtClean="0"/>
              <a:t>Reactive</a:t>
            </a:r>
            <a:r>
              <a:rPr lang="it-IT" dirty="0" smtClean="0"/>
              <a:t> Manifesto:</a:t>
            </a:r>
            <a:br>
              <a:rPr lang="it-IT" dirty="0" smtClean="0"/>
            </a:br>
            <a:r>
              <a:rPr lang="it-IT" dirty="0" smtClean="0"/>
              <a:t>a </a:t>
            </a:r>
            <a:r>
              <a:rPr lang="it-IT" dirty="0" err="1" smtClean="0"/>
              <a:t>Reactive</a:t>
            </a:r>
            <a:r>
              <a:rPr lang="it-IT" dirty="0" smtClean="0"/>
              <a:t> System </a:t>
            </a:r>
            <a:r>
              <a:rPr lang="it-IT" dirty="0" err="1" smtClean="0"/>
              <a:t>architecture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defined</a:t>
            </a:r>
            <a:r>
              <a:rPr lang="it-IT" dirty="0" smtClean="0"/>
              <a:t> by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0" y="6430060"/>
            <a:ext cx="3592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https://www.reactivemanifesto.org/</a:t>
            </a:r>
          </a:p>
        </p:txBody>
      </p:sp>
      <p:sp>
        <p:nvSpPr>
          <p:cNvPr id="6" name="Rettangolo 5"/>
          <p:cNvSpPr/>
          <p:nvPr/>
        </p:nvSpPr>
        <p:spPr>
          <a:xfrm>
            <a:off x="4959706" y="5069433"/>
            <a:ext cx="2553005" cy="665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Message </a:t>
            </a:r>
            <a:r>
              <a:rPr lang="it-IT" dirty="0" err="1" smtClean="0"/>
              <a:t>Driven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5017414" y="5735115"/>
            <a:ext cx="2384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err="1" smtClean="0"/>
              <a:t>Loose</a:t>
            </a:r>
            <a:r>
              <a:rPr lang="it-IT" dirty="0" smtClean="0"/>
              <a:t> </a:t>
            </a:r>
            <a:r>
              <a:rPr lang="it-IT" dirty="0" err="1" smtClean="0"/>
              <a:t>coupling</a:t>
            </a:r>
            <a:r>
              <a:rPr lang="it-IT" dirty="0" smtClean="0"/>
              <a:t> </a:t>
            </a:r>
            <a:r>
              <a:rPr lang="it-IT" dirty="0" err="1" smtClean="0"/>
              <a:t>through</a:t>
            </a:r>
            <a:endParaRPr lang="it-IT" dirty="0" smtClean="0"/>
          </a:p>
          <a:p>
            <a:pPr algn="ctr"/>
            <a:r>
              <a:rPr lang="it-IT" dirty="0" err="1"/>
              <a:t>a</a:t>
            </a:r>
            <a:r>
              <a:rPr lang="it-IT" dirty="0" err="1" smtClean="0"/>
              <a:t>sync</a:t>
            </a:r>
            <a:r>
              <a:rPr lang="it-IT" dirty="0" smtClean="0"/>
              <a:t> </a:t>
            </a:r>
            <a:r>
              <a:rPr lang="it-IT" dirty="0" err="1" smtClean="0"/>
              <a:t>message</a:t>
            </a:r>
            <a:r>
              <a:rPr lang="it-IT" dirty="0" smtClean="0"/>
              <a:t> </a:t>
            </a:r>
            <a:r>
              <a:rPr lang="it-IT" dirty="0" err="1" smtClean="0"/>
              <a:t>passing</a:t>
            </a:r>
            <a:endParaRPr lang="it-IT" dirty="0"/>
          </a:p>
        </p:txBody>
      </p:sp>
      <p:sp>
        <p:nvSpPr>
          <p:cNvPr id="8" name="Rettangolo 7"/>
          <p:cNvSpPr/>
          <p:nvPr/>
        </p:nvSpPr>
        <p:spPr>
          <a:xfrm>
            <a:off x="8572195" y="3349142"/>
            <a:ext cx="2553005" cy="665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Resilient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8363355" y="4103827"/>
            <a:ext cx="29140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 err="1" smtClean="0"/>
              <a:t>Error</a:t>
            </a:r>
            <a:r>
              <a:rPr lang="it-IT" dirty="0" smtClean="0"/>
              <a:t> </a:t>
            </a:r>
            <a:r>
              <a:rPr lang="it-IT" dirty="0" err="1" smtClean="0"/>
              <a:t>containment</a:t>
            </a:r>
            <a:r>
              <a:rPr lang="it-IT" dirty="0" smtClean="0"/>
              <a:t>,</a:t>
            </a:r>
          </a:p>
          <a:p>
            <a:pPr algn="r"/>
            <a:r>
              <a:rPr lang="it-IT" dirty="0" smtClean="0"/>
              <a:t>Replication,</a:t>
            </a:r>
          </a:p>
          <a:p>
            <a:pPr algn="ctr"/>
            <a:r>
              <a:rPr lang="it-IT" dirty="0" smtClean="0"/>
              <a:t>Fault </a:t>
            </a:r>
            <a:r>
              <a:rPr lang="it-IT" dirty="0" err="1" smtClean="0"/>
              <a:t>tolerance</a:t>
            </a:r>
            <a:r>
              <a:rPr lang="it-IT" dirty="0" smtClean="0"/>
              <a:t> and </a:t>
            </a:r>
            <a:r>
              <a:rPr lang="it-IT" dirty="0" err="1" smtClean="0"/>
              <a:t>recovery</a:t>
            </a:r>
            <a:endParaRPr lang="it-IT" dirty="0"/>
          </a:p>
        </p:txBody>
      </p:sp>
      <p:sp>
        <p:nvSpPr>
          <p:cNvPr id="10" name="Rettangolo 9"/>
          <p:cNvSpPr/>
          <p:nvPr/>
        </p:nvSpPr>
        <p:spPr>
          <a:xfrm>
            <a:off x="1226515" y="3349141"/>
            <a:ext cx="2553005" cy="665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Elastic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1226515" y="4103827"/>
            <a:ext cx="2612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Scalability</a:t>
            </a:r>
            <a:endParaRPr lang="it-IT" dirty="0" smtClean="0"/>
          </a:p>
          <a:p>
            <a:r>
              <a:rPr lang="it-IT" dirty="0" err="1" smtClean="0"/>
              <a:t>React</a:t>
            </a:r>
            <a:r>
              <a:rPr lang="it-IT" dirty="0" smtClean="0"/>
              <a:t> to </a:t>
            </a:r>
            <a:r>
              <a:rPr lang="it-IT" dirty="0" err="1" smtClean="0"/>
              <a:t>workload</a:t>
            </a:r>
            <a:r>
              <a:rPr lang="it-IT" dirty="0" smtClean="0"/>
              <a:t> </a:t>
            </a:r>
            <a:r>
              <a:rPr lang="it-IT" dirty="0" err="1" smtClean="0"/>
              <a:t>change</a:t>
            </a:r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4959706" y="1826361"/>
            <a:ext cx="2553005" cy="665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Responsive</a:t>
            </a:r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7644384" y="1938528"/>
            <a:ext cx="361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Rapid </a:t>
            </a:r>
            <a:r>
              <a:rPr lang="en-US" dirty="0"/>
              <a:t>and consistent response times</a:t>
            </a:r>
            <a:endParaRPr lang="it-IT" dirty="0"/>
          </a:p>
        </p:txBody>
      </p:sp>
      <p:cxnSp>
        <p:nvCxnSpPr>
          <p:cNvPr id="15" name="Connettore 7 14"/>
          <p:cNvCxnSpPr>
            <a:stCxn id="6" idx="3"/>
            <a:endCxn id="8" idx="2"/>
          </p:cNvCxnSpPr>
          <p:nvPr/>
        </p:nvCxnSpPr>
        <p:spPr>
          <a:xfrm flipV="1">
            <a:off x="7512711" y="4014825"/>
            <a:ext cx="2335987" cy="1387450"/>
          </a:xfrm>
          <a:prstGeom prst="curvedConnector2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7 15"/>
          <p:cNvCxnSpPr>
            <a:stCxn id="6" idx="1"/>
            <a:endCxn id="10" idx="2"/>
          </p:cNvCxnSpPr>
          <p:nvPr/>
        </p:nvCxnSpPr>
        <p:spPr>
          <a:xfrm rot="10800000">
            <a:off x="2503018" y="4014825"/>
            <a:ext cx="2456688" cy="1387451"/>
          </a:xfrm>
          <a:prstGeom prst="curvedConnector2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7 18"/>
          <p:cNvCxnSpPr>
            <a:stCxn id="10" idx="0"/>
            <a:endCxn id="12" idx="1"/>
          </p:cNvCxnSpPr>
          <p:nvPr/>
        </p:nvCxnSpPr>
        <p:spPr>
          <a:xfrm rot="5400000" flipH="1" flipV="1">
            <a:off x="3136393" y="1525828"/>
            <a:ext cx="1189938" cy="2456688"/>
          </a:xfrm>
          <a:prstGeom prst="curvedConnector2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7 21"/>
          <p:cNvCxnSpPr>
            <a:stCxn id="8" idx="0"/>
            <a:endCxn id="12" idx="3"/>
          </p:cNvCxnSpPr>
          <p:nvPr/>
        </p:nvCxnSpPr>
        <p:spPr>
          <a:xfrm rot="16200000" flipV="1">
            <a:off x="8085736" y="1586179"/>
            <a:ext cx="1189939" cy="2335987"/>
          </a:xfrm>
          <a:prstGeom prst="curvedConnector2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/>
          <p:cNvCxnSpPr>
            <a:stCxn id="10" idx="3"/>
            <a:endCxn id="8" idx="1"/>
          </p:cNvCxnSpPr>
          <p:nvPr/>
        </p:nvCxnSpPr>
        <p:spPr>
          <a:xfrm>
            <a:off x="3779520" y="3681983"/>
            <a:ext cx="4792675" cy="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/>
          <p:cNvCxnSpPr>
            <a:stCxn id="6" idx="0"/>
            <a:endCxn id="12" idx="2"/>
          </p:cNvCxnSpPr>
          <p:nvPr/>
        </p:nvCxnSpPr>
        <p:spPr>
          <a:xfrm flipV="1">
            <a:off x="6236209" y="2492044"/>
            <a:ext cx="0" cy="257738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42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6000" dirty="0" smtClean="0"/>
              <a:t>And in the JavaScript world ?</a:t>
            </a:r>
            <a:endParaRPr lang="it-IT" sz="600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497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 err="1" smtClean="0"/>
              <a:t>Introducing</a:t>
            </a:r>
            <a:r>
              <a:rPr lang="it-IT" sz="4000" dirty="0" smtClean="0"/>
              <a:t>: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err="1" smtClean="0"/>
              <a:t>RxJs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013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6122</TotalTime>
  <Words>547</Words>
  <Application>Microsoft Office PowerPoint</Application>
  <PresentationFormat>Personalizzato</PresentationFormat>
  <Paragraphs>109</Paragraphs>
  <Slides>22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3" baseType="lpstr">
      <vt:lpstr>Retrospect</vt:lpstr>
      <vt:lpstr>Reactive Programming with RxJS</vt:lpstr>
      <vt:lpstr>What is Reactive Programming ?</vt:lpstr>
      <vt:lpstr>Wikipedia: Reactive Programming</vt:lpstr>
      <vt:lpstr>Stack Overflow: Reactive Programming</vt:lpstr>
      <vt:lpstr>R. P. - a simplified definition.</vt:lpstr>
      <vt:lpstr> Why is this a game changer ? Why should we bother ?</vt:lpstr>
      <vt:lpstr>The Reactive Manifesto: a Reactive System architecture is defined by</vt:lpstr>
      <vt:lpstr>And in the JavaScript world ?</vt:lpstr>
      <vt:lpstr>Introducing: RxJs</vt:lpstr>
      <vt:lpstr>RxJs</vt:lpstr>
      <vt:lpstr>RxJs key concepts</vt:lpstr>
      <vt:lpstr>RxJs key concepts</vt:lpstr>
      <vt:lpstr>Learn by examples</vt:lpstr>
      <vt:lpstr>Demo 01  Observables and Subjects</vt:lpstr>
      <vt:lpstr>Demo 02  Unicast (or Cold)</vt:lpstr>
      <vt:lpstr>Demo 03  Multicast (or Hot)</vt:lpstr>
      <vt:lpstr>Demo 04  Warm Observables</vt:lpstr>
      <vt:lpstr>Demo 05  Unsubscribe</vt:lpstr>
      <vt:lpstr>Angular and RxJS</vt:lpstr>
      <vt:lpstr>Reference</vt:lpstr>
      <vt:lpstr> Thanks All!       Q. &amp; (maybe) A. !</vt:lpstr>
      <vt:lpstr>Who am I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2 - Day 1</dc:title>
  <dc:creator/>
  <cp:lastModifiedBy>Alessandro Giorgetti</cp:lastModifiedBy>
  <cp:revision>683</cp:revision>
  <dcterms:created xsi:type="dcterms:W3CDTF">2012-07-27T01:16:44Z</dcterms:created>
  <dcterms:modified xsi:type="dcterms:W3CDTF">2018-11-25T12:10:00Z</dcterms:modified>
</cp:coreProperties>
</file>