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7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02" y="-1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it-I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1488" y="0"/>
            <a:ext cx="3275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it-IT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801688"/>
            <a:ext cx="5038725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5238"/>
            <a:ext cx="32750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it-IT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81488" y="10155238"/>
            <a:ext cx="32750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fld id="{B7A16FA0-E9BA-40FE-AC7C-AA35D0CAAC51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9124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395EC5-DD4A-49B3-8875-C6FCCBEBB52E}" type="slidenum">
              <a:rPr lang="it-IT"/>
              <a:pPr/>
              <a:t>1</a:t>
            </a:fld>
            <a:endParaRPr lang="it-IT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51945F-B31C-47DF-AA47-5F9C0DA4C2A7}" type="slidenum">
              <a:rPr lang="it-IT"/>
              <a:pPr/>
              <a:t>10</a:t>
            </a:fld>
            <a:endParaRPr lang="it-IT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95D73F-08D6-45B4-975C-C55667858087}" type="slidenum">
              <a:rPr lang="it-IT"/>
              <a:pPr/>
              <a:t>11</a:t>
            </a:fld>
            <a:endParaRPr lang="it-IT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Bss = Block Started by Symbol, UA-SAP (United Aircraft Symbolic Assembly Program), metà degli anni 1950 per l'IBM 704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61D2BC-473C-4AEE-A4EE-379E474920A5}" type="slidenum">
              <a:rPr lang="it-IT"/>
              <a:pPr/>
              <a:t>12</a:t>
            </a:fld>
            <a:endParaRPr lang="it-IT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2C8FFC-F350-4E0B-80FA-603E6E155ECD}" type="slidenum">
              <a:rPr lang="it-IT"/>
              <a:pPr/>
              <a:t>13</a:t>
            </a:fld>
            <a:endParaRPr lang="it-IT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st_value: valore del simbolo associato: valore assoluto, indirizzo.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5FDBEB-A9CD-4446-AFE3-421675036232}" type="slidenum">
              <a:rPr lang="it-IT"/>
              <a:pPr/>
              <a:t>14</a:t>
            </a:fld>
            <a:endParaRPr lang="it-IT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r_info: Indice: 24 bit più significativi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		Tipo: 8 bit meno significativi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BF4857-0B9D-4037-9B04-2E2B77B572CB}" type="slidenum">
              <a:rPr lang="it-IT"/>
              <a:pPr/>
              <a:t>15</a:t>
            </a:fld>
            <a:endParaRPr lang="it-IT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6B8C47-B7B5-4174-9610-81E5407E7F0A}" type="slidenum">
              <a:rPr lang="it-IT"/>
              <a:pPr/>
              <a:t>16</a:t>
            </a:fld>
            <a:endParaRPr lang="it-IT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4318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Dimensione del file diversa da dimensione in memoria: .bss (inizializzata a 0, </a:t>
            </a:r>
            <a:r>
              <a:rPr lang="it-IT" sz="2800">
                <a:latin typeface="Courier New" pitchFamily="49" charset="0"/>
                <a:ea typeface="DejaVu Sans" charset="0"/>
                <a:cs typeface="DejaVu Sans" charset="0"/>
              </a:rPr>
              <a:t>mmap</a:t>
            </a: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)</a:t>
            </a:r>
          </a:p>
          <a:p>
            <a:pPr lvl="1"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File più piccolo</a:t>
            </a:r>
          </a:p>
          <a:p>
            <a:pPr lvl="1"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No copia (più veloce)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</a:t>
            </a:r>
            <a:r>
              <a:rPr lang="it-IT" sz="2800">
                <a:latin typeface="Courier New" pitchFamily="49" charset="0"/>
                <a:ea typeface="DejaVu Sans" charset="0"/>
                <a:cs typeface="DejaVu Sans" charset="0"/>
              </a:rPr>
              <a:t>p_flags</a:t>
            </a: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: stessi flag interpretati da </a:t>
            </a:r>
            <a:r>
              <a:rPr lang="it-IT" sz="2800">
                <a:latin typeface="Courier New" pitchFamily="49" charset="0"/>
                <a:ea typeface="DejaVu Sans" charset="0"/>
                <a:cs typeface="DejaVu Sans" charset="0"/>
              </a:rPr>
              <a:t>mmap</a:t>
            </a: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B48455-82A2-4846-B075-26ADD128C740}" type="slidenum">
              <a:rPr lang="it-IT"/>
              <a:pPr/>
              <a:t>17</a:t>
            </a:fld>
            <a:endParaRPr lang="it-IT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Linker: combina più file di input in un singolo file di output.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1B0CC0-E9DF-4856-9B74-FBB9206D8E66}" type="slidenum">
              <a:rPr lang="it-IT"/>
              <a:pPr/>
              <a:t>18</a:t>
            </a:fld>
            <a:endParaRPr lang="it-IT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13458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Intel è  Little Endian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Rilocazione dinamica: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.hash e .dynsym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O(R +rn), oppure O(R + rn log s) se hash fatto male.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	R: numero rilocazioni relative (interne allo S.O.)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	n: numero di simboli da rilocare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	n: numero Shared Objects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	s: numero di simboli presenti nell'ELF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POCHI SIMBOLI!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I termini big-endian e little-endian derivano, come racconta Jonathan Swift nel romanzo I viaggi di Gulliver, dai nomi di due fazioni politiche che esistevano nelle favolose isole di Lilliput e Blefuscu, i cui membri si distinguevano per l'estremità da cui iniziavano ad aprire le uova: quella grande (a Lilliput, per editto del re che una volta si era tagliato aprendo un uovo dall'estremità più sottile: big endians) o quella piccola (a Blefuscu, per protesta contro il re: little endians). Su questa differenza (e sulla sua legittimazione regale), era scoppiata tra le due isole una guerra sanguinosa.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371008-9E80-4C54-ABD3-3B6A879A28CA}" type="slidenum">
              <a:rPr lang="it-IT"/>
              <a:pPr/>
              <a:t>19</a:t>
            </a:fld>
            <a:endParaRPr lang="it-IT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Se non specificato,il linker usa lo script di default [-Xlinker –verbose]. -T sostituisce quello di default. Se passato come file, si aggiunge a quello di default.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File di testo. Serie di comandi (parole chiave + argomenti o assegnazioni)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La variabile . all'inizio di SECTIONS vale 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B54590-91FF-47C0-95E6-B1811319F90D}" type="slidenum">
              <a:rPr lang="it-IT"/>
              <a:pPr/>
              <a:t>2</a:t>
            </a:fld>
            <a:endParaRPr lang="it-IT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67865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431800" indent="-215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Linker script scritto nel linker command language.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Descrive come le sezioni nei file di input devono essere mappate nel file di output. Può dire al linker di effettuare operazioni aggiuntive (definizione di simboli, allineamento, …)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Librerie compilate con direttive particolari (-fPIC, -shared, …)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Linker Map file: fornisce info come:</a:t>
            </a:r>
          </a:p>
          <a:p>
            <a:pPr lvl="1"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Dove vengono mappati in memoria oggetti e simboli</a:t>
            </a:r>
          </a:p>
          <a:p>
            <a:pPr lvl="1"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Come vengono allocati i simboli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0C34D-9AF7-41A5-BA67-0C4175AD2040}" type="slidenum">
              <a:rPr lang="it-IT"/>
              <a:pPr/>
              <a:t>20</a:t>
            </a:fld>
            <a:endParaRPr lang="it-IT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901146-B400-461C-930A-EF64C2608221}" type="slidenum">
              <a:rPr lang="it-IT"/>
              <a:pPr/>
              <a:t>21</a:t>
            </a:fld>
            <a:endParaRPr lang="it-IT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F18571-568D-4798-B4A4-E678B7AC090F}" type="slidenum">
              <a:rPr lang="it-IT"/>
              <a:pPr/>
              <a:t>22</a:t>
            </a:fld>
            <a:endParaRPr lang="it-IT"/>
          </a:p>
        </p:txBody>
      </p:sp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8782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Ad ogni sezione solo associati due indirizzi: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VMA (Virtual Memory Address): l'indirizzo in cui si troverà la sezione quando verrà eseguito il programma;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LMA (Load Memory Address) l'indirizzo in cui la sezione sarà caricata.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Quasi sempre uguali, tranne quando un ELF viene caricato prima in ROM e poi in RAM (es: per inizializzare var globali in sistemi basati su ROM). LMA = indirizzo in ROM, VMA = indirizzo in RAM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INTERP: dynamic linker. p_offset a stringa che contiene nome del linker. Caricato ovunque ci sia spazio (8 syscall per Shared Object).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30E704-E575-481A-9E71-DDF9BFFEA86C}" type="slidenum">
              <a:rPr lang="it-IT"/>
              <a:pPr/>
              <a:t>23</a:t>
            </a:fld>
            <a:endParaRPr lang="it-IT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Nell'ELF solo il nome della libreria, non il path: per portabilità. Variabili d'ambiente specificano il path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LD_LIBRARY_PATH, colon separated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178F7-D964-4FC1-BABD-A63972770C99}" type="slidenum">
              <a:rPr lang="it-IT"/>
              <a:pPr/>
              <a:t>24</a:t>
            </a:fld>
            <a:endParaRPr lang="it-IT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CCCDCF-2AFC-4751-B3D2-83D1689DC84A}" type="slidenum">
              <a:rPr lang="it-IT"/>
              <a:pPr/>
              <a:t>25</a:t>
            </a:fld>
            <a:endParaRPr lang="it-IT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6330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C'è un simbolo definito per ogni funzione e variabile globale o statica (locale).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Ogni funzione/variabile non definita (extern) è un simbolo non definito.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SzPct val="45000"/>
              <a:buFont typeface="StarSymbol" charset="0"/>
              <a:buChar char="●"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 Simboli 'weak': simili ai globali, ma in fase di linking sono scelti solo dopo i globali e i locali. Più moduli possono avere lo stesso simbolo 'weak'. Utile per librerie che non vogliono entrare in conflitto con programmi di utenti.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endParaRPr lang="it-IT" sz="28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  <a:buClrTx/>
              <a:buSzTx/>
              <a:buFontTx/>
              <a:buNone/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#pragma weak </a:t>
            </a:r>
            <a:r>
              <a:rPr lang="it-IT" sz="2800" i="1">
                <a:latin typeface="Arial" charset="0"/>
                <a:ea typeface="DejaVu Sans" charset="0"/>
                <a:cs typeface="DejaVu Sans" charset="0"/>
              </a:rPr>
              <a:t>nome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1CB334-839C-412B-9BA8-E944F143A371}" type="slidenum">
              <a:rPr lang="it-IT"/>
              <a:pPr/>
              <a:t>26</a:t>
            </a:fld>
            <a:endParaRPr lang="it-IT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3447C2-2E9C-4A29-9071-6F597E402311}" type="slidenum">
              <a:rPr lang="it-IT"/>
              <a:pPr/>
              <a:t>27</a:t>
            </a:fld>
            <a:endParaRPr lang="it-IT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02B64B-E85F-4373-8420-B833933E433A}" type="slidenum">
              <a:rPr lang="it-IT"/>
              <a:pPr/>
              <a:t>28</a:t>
            </a:fld>
            <a:endParaRPr lang="it-IT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C6A266-99C3-486A-9B62-05FA5F59ABAD}" type="slidenum">
              <a:rPr lang="it-IT"/>
              <a:pPr/>
              <a:t>29</a:t>
            </a:fld>
            <a:endParaRPr lang="it-IT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96A36E-4B18-4474-9BE2-466A10877C86}" type="slidenum">
              <a:rPr lang="it-IT"/>
              <a:pPr/>
              <a:t>3</a:t>
            </a:fld>
            <a:endParaRPr lang="it-IT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DF87B3-40B2-47CE-BAA2-0FB768B06C48}" type="slidenum">
              <a:rPr lang="it-IT"/>
              <a:pPr/>
              <a:t>30</a:t>
            </a:fld>
            <a:endParaRPr lang="it-IT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DEC058-7CDD-4F15-9AB8-D63522D8BB4C}" type="slidenum">
              <a:rPr lang="it-IT"/>
              <a:pPr/>
              <a:t>31</a:t>
            </a:fld>
            <a:endParaRPr lang="it-IT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15FB05-BF97-41A7-8E2D-35C49D30E2C5}" type="slidenum">
              <a:rPr lang="it-IT"/>
              <a:pPr/>
              <a:t>32</a:t>
            </a:fld>
            <a:endParaRPr lang="it-IT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5234A7-A2AF-47D6-B6FC-5BFD5133945F}" type="slidenum">
              <a:rPr lang="it-IT"/>
              <a:pPr/>
              <a:t>33</a:t>
            </a:fld>
            <a:endParaRPr lang="it-IT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C26968-EF14-497A-ADF8-34A0BE11D7DD}" type="slidenum">
              <a:rPr lang="it-IT"/>
              <a:pPr/>
              <a:t>34</a:t>
            </a:fld>
            <a:endParaRPr lang="it-IT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FB5D9F-9D3B-42ED-8940-4B3E26D8C271}" type="slidenum">
              <a:rPr lang="it-IT"/>
              <a:pPr/>
              <a:t>35</a:t>
            </a:fld>
            <a:endParaRPr lang="it-IT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3FE248-6E1D-4816-A32E-6364CE7E3AC5}" type="slidenum">
              <a:rPr lang="it-IT"/>
              <a:pPr/>
              <a:t>36</a:t>
            </a:fld>
            <a:endParaRPr lang="it-IT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A04B05-2923-4BB1-ABC9-41E87E6C49F0}" type="slidenum">
              <a:rPr lang="it-IT"/>
              <a:pPr/>
              <a:t>37</a:t>
            </a:fld>
            <a:endParaRPr lang="it-IT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0358A4-C668-492D-886C-4802AD5FA293}" type="slidenum">
              <a:rPr lang="it-IT"/>
              <a:pPr/>
              <a:t>38</a:t>
            </a:fld>
            <a:endParaRPr lang="it-IT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7E7278-9E1C-4606-8B1B-153A7ED9B6DC}" type="slidenum">
              <a:rPr lang="it-IT"/>
              <a:pPr/>
              <a:t>39</a:t>
            </a:fld>
            <a:endParaRPr lang="it-IT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171412-76B2-4F64-906E-4C1367DD201F}" type="slidenum">
              <a:rPr lang="it-IT"/>
              <a:pPr/>
              <a:t>4</a:t>
            </a:fld>
            <a:endParaRPr lang="it-IT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5838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Solo 7 sezioni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 Linking dinamico: no rilocazione dopo caricamento (insmod)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 Shared library: no dyn reloc → Posizione fissa di caricamento per le librerie → Frammentazione dello spazio di indirizzamento e rischio di collisioni.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Compilare la libreria due volte (necessario conoscere entry point → dimensione fissa delle funzioni, a meno di usare tabella), riservare lo spazio per tutti i dati che si pensa saranno richiesti in futuro, e registrare lo spazio di indirizzamento virtuale in cui caricare la libreria tramite un componente esterno;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 Inizializzatori/finalizzatori: codice per l'inizializzazione di librerie / porzioni di codice (sorting)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27E50F-6062-4EB8-B157-D7D5F8671B51}" type="slidenum">
              <a:rPr lang="it-IT"/>
              <a:pPr/>
              <a:t>40</a:t>
            </a:fld>
            <a:endParaRPr lang="it-IT"/>
          </a:p>
        </p:txBody>
      </p:sp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4AC235-0B3E-40CF-BEB5-14E8F2CFA0EB}" type="slidenum">
              <a:rPr lang="it-IT"/>
              <a:pPr/>
              <a:t>41</a:t>
            </a:fld>
            <a:endParaRPr lang="it-IT"/>
          </a:p>
        </p:txBody>
      </p:sp>
      <p:sp>
        <p:nvSpPr>
          <p:cNvPr id="1187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Tracciamento scritture: aggancio del monitor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5B22F6-C656-4D8C-AE7B-E55BE0E13117}" type="slidenum">
              <a:rPr lang="it-IT"/>
              <a:pPr/>
              <a:t>42</a:t>
            </a:fld>
            <a:endParaRPr lang="it-IT"/>
          </a:p>
        </p:txBody>
      </p:sp>
      <p:sp>
        <p:nvSpPr>
          <p:cNvPr id="1198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Test %eax, %eax → 85 c0 → c0 = 1100 0000 → 11 – 000 - 000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48FE96-BAB3-4331-B8A2-29670651AF14}" type="slidenum">
              <a:rPr lang="it-IT"/>
              <a:pPr/>
              <a:t>43</a:t>
            </a:fld>
            <a:endParaRPr lang="it-IT"/>
          </a:p>
        </p:txBody>
      </p:sp>
      <p:sp>
        <p:nvSpPr>
          <p:cNvPr id="1208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F3B9FB-3FB5-4340-AA6A-F416D619BFC2}" type="slidenum">
              <a:rPr lang="it-IT"/>
              <a:pPr/>
              <a:t>44</a:t>
            </a:fld>
            <a:endParaRPr lang="it-IT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Tabelle delle sezioni: perché si instrumenta solo codice applicativo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1E9816-BAD9-4055-BD6A-833645DC0AE7}" type="slidenum">
              <a:rPr lang="it-IT"/>
              <a:pPr/>
              <a:t>45</a:t>
            </a:fld>
            <a:endParaRPr lang="it-IT"/>
          </a:p>
        </p:txBody>
      </p:sp>
      <p:sp>
        <p:nvSpPr>
          <p:cNvPr id="1228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6C0F65-C368-4104-8EBF-963DEBD76FA3}" type="slidenum">
              <a:rPr lang="it-IT"/>
              <a:pPr/>
              <a:t>46</a:t>
            </a:fld>
            <a:endParaRPr lang="it-IT"/>
          </a:p>
        </p:txBody>
      </p:sp>
      <p:sp>
        <p:nvSpPr>
          <p:cNvPr id="1239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Correzione tabelle rilocazione: perché si instrumenta solo codice applicativo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FA4655-1DD4-478A-B938-13DE029D8378}" type="slidenum">
              <a:rPr lang="it-IT"/>
              <a:pPr/>
              <a:t>47</a:t>
            </a:fld>
            <a:endParaRPr lang="it-IT"/>
          </a:p>
        </p:txBody>
      </p:sp>
      <p:sp>
        <p:nvSpPr>
          <p:cNvPr id="1249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A618E8-42E5-4C0F-8108-372E573D2251}" type="slidenum">
              <a:rPr lang="it-IT"/>
              <a:pPr/>
              <a:t>48</a:t>
            </a:fld>
            <a:endParaRPr lang="it-IT"/>
          </a:p>
        </p:txBody>
      </p:sp>
      <p:sp>
        <p:nvSpPr>
          <p:cNvPr id="1259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58880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 err="1">
                <a:latin typeface="Arial" charset="0"/>
                <a:ea typeface="DejaVu Sans" charset="0"/>
                <a:cs typeface="DejaVu Sans" charset="0"/>
              </a:rPr>
              <a:t>switch</a:t>
            </a: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 (j) {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case 0: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  ...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case 2: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  ...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case 3: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  ...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default: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  ...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}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1800" dirty="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1800" dirty="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</a:t>
            </a:r>
            <a:r>
              <a:rPr lang="it-IT" sz="1800" dirty="0" err="1">
                <a:latin typeface="Arial" charset="0"/>
                <a:ea typeface="DejaVu Sans" charset="0"/>
                <a:cs typeface="DejaVu Sans" charset="0"/>
              </a:rPr>
              <a:t>cmpl</a:t>
            </a: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  $3, %</a:t>
            </a:r>
            <a:r>
              <a:rPr lang="it-IT" sz="1800" dirty="0" err="1">
                <a:latin typeface="Arial" charset="0"/>
                <a:ea typeface="DejaVu Sans" charset="0"/>
                <a:cs typeface="DejaVu Sans" charset="0"/>
              </a:rPr>
              <a:t>eax</a:t>
            </a:r>
            <a:endParaRPr lang="it-IT" sz="1800" dirty="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</a:t>
            </a:r>
            <a:r>
              <a:rPr lang="it-IT" sz="1800" dirty="0" err="1">
                <a:latin typeface="Arial" charset="0"/>
                <a:ea typeface="DejaVu Sans" charset="0"/>
                <a:cs typeface="DejaVu Sans" charset="0"/>
              </a:rPr>
              <a:t>ja</a:t>
            </a: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    .</a:t>
            </a:r>
            <a:r>
              <a:rPr lang="it-IT" sz="1800" dirty="0" err="1">
                <a:latin typeface="Arial" charset="0"/>
                <a:ea typeface="DejaVu Sans" charset="0"/>
                <a:cs typeface="DejaVu Sans" charset="0"/>
              </a:rPr>
              <a:t>Ldef</a:t>
            </a:r>
            <a:endParaRPr lang="it-IT" sz="1800" dirty="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</a:t>
            </a:r>
            <a:r>
              <a:rPr lang="it-IT" sz="1800" dirty="0" err="1">
                <a:latin typeface="Arial" charset="0"/>
                <a:ea typeface="DejaVu Sans" charset="0"/>
                <a:cs typeface="DejaVu Sans" charset="0"/>
              </a:rPr>
              <a:t>jmp</a:t>
            </a: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   *.</a:t>
            </a:r>
            <a:r>
              <a:rPr lang="it-IT" sz="1800" dirty="0" err="1">
                <a:latin typeface="Arial" charset="0"/>
                <a:ea typeface="DejaVu Sans" charset="0"/>
                <a:cs typeface="DejaVu Sans" charset="0"/>
              </a:rPr>
              <a:t>Ltab</a:t>
            </a: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(,%eax,4)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.</a:t>
            </a:r>
            <a:r>
              <a:rPr lang="it-IT" sz="1800" dirty="0" err="1">
                <a:latin typeface="Arial" charset="0"/>
                <a:ea typeface="DejaVu Sans" charset="0"/>
                <a:cs typeface="DejaVu Sans" charset="0"/>
              </a:rPr>
              <a:t>Ltab</a:t>
            </a: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:  .long .Lcase0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.long .</a:t>
            </a:r>
            <a:r>
              <a:rPr lang="it-IT" sz="1800" dirty="0" err="1">
                <a:latin typeface="Arial" charset="0"/>
                <a:ea typeface="DejaVu Sans" charset="0"/>
                <a:cs typeface="DejaVu Sans" charset="0"/>
              </a:rPr>
              <a:t>Ldef</a:t>
            </a:r>
            <a:endParaRPr lang="it-IT" sz="1800" dirty="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.long .Lcase2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1800" dirty="0">
                <a:latin typeface="Arial" charset="0"/>
                <a:ea typeface="DejaVu Sans" charset="0"/>
                <a:cs typeface="DejaVu Sans" charset="0"/>
              </a:rPr>
              <a:t>	.long .Lcase3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E278A60-8016-4CBC-9957-49545972A8E5}" type="slidenum">
              <a:rPr lang="it-IT"/>
              <a:pPr/>
              <a:t>49</a:t>
            </a:fld>
            <a:endParaRPr lang="it-IT"/>
          </a:p>
        </p:txBody>
      </p:sp>
      <p:sp>
        <p:nvSpPr>
          <p:cNvPr id="1269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6CF625-BA11-42C7-9D70-E3406A77D11B}" type="slidenum">
              <a:rPr lang="it-IT"/>
              <a:pPr/>
              <a:t>5</a:t>
            </a:fld>
            <a:endParaRPr lang="it-IT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89CB97-D116-439F-A10A-27458E1785F7}" type="slidenum">
              <a:rPr lang="it-IT"/>
              <a:pPr/>
              <a:t>50</a:t>
            </a:fld>
            <a:endParaRPr lang="it-IT"/>
          </a:p>
        </p:txBody>
      </p:sp>
      <p:sp>
        <p:nvSpPr>
          <p:cNvPr id="1280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732A92-E238-4413-B543-47C9871E5D48}" type="slidenum">
              <a:rPr lang="it-IT"/>
              <a:pPr/>
              <a:t>51</a:t>
            </a:fld>
            <a:endParaRPr lang="it-IT"/>
          </a:p>
        </p:txBody>
      </p:sp>
      <p:sp>
        <p:nvSpPr>
          <p:cNvPr id="1290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F3B36B-8A04-454F-A64B-1A683C102CB1}" type="slidenum">
              <a:rPr lang="it-IT"/>
              <a:pPr/>
              <a:t>52</a:t>
            </a:fld>
            <a:endParaRPr lang="it-IT"/>
          </a:p>
        </p:txBody>
      </p:sp>
      <p:sp>
        <p:nvSpPr>
          <p:cNvPr id="1300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503F5E-AEEB-43AA-A99D-50E440197D1E}" type="slidenum">
              <a:rPr lang="it-IT"/>
              <a:pPr/>
              <a:t>53</a:t>
            </a:fld>
            <a:endParaRPr lang="it-IT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FF2035-8E70-4793-B50F-20011A187701}" type="slidenum">
              <a:rPr lang="it-IT"/>
              <a:pPr/>
              <a:t>54</a:t>
            </a:fld>
            <a:endParaRPr lang="it-IT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4522B8-4787-4F40-BA07-5CFDE5FE2351}" type="slidenum">
              <a:rPr lang="it-IT"/>
              <a:pPr/>
              <a:t>55</a:t>
            </a:fld>
            <a:endParaRPr lang="it-IT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1A1800-0201-4F2B-92A0-B90B7E3B7277}" type="slidenum">
              <a:rPr lang="it-IT"/>
              <a:pPr/>
              <a:t>56</a:t>
            </a:fld>
            <a:endParaRPr lang="it-IT"/>
          </a:p>
        </p:txBody>
      </p:sp>
      <p:sp>
        <p:nvSpPr>
          <p:cNvPr id="134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9777F9-E1EB-4BD6-81CD-D5E8309A4C07}" type="slidenum">
              <a:rPr lang="it-IT"/>
              <a:pPr/>
              <a:t>57</a:t>
            </a:fld>
            <a:endParaRPr lang="it-IT"/>
          </a:p>
        </p:txBody>
      </p:sp>
      <p:sp>
        <p:nvSpPr>
          <p:cNvPr id="135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xor     %ebx, %ebx              # LOW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mov     $DIM, %ecx             # HIGH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4CFAF5-8FD8-49F6-A584-2C8E50BC305D}" type="slidenum">
              <a:rPr lang="it-IT"/>
              <a:pPr/>
              <a:t>58</a:t>
            </a:fld>
            <a:endParaRPr lang="it-IT"/>
          </a:p>
        </p:txBody>
      </p:sp>
      <p:sp>
        <p:nvSpPr>
          <p:cNvPr id="136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lea     (%ecx,%ebx,1), %edx     # low + high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shr     %edx        # (low + high) / 2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mov     %edx, %eax # Converte la posizione in uno spiazzamento all'interno della tabella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shl     $0x4,%eax               #   La posizione è data da 16 (dimensione di una riga) * mediano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cmp     %esi, insn_table(%eax)  # Confronta il valore di ritorno dell'elemento nella tabella con quello del mediano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jb     .HighHalf                # Controlla se è minore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8CBDF0-9E43-44E1-9497-A63559F1C8E7}" type="slidenum">
              <a:rPr lang="it-IT"/>
              <a:pPr/>
              <a:t>59</a:t>
            </a:fld>
            <a:endParaRPr lang="it-IT"/>
          </a:p>
        </p:txBody>
      </p:sp>
      <p:sp>
        <p:nvSpPr>
          <p:cNvPr id="137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lea     0x1(%edx), %ebx         # Incrementa di 1 il mediano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cmp     %ecx, %ebx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jae     .Trovato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5611DB-786E-4447-AD66-ED0BD90E4CC6}" type="slidenum">
              <a:rPr lang="it-IT"/>
              <a:pPr/>
              <a:t>6</a:t>
            </a:fld>
            <a:endParaRPr lang="it-IT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031871-CE95-4534-B8FE-CB1C9C6DF496}" type="slidenum">
              <a:rPr lang="it-IT"/>
              <a:pPr/>
              <a:t>60</a:t>
            </a:fld>
            <a:endParaRPr lang="it-IT"/>
          </a:p>
        </p:txBody>
      </p:sp>
      <p:sp>
        <p:nvSpPr>
          <p:cNvPr id="138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Slide nel caso in cui non si passi per HighHalf: EDX è il valore vecchio nello schema!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mov     %edx, %ecx              # Nuovo high = mediano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cmp     %ecx, %ebx              # while LOW &lt; HIGH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jb     .Cerca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0F9CD-A8ED-44A2-AD0D-9EAF466EBE06}" type="slidenum">
              <a:rPr lang="it-IT"/>
              <a:pPr/>
              <a:t>61</a:t>
            </a:fld>
            <a:endParaRPr lang="it-IT"/>
          </a:p>
        </p:txBody>
      </p:sp>
      <p:sp>
        <p:nvSpPr>
          <p:cNvPr id="139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9FEB96-D11B-4256-890B-6C777828D368}" type="slidenum">
              <a:rPr lang="it-IT"/>
              <a:pPr/>
              <a:t>62</a:t>
            </a:fld>
            <a:endParaRPr lang="it-IT"/>
          </a:p>
        </p:txBody>
      </p:sp>
      <p:sp>
        <p:nvSpPr>
          <p:cNvPr id="140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BD5B68-08D0-43BB-91E7-08E438717E29}" type="slidenum">
              <a:rPr lang="it-IT"/>
              <a:pPr/>
              <a:t>63</a:t>
            </a:fld>
            <a:endParaRPr lang="it-IT"/>
          </a:p>
        </p:txBody>
      </p:sp>
      <p:sp>
        <p:nvSpPr>
          <p:cNvPr id="141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D241C0-9A6A-4354-8C1E-633B8F47AE11}" type="slidenum">
              <a:rPr lang="it-IT"/>
              <a:pPr/>
              <a:t>64</a:t>
            </a:fld>
            <a:endParaRPr lang="it-IT"/>
          </a:p>
        </p:txBody>
      </p:sp>
      <p:sp>
        <p:nvSpPr>
          <p:cNvPr id="142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65CE68-4354-4FD9-92DB-5DD77A771ADE}" type="slidenum">
              <a:rPr lang="it-IT"/>
              <a:pPr/>
              <a:t>65</a:t>
            </a:fld>
            <a:endParaRPr lang="it-IT"/>
          </a:p>
        </p:txBody>
      </p:sp>
      <p:sp>
        <p:nvSpPr>
          <p:cNvPr id="143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add     insn_table+12(%edx),%edi# Aggiunge l'offset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movsbl  insn_table+4(%edx),%esi # Carica la dimensione del dato</a:t>
            </a:r>
          </a:p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endParaRPr lang="it-IT" sz="2000"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3DC40C-48E3-47E1-AAE7-A5A9BDD92B3A}" type="slidenum">
              <a:rPr lang="it-IT"/>
              <a:pPr/>
              <a:t>66</a:t>
            </a:fld>
            <a:endParaRPr lang="it-IT"/>
          </a:p>
        </p:txBody>
      </p:sp>
      <p:sp>
        <p:nvSpPr>
          <p:cNvPr id="144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Due parole su dirty_mem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1501C-D09F-447B-ABC0-9B33505EF937}" type="slidenum">
              <a:rPr lang="it-IT"/>
              <a:pPr/>
              <a:t>67</a:t>
            </a:fld>
            <a:endParaRPr lang="it-IT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000">
                <a:latin typeface="Arial" charset="0"/>
                <a:ea typeface="DejaVu Sans" charset="0"/>
                <a:cs typeface="DejaVu Sans" charset="0"/>
              </a:rPr>
              <a:t>I registri assumono valori imprevedibili a causa della funzione di gestione della tracciatura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13157D-7BD7-483B-A8F7-678B420AC098}" type="slidenum">
              <a:rPr lang="it-IT"/>
              <a:pPr/>
              <a:t>68</a:t>
            </a:fld>
            <a:endParaRPr lang="it-IT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6FE4B5-266B-4CD5-B4BD-46DFD17AE5A4}" type="slidenum">
              <a:rPr lang="it-IT"/>
              <a:pPr/>
              <a:t>69</a:t>
            </a:fld>
            <a:endParaRPr lang="it-IT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53DC90-2ADA-4374-AFAC-54ED0D34F83B}" type="slidenum">
              <a:rPr lang="it-IT"/>
              <a:pPr/>
              <a:t>7</a:t>
            </a:fld>
            <a:endParaRPr lang="it-IT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Unica porzione dell'ELF ad avere posizione fissa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A3A2CB-6B55-4398-BB0C-C3A5F67DD19F}" type="slidenum">
              <a:rPr lang="it-IT"/>
              <a:pPr/>
              <a:t>70</a:t>
            </a:fld>
            <a:endParaRPr lang="it-IT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695" rIns="0" bIns="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450"/>
              </a:spcBef>
            </a:pPr>
            <a:r>
              <a:rPr lang="it-IT" sz="2800">
                <a:latin typeface="Arial" charset="0"/>
                <a:ea typeface="DejaVu Sans" charset="0"/>
                <a:cs typeface="DejaVu Sans" charset="0"/>
              </a:rPr>
              <a:t>Tramite linker script, applicazione caricata ad indirizzo noto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F586B1-9C34-4254-A5CE-BBF9AFE19BDE}" type="slidenum">
              <a:rPr lang="it-IT"/>
              <a:pPr/>
              <a:t>8</a:t>
            </a:fld>
            <a:endParaRPr lang="it-IT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FCD4AD-6505-4A48-B1ED-2FBE7218D570}" type="slidenum">
              <a:rPr lang="it-IT"/>
              <a:pPr/>
              <a:t>9</a:t>
            </a:fld>
            <a:endParaRPr lang="it-IT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01688"/>
            <a:ext cx="5345113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2BA4349-CE5B-4509-A30D-271C1CC7E394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46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DE0F91-58B0-4C92-AFB5-DFAE931FE1E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53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AEC1AE-E422-49BF-B28F-B4C007F581C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83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3FEC61-810A-49F1-90F9-2D2B25DE7277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18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70A222-269A-4059-AB95-305C7313EE37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223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B580A8-4194-45BC-A8C7-EDF37980129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199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E4115DD-C7E8-47D8-81B5-F351A9B5DEB6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5A9385-AC26-4A33-B0EB-671D85EAFCB6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306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9D4AD1-4C5F-4DB7-BB37-5B24458403A3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544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F2B84EC-4A58-4C63-90EF-BD635C1A1A2D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753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269298-A3FB-494B-AE18-58B0C06072A4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1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B3EC2C7-2A57-4CB3-9421-F157BF1543E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778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152DD6-69D5-4F77-820E-34BD1781EE6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701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CCFF292-97D3-4864-BFC7-CA38BF5B6717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514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9363397-C887-4DB8-A386-96550C9CD57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074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149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164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547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3238" y="1160463"/>
            <a:ext cx="4459287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14925" y="1160463"/>
            <a:ext cx="4459288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544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267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231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509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BD2B3B-C0B6-4757-84DF-8A54C5F9CD0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1412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314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319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972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500938" y="-260350"/>
            <a:ext cx="2459037" cy="58039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9063" y="-260350"/>
            <a:ext cx="7229475" cy="58039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332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6163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3683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037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77838" y="1922463"/>
            <a:ext cx="4457700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87938" y="1922463"/>
            <a:ext cx="4459287" cy="4383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6538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842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19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9F8BC3E-F604-4A9F-9D71-2748D1797789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487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2338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029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624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0364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280275" y="1922463"/>
            <a:ext cx="2266950" cy="438308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77838" y="1922463"/>
            <a:ext cx="6650037" cy="438308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5234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650" y="2347913"/>
            <a:ext cx="8566150" cy="238283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0"/>
          </p:nvPr>
        </p:nvSpPr>
        <p:spPr>
          <a:xfrm>
            <a:off x="2684463" y="6867525"/>
            <a:ext cx="7223125" cy="414338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2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C43485E-88FF-4BA6-ABD8-8BBB7D38950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56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7B97C6-A38E-41D8-A1E0-8A22FD7264D8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1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2DA886-E2A7-4632-9F04-67FEBBA194C2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580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6D45D2-45A8-43E3-8742-5245998E7A2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96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351628-6897-4AE7-92AD-95DE6718ACD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0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 titolo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della struttura</a:t>
            </a:r>
          </a:p>
          <a:p>
            <a:pPr lvl="1"/>
            <a:r>
              <a:rPr lang="en-GB" smtClean="0"/>
              <a:t>Secondo livello struttura</a:t>
            </a:r>
          </a:p>
          <a:p>
            <a:pPr lvl="2"/>
            <a:r>
              <a:rPr lang="en-GB" smtClean="0"/>
              <a:t>Terzo livello struttura</a:t>
            </a:r>
          </a:p>
          <a:p>
            <a:pPr lvl="3"/>
            <a:r>
              <a:rPr lang="en-GB" smtClean="0"/>
              <a:t>Quarto livello struttura</a:t>
            </a:r>
          </a:p>
          <a:p>
            <a:pPr lvl="4"/>
            <a:r>
              <a:rPr lang="en-GB" smtClean="0"/>
              <a:t>Quinto livello struttura</a:t>
            </a:r>
          </a:p>
          <a:p>
            <a:pPr lvl="4"/>
            <a:r>
              <a:rPr lang="en-GB" smtClean="0"/>
              <a:t>Sesto livello struttura</a:t>
            </a:r>
          </a:p>
          <a:p>
            <a:pPr lvl="4"/>
            <a:r>
              <a:rPr lang="en-GB" smtClean="0"/>
              <a:t>Settimo livello struttura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02FDEBAC-AC93-423B-A827-D16909144E0A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Lucida Sans Unicode" charset="0"/>
          <a:cs typeface="Lucida Sans Unicode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 titolo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della struttura</a:t>
            </a:r>
          </a:p>
          <a:p>
            <a:pPr lvl="1"/>
            <a:r>
              <a:rPr lang="en-GB" smtClean="0"/>
              <a:t>Secondo livello struttura</a:t>
            </a:r>
          </a:p>
          <a:p>
            <a:pPr lvl="2"/>
            <a:r>
              <a:rPr lang="en-GB" smtClean="0"/>
              <a:t>Terzo livello struttura</a:t>
            </a:r>
          </a:p>
          <a:p>
            <a:pPr lvl="3"/>
            <a:r>
              <a:rPr lang="en-GB" smtClean="0"/>
              <a:t>Quarto livello struttura</a:t>
            </a:r>
          </a:p>
          <a:p>
            <a:pPr lvl="4"/>
            <a:r>
              <a:rPr lang="en-GB" smtClean="0"/>
              <a:t>Quinto livello struttura</a:t>
            </a:r>
          </a:p>
          <a:p>
            <a:pPr lvl="4"/>
            <a:r>
              <a:rPr lang="en-GB" smtClean="0"/>
              <a:t>Sesto livello struttura</a:t>
            </a:r>
          </a:p>
          <a:p>
            <a:pPr lvl="4"/>
            <a:r>
              <a:rPr lang="en-GB" smtClean="0"/>
              <a:t>Settimo livello struttura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endParaRPr lang="it-IT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Lucida Sans Unicode" charset="0"/>
                <a:cs typeface="Lucida Sans Unicode" charset="0"/>
              </a:defRPr>
            </a:lvl1pPr>
          </a:lstStyle>
          <a:p>
            <a:fld id="{6F98AE72-1D35-474E-A4C0-60D939605E3D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AR PL UKai CN" charset="0"/>
          <a:cs typeface="AR PL UKai CN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10080625" cy="1081088"/>
          </a:xfrm>
          <a:prstGeom prst="rect">
            <a:avLst/>
          </a:prstGeom>
          <a:solidFill>
            <a:srgbClr val="6F0A18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875463"/>
            <a:ext cx="10080625" cy="684212"/>
          </a:xfrm>
          <a:prstGeom prst="rect">
            <a:avLst/>
          </a:prstGeom>
          <a:solidFill>
            <a:srgbClr val="6F0A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4440" rIns="90000" bIns="46800" anchor="ctr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</a:pPr>
            <a:r>
              <a:rPr lang="it-IT" sz="200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			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-260350"/>
            <a:ext cx="9840912" cy="15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 titolo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60463"/>
            <a:ext cx="9070975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della struttura</a:t>
            </a:r>
          </a:p>
          <a:p>
            <a:pPr lvl="1"/>
            <a:r>
              <a:rPr lang="en-GB" smtClean="0"/>
              <a:t>Secondo livello struttura</a:t>
            </a:r>
          </a:p>
          <a:p>
            <a:pPr lvl="2"/>
            <a:r>
              <a:rPr lang="en-GB" smtClean="0"/>
              <a:t>Terzo livello struttura</a:t>
            </a:r>
          </a:p>
          <a:p>
            <a:pPr lvl="3"/>
            <a:r>
              <a:rPr lang="en-GB" smtClean="0"/>
              <a:t>Quarto livello struttura</a:t>
            </a:r>
          </a:p>
          <a:p>
            <a:pPr lvl="4"/>
            <a:r>
              <a:rPr lang="en-GB" smtClean="0"/>
              <a:t>Quinto livello struttura</a:t>
            </a:r>
          </a:p>
          <a:p>
            <a:pPr lvl="4"/>
            <a:r>
              <a:rPr lang="en-GB" smtClean="0"/>
              <a:t>Sesto livello struttura</a:t>
            </a:r>
          </a:p>
          <a:p>
            <a:pPr lvl="4"/>
            <a:r>
              <a:rPr lang="en-GB" smtClean="0"/>
              <a:t>Settimo livello struttura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424988" y="6875463"/>
            <a:ext cx="654050" cy="317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6892925"/>
            <a:ext cx="542925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08013" y="6965950"/>
            <a:ext cx="24352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000" b="1">
                <a:solidFill>
                  <a:srgbClr val="DDDDDD"/>
                </a:solidFill>
                <a:latin typeface="Palatino Linotype" pitchFamily="16" charset="0"/>
              </a:rPr>
              <a:t>HPDCS Research Group</a:t>
            </a:r>
          </a:p>
          <a:p>
            <a:pPr>
              <a:lnSpc>
                <a:spcPct val="129000"/>
              </a:lnSpc>
            </a:pPr>
            <a:r>
              <a:rPr lang="it-IT" sz="1000" b="1">
                <a:solidFill>
                  <a:srgbClr val="DDDDDD"/>
                </a:solidFill>
                <a:latin typeface="Palatino Linotype" pitchFamily="16" charset="0"/>
              </a:rPr>
              <a:t>http://www.dis.uniroma1.it/~hpdcs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06738" y="7221538"/>
            <a:ext cx="692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1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FFFFFF"/>
                </a:solidFill>
                <a:latin typeface="+mn-lt"/>
                <a:ea typeface="Lucida Sans Unicode" charset="0"/>
                <a:cs typeface="Lucida Sans Unicode" charset="0"/>
              </a:defRPr>
            </a:lvl1pPr>
          </a:lstStyle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2pPr>
      <a:lvl3pPr marL="11430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3pPr>
      <a:lvl4pPr marL="16002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4pPr>
      <a:lvl5pPr marL="20574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5pPr>
      <a:lvl6pPr marL="25146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6pPr>
      <a:lvl7pPr marL="29718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7pPr>
      <a:lvl8pPr marL="34290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8pPr>
      <a:lvl9pPr marL="38862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113000"/>
        </a:lnSpc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113000"/>
        </a:lnSpc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113000"/>
        </a:lnSpc>
        <a:spcBef>
          <a:spcPts val="6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6530975"/>
            <a:ext cx="988218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2347913"/>
            <a:ext cx="8566150" cy="2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 titolo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10080625" cy="1795463"/>
          </a:xfrm>
          <a:prstGeom prst="rect">
            <a:avLst/>
          </a:prstGeom>
          <a:solidFill>
            <a:srgbClr val="6F0A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1225" cy="446088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73025"/>
            <a:ext cx="3413125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346325" y="1239838"/>
            <a:ext cx="613251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sz="2000">
                <a:solidFill>
                  <a:srgbClr val="DDDDDD"/>
                </a:solidFill>
                <a:latin typeface="Palatino Linotype" pitchFamily="16" charset="0"/>
              </a:rPr>
              <a:t>Dipartimento di Informatica e Sistemistica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346325" y="1239838"/>
            <a:ext cx="613251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sz="2000">
                <a:solidFill>
                  <a:srgbClr val="DDDDDD"/>
                </a:solidFill>
                <a:latin typeface="Palatino Linotype" pitchFamily="16" charset="0"/>
              </a:rPr>
              <a:t>Dipartimento di Informatica e Sistemistica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922463"/>
            <a:ext cx="9069387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Fate clic per modificare il formato del testo della struttura</a:t>
            </a:r>
          </a:p>
          <a:p>
            <a:pPr lvl="1"/>
            <a:r>
              <a:rPr lang="en-GB" smtClean="0"/>
              <a:t>Secondo livello struttura</a:t>
            </a:r>
          </a:p>
          <a:p>
            <a:pPr lvl="2"/>
            <a:r>
              <a:rPr lang="en-GB" smtClean="0"/>
              <a:t>Terzo livello struttura</a:t>
            </a:r>
          </a:p>
          <a:p>
            <a:pPr lvl="3"/>
            <a:r>
              <a:rPr lang="en-GB" smtClean="0"/>
              <a:t>Quarto livello struttura</a:t>
            </a:r>
          </a:p>
          <a:p>
            <a:pPr lvl="4"/>
            <a:r>
              <a:rPr lang="en-GB" smtClean="0"/>
              <a:t>Quinto livello struttura</a:t>
            </a:r>
          </a:p>
          <a:p>
            <a:pPr lvl="4"/>
            <a:r>
              <a:rPr lang="en-GB" smtClean="0"/>
              <a:t>Sesto livello struttura</a:t>
            </a:r>
          </a:p>
          <a:p>
            <a:pPr lvl="4"/>
            <a:r>
              <a:rPr lang="en-GB" smtClean="0"/>
              <a:t>Settimo livello struttura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2684463" y="6867525"/>
            <a:ext cx="7223125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 b="1">
                <a:solidFill>
                  <a:srgbClr val="FFFFFF"/>
                </a:solidFill>
                <a:latin typeface="+mn-lt"/>
                <a:ea typeface="Lucida Sans Unicode" charset="0"/>
                <a:cs typeface="Lucida Sans Unicode" charset="0"/>
              </a:defRPr>
            </a:lvl1pPr>
          </a:lstStyle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2pPr>
      <a:lvl3pPr marL="11430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3pPr>
      <a:lvl4pPr marL="16002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4pPr>
      <a:lvl5pPr marL="20574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5pPr>
      <a:lvl6pPr marL="25146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6pPr>
      <a:lvl7pPr marL="29718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7pPr>
      <a:lvl8pPr marL="34290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8pPr>
      <a:lvl9pPr marL="3886200" indent="-228600" algn="ctr" defTabSz="449263" rtl="0" fontAlgn="base">
        <a:lnSpc>
          <a:spcPct val="11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700">
          <a:solidFill>
            <a:srgbClr val="DDDDDD"/>
          </a:solidFill>
          <a:latin typeface="Palatino Linotype" pitchFamily="16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lnSpc>
          <a:spcPct val="113000"/>
        </a:lnSpc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9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113000"/>
        </a:lnSpc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7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113000"/>
        </a:lnSpc>
        <a:spcBef>
          <a:spcPts val="613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3000"/>
        </a:lnSpc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5F5F5F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llegrini@dis.uniroma1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55650" y="2036763"/>
            <a:ext cx="8567738" cy="3006725"/>
          </a:xfrm>
          <a:ln/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>
                <a:solidFill>
                  <a:srgbClr val="5F5F5F"/>
                </a:solidFill>
              </a:rPr>
              <a:t>Executable Format and Advanced Compiling Tools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511300" y="5229225"/>
            <a:ext cx="7056438" cy="4989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ctr">
              <a:lnSpc>
                <a:spcPct val="101000"/>
              </a:lnSpc>
              <a:spcBef>
                <a:spcPts val="3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500" b="1"/>
              <a:t>Alessandro Pellegrini</a:t>
            </a:r>
          </a:p>
          <a:p>
            <a:pPr marL="0" indent="0" algn="ctr">
              <a:lnSpc>
                <a:spcPct val="101000"/>
              </a:lnSpc>
              <a:spcBef>
                <a:spcPts val="3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500" b="1">
                <a:hlinkClick r:id="rId3"/>
              </a:rPr>
              <a:t>pellegrini@dis.uniroma1.it</a:t>
            </a:r>
          </a:p>
          <a:p>
            <a:pPr marL="0" indent="0" algn="ctr">
              <a:lnSpc>
                <a:spcPct val="101000"/>
              </a:lnSpc>
              <a:spcBef>
                <a:spcPts val="3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500" b="1"/>
              <a:t>http://www.dis.uniroma1.it/~pellegrini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48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Types</a:t>
            </a:r>
            <a:r>
              <a:rPr lang="it-IT" sz="48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and </a:t>
            </a:r>
            <a:r>
              <a:rPr lang="it-IT" sz="48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Flags</a:t>
            </a:r>
            <a:r>
              <a:rPr lang="it-IT" sz="48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in </a:t>
            </a:r>
            <a:r>
              <a:rPr lang="it-IT" sz="48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</a:t>
            </a:r>
            <a:r>
              <a:rPr lang="it-IT" sz="48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48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Header</a:t>
            </a:r>
            <a:endParaRPr lang="it-IT" sz="48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5563" y="1295400"/>
            <a:ext cx="10025062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101000"/>
              </a:lnSpc>
              <a:spcBef>
                <a:spcPts val="650"/>
              </a:spcBef>
            </a:pP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PROGBITS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the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program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content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(code, data,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debug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information).</a:t>
            </a: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650"/>
              </a:spcBef>
            </a:pP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NOBITS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Same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PROGBITS,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yet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with a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null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size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650"/>
              </a:spcBef>
            </a:pP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SYMTAB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and </a:t>
            </a: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DYNSYM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650"/>
              </a:spcBef>
            </a:pP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STRTAB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string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650"/>
              </a:spcBef>
            </a:pP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and </a:t>
            </a: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RELA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relocation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information.</a:t>
            </a: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650"/>
              </a:spcBef>
            </a:pP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DYNAMIC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and </a:t>
            </a: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HASH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dynamic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linking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information.</a:t>
            </a: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650"/>
              </a:spcBef>
            </a:pP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650"/>
              </a:spcBef>
            </a:pP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WRITE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runtime-writeable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data.</a:t>
            </a: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650"/>
              </a:spcBef>
            </a:pP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ALLOC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occupies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at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runtime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650"/>
              </a:spcBef>
            </a:pPr>
            <a:r>
              <a:rPr lang="it-IT" sz="24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EXECINSTR</a:t>
            </a:r>
            <a:r>
              <a:rPr lang="it-IT" sz="24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executable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machine </a:t>
            </a:r>
            <a:r>
              <a:rPr lang="it-IT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instructions</a:t>
            </a:r>
            <a:r>
              <a:rPr lang="it-IT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it-IT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Some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Sections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9263" y="1331913"/>
            <a:ext cx="9180512" cy="53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1295400" indent="-287338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113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it-IT" sz="2400" i="1" dirty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.text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program’s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instructions</a:t>
            </a:r>
            <a:endParaRPr lang="it-IT" sz="2400" dirty="0">
              <a:solidFill>
                <a:srgbClr val="4C4C4C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ts val="2263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it-IT" sz="2200" dirty="0" err="1">
                <a:solidFill>
                  <a:srgbClr val="4C4C4C"/>
                </a:solidFill>
                <a:latin typeface="Palatino Linotype" pitchFamily="16" charset="0"/>
              </a:rPr>
              <a:t>Type</a:t>
            </a:r>
            <a:r>
              <a:rPr lang="it-IT" sz="2200" dirty="0">
                <a:solidFill>
                  <a:srgbClr val="4C4C4C"/>
                </a:solidFill>
                <a:latin typeface="Palatino Linotype" pitchFamily="16" charset="0"/>
              </a:rPr>
              <a:t>: PROGBITS</a:t>
            </a:r>
          </a:p>
          <a:p>
            <a:pPr lvl="2">
              <a:lnSpc>
                <a:spcPts val="2263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it-IT" sz="2200" dirty="0" err="1">
                <a:solidFill>
                  <a:srgbClr val="4C4C4C"/>
                </a:solidFill>
                <a:latin typeface="Palatino Linotype" pitchFamily="16" charset="0"/>
              </a:rPr>
              <a:t>Flags</a:t>
            </a:r>
            <a:r>
              <a:rPr lang="it-IT" sz="2200" dirty="0">
                <a:solidFill>
                  <a:srgbClr val="4C4C4C"/>
                </a:solidFill>
                <a:latin typeface="Palatino Linotype" pitchFamily="16" charset="0"/>
              </a:rPr>
              <a:t>: ALLOC + EXECINSTR</a:t>
            </a:r>
          </a:p>
          <a:p>
            <a:pPr hangingPunct="1">
              <a:lnSpc>
                <a:spcPct val="113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it-IT" sz="2400" i="1" dirty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.data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preinitialized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read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/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write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data</a:t>
            </a:r>
            <a:endParaRPr lang="it-IT" sz="2400" dirty="0">
              <a:solidFill>
                <a:srgbClr val="4C4C4C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ts val="2263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it-IT" sz="2000" dirty="0" err="1">
                <a:solidFill>
                  <a:srgbClr val="4C4C4C"/>
                </a:solidFill>
                <a:latin typeface="Palatino Linotype" pitchFamily="16" charset="0"/>
              </a:rPr>
              <a:t>Type</a:t>
            </a:r>
            <a:r>
              <a:rPr lang="it-IT" sz="2000" dirty="0">
                <a:solidFill>
                  <a:srgbClr val="4C4C4C"/>
                </a:solidFill>
                <a:latin typeface="Palatino Linotype" pitchFamily="16" charset="0"/>
              </a:rPr>
              <a:t>: PROGBITS</a:t>
            </a:r>
          </a:p>
          <a:p>
            <a:pPr lvl="2">
              <a:lnSpc>
                <a:spcPts val="2263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it-IT" sz="2000" dirty="0" err="1">
                <a:solidFill>
                  <a:srgbClr val="4C4C4C"/>
                </a:solidFill>
                <a:latin typeface="Palatino Linotype" pitchFamily="16" charset="0"/>
              </a:rPr>
              <a:t>Flags</a:t>
            </a:r>
            <a:r>
              <a:rPr lang="it-IT" sz="2000" dirty="0">
                <a:solidFill>
                  <a:srgbClr val="4C4C4C"/>
                </a:solidFill>
                <a:latin typeface="Palatino Linotype" pitchFamily="16" charset="0"/>
              </a:rPr>
              <a:t>: ALLOC + WRITE</a:t>
            </a:r>
          </a:p>
          <a:p>
            <a:pPr hangingPunct="1">
              <a:lnSpc>
                <a:spcPct val="113000"/>
              </a:lnSpc>
              <a:spcBef>
                <a:spcPts val="713"/>
              </a:spcBef>
              <a:buSzPct val="45000"/>
              <a:buFont typeface="StarSymbol" charset="0"/>
              <a:buChar char="●"/>
            </a:pPr>
            <a:r>
              <a:rPr lang="it-IT" sz="2400" i="1" dirty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.rodata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preinitialized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read-only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data</a:t>
            </a:r>
            <a:endParaRPr lang="it-IT" sz="2400" dirty="0">
              <a:solidFill>
                <a:srgbClr val="4C4C4C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ts val="2263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it-IT" sz="2200" dirty="0" err="1">
                <a:solidFill>
                  <a:srgbClr val="4C4C4C"/>
                </a:solidFill>
                <a:latin typeface="Palatino Linotype" pitchFamily="16" charset="0"/>
              </a:rPr>
              <a:t>Type</a:t>
            </a:r>
            <a:r>
              <a:rPr lang="it-IT" sz="2200" dirty="0">
                <a:solidFill>
                  <a:srgbClr val="4C4C4C"/>
                </a:solidFill>
                <a:latin typeface="Palatino Linotype" pitchFamily="16" charset="0"/>
              </a:rPr>
              <a:t>: PROGBITS</a:t>
            </a:r>
          </a:p>
          <a:p>
            <a:pPr lvl="2">
              <a:lnSpc>
                <a:spcPts val="2263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it-IT" sz="2200" dirty="0" err="1">
                <a:solidFill>
                  <a:srgbClr val="4C4C4C"/>
                </a:solidFill>
                <a:latin typeface="Palatino Linotype" pitchFamily="16" charset="0"/>
              </a:rPr>
              <a:t>Flags</a:t>
            </a:r>
            <a:r>
              <a:rPr lang="it-IT" sz="2200" dirty="0">
                <a:solidFill>
                  <a:srgbClr val="4C4C4C"/>
                </a:solidFill>
                <a:latin typeface="Palatino Linotype" pitchFamily="16" charset="0"/>
              </a:rPr>
              <a:t>: ALLOC</a:t>
            </a:r>
          </a:p>
          <a:p>
            <a:pPr hangingPunct="1">
              <a:lnSpc>
                <a:spcPct val="113000"/>
              </a:lnSpc>
              <a:spcBef>
                <a:spcPts val="713"/>
              </a:spcBef>
              <a:buSzPct val="45000"/>
              <a:buFont typeface="StarSymbol" charset="0"/>
              <a:buChar char="●"/>
            </a:pPr>
            <a:r>
              <a:rPr lang="it-IT" sz="2400" i="1" dirty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r>
              <a:rPr lang="it-IT" sz="2400" i="1" dirty="0" err="1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bss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uninitialized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data. The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system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will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set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them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to zero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at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program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startup.</a:t>
            </a:r>
            <a:endParaRPr lang="it-IT" sz="2400" dirty="0" smtClean="0">
              <a:solidFill>
                <a:srgbClr val="4C4C4C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ts val="2263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it-IT" sz="2200" dirty="0" err="1" smtClean="0">
                <a:solidFill>
                  <a:srgbClr val="4C4C4C"/>
                </a:solidFill>
                <a:latin typeface="Palatino Linotype" pitchFamily="16" charset="0"/>
              </a:rPr>
              <a:t>Type</a:t>
            </a:r>
            <a:r>
              <a:rPr lang="it-IT" sz="2200" dirty="0" smtClean="0">
                <a:solidFill>
                  <a:srgbClr val="4C4C4C"/>
                </a:solidFill>
                <a:latin typeface="Palatino Linotype" pitchFamily="16" charset="0"/>
              </a:rPr>
              <a:t>: NOBITS</a:t>
            </a:r>
          </a:p>
          <a:p>
            <a:pPr lvl="2">
              <a:lnSpc>
                <a:spcPts val="2263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it-IT" sz="2200" dirty="0" err="1" smtClean="0">
                <a:solidFill>
                  <a:srgbClr val="4C4C4C"/>
                </a:solidFill>
                <a:latin typeface="Palatino Linotype" pitchFamily="16" charset="0"/>
              </a:rPr>
              <a:t>Flags</a:t>
            </a:r>
            <a:r>
              <a:rPr lang="it-IT" sz="2200" dirty="0">
                <a:solidFill>
                  <a:srgbClr val="4C4C4C"/>
                </a:solidFill>
                <a:latin typeface="Palatino Linotype" pitchFamily="16" charset="0"/>
              </a:rPr>
              <a:t>: ALLOC + WRITE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String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0488" y="1160463"/>
            <a:ext cx="9899650" cy="498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it-IT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keeping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string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contain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sequence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of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null-terminated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strings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it-IT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it-IT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Ojbect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files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use a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string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to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represent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’ and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’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names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it-IT" sz="2800" dirty="0" smtClean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string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referred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using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an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index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in the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it-IT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it-IT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and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name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are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separated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because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there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no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limit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in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names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’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length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in C/C++</a:t>
            </a:r>
            <a:endParaRPr lang="it-IT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6" y="4859957"/>
            <a:ext cx="67881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80" y="4577803"/>
            <a:ext cx="1979612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03238" y="1598637"/>
            <a:ext cx="9072562" cy="498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113000"/>
              </a:lnSpc>
              <a:spcBef>
                <a:spcPts val="800"/>
              </a:spcBef>
              <a:buSzPct val="45000"/>
              <a:buFont typeface="StarSymbol" charset="0"/>
              <a:buChar char="●"/>
            </a:pPr>
            <a:r>
              <a:rPr lang="it-IT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keeps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in an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object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file the information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necessary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to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identify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and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relocate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symbolic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definitions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in a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program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and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its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references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 </a:t>
            </a:r>
            <a:endParaRPr lang="it-IT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60363" y="3455988"/>
            <a:ext cx="9539287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314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2400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lnSpc>
                <a:spcPct val="94000"/>
              </a:lnSpc>
            </a:pPr>
            <a:r>
              <a:rPr lang="it-IT" sz="2400" b="1">
                <a:latin typeface="Courier New" pitchFamily="49" charset="0"/>
                <a:cs typeface="Courier New" pitchFamily="49" charset="0"/>
              </a:rPr>
              <a:t>  Elf32_Word    st_name;   /* Symbol name  */</a:t>
            </a:r>
          </a:p>
          <a:p>
            <a:pPr>
              <a:lnSpc>
                <a:spcPct val="94000"/>
              </a:lnSpc>
            </a:pPr>
            <a:r>
              <a:rPr lang="it-IT" sz="2400" b="1">
                <a:latin typeface="Courier New" pitchFamily="49" charset="0"/>
                <a:cs typeface="Courier New" pitchFamily="49" charset="0"/>
              </a:rPr>
              <a:t>  Elf32_Addr    st_value;  /* Symbol value */</a:t>
            </a:r>
          </a:p>
          <a:p>
            <a:pPr>
              <a:lnSpc>
                <a:spcPct val="94000"/>
              </a:lnSpc>
            </a:pPr>
            <a:r>
              <a:rPr lang="it-IT" sz="2400" b="1">
                <a:latin typeface="Courier New" pitchFamily="49" charset="0"/>
                <a:cs typeface="Courier New" pitchFamily="49" charset="0"/>
              </a:rPr>
              <a:t>  Elf32_Word    st_size;   /* Symbol size */</a:t>
            </a:r>
          </a:p>
          <a:p>
            <a:pPr>
              <a:lnSpc>
                <a:spcPct val="94000"/>
              </a:lnSpc>
            </a:pPr>
            <a:r>
              <a:rPr lang="it-IT" sz="2400">
                <a:latin typeface="Courier New" pitchFamily="49" charset="0"/>
                <a:cs typeface="Courier New" pitchFamily="49" charset="0"/>
              </a:rPr>
              <a:t>  unsigned char st_info;   /* Symbol binding */</a:t>
            </a:r>
          </a:p>
          <a:p>
            <a:pPr>
              <a:lnSpc>
                <a:spcPct val="94000"/>
              </a:lnSpc>
            </a:pPr>
            <a:r>
              <a:rPr lang="it-IT" sz="2400">
                <a:latin typeface="Courier New" pitchFamily="49" charset="0"/>
                <a:cs typeface="Courier New" pitchFamily="49" charset="0"/>
              </a:rPr>
              <a:t>  </a:t>
            </a:r>
            <a:r>
              <a:rPr lang="it-IT" sz="2400" b="1">
                <a:latin typeface="Courier New" pitchFamily="49" charset="0"/>
                <a:cs typeface="Courier New" pitchFamily="49" charset="0"/>
              </a:rPr>
              <a:t>unsigned char st_other;  /* Symbol visibility */</a:t>
            </a:r>
          </a:p>
          <a:p>
            <a:pPr>
              <a:lnSpc>
                <a:spcPct val="94000"/>
              </a:lnSpc>
            </a:pPr>
            <a:r>
              <a:rPr lang="it-IT" sz="2400" b="1">
                <a:latin typeface="Courier New" pitchFamily="49" charset="0"/>
                <a:cs typeface="Courier New" pitchFamily="49" charset="0"/>
              </a:rPr>
              <a:t>  Elf32_Section st_shndx;  /* Section index */</a:t>
            </a:r>
          </a:p>
          <a:p>
            <a:pPr>
              <a:lnSpc>
                <a:spcPct val="94000"/>
              </a:lnSpc>
            </a:pPr>
            <a:r>
              <a:rPr lang="it-IT" sz="2400">
                <a:latin typeface="Courier New" pitchFamily="49" charset="0"/>
                <a:cs typeface="Courier New" pitchFamily="49" charset="0"/>
              </a:rPr>
              <a:t>} Elf32_Sym;</a:t>
            </a:r>
          </a:p>
          <a:p>
            <a:pPr>
              <a:lnSpc>
                <a:spcPct val="94000"/>
              </a:lnSpc>
            </a:pPr>
            <a:endParaRPr lang="it-IT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503238" y="1382613"/>
            <a:ext cx="9072562" cy="498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101000"/>
              </a:lnSpc>
              <a:spcBef>
                <a:spcPts val="800"/>
              </a:spcBef>
              <a:buSzPct val="45000"/>
              <a:buFont typeface="StarSymbol" charset="0"/>
              <a:buChar char="●"/>
            </a:pPr>
            <a:r>
              <a:rPr lang="en-US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Relocation is the process which connects references to symbols with definition of symbols.</a:t>
            </a:r>
            <a:endParaRPr lang="en-US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800"/>
              </a:spcBef>
              <a:buSzPct val="45000"/>
              <a:buFont typeface="StarSymbol" charset="0"/>
              <a:buChar char="●"/>
            </a:pPr>
            <a:r>
              <a:rPr lang="en-US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en-US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Relocatable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files must keep information on how to modify the contents of 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sections.</a:t>
            </a:r>
            <a:endParaRPr lang="en-US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Static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Relocation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4213" y="3589338"/>
            <a:ext cx="953928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Elf32_Addr    r_offset; /* Address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Elf32_Word   r_info;   /* Relocation type and symbol index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} Elf32_Rel;</a:t>
            </a: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Elf32_Addr    r_offset; /* Address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Elf32_Word    r_info;   /* Relocation type and symbol index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Elf32_Sword   r_addend; /* Addend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} Elf32_Rela;</a:t>
            </a: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Executable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Files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03238" y="1649114"/>
            <a:ext cx="9072562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647700" indent="-2159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en-US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Usually, an executable file has only few segments::</a:t>
            </a:r>
            <a:endParaRPr lang="en-US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ct val="101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 read-only segment for </a:t>
            </a: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code</a:t>
            </a: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en-US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ct val="101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 read-only segment for read-only data.</a:t>
            </a:r>
            <a:endParaRPr lang="en-US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ct val="101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 read/write segment for other data.</a:t>
            </a:r>
            <a:endParaRPr lang="en-US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>
              <a:lnSpc>
                <a:spcPct val="84000"/>
              </a:lnSpc>
              <a:spcBef>
                <a:spcPts val="600"/>
              </a:spcBef>
              <a:buSzPct val="45000"/>
              <a:buFont typeface="StarSymbol" charset="0"/>
              <a:buNone/>
            </a:pPr>
            <a:endParaRPr lang="en-US" sz="2400" dirty="0"/>
          </a:p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en-US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Any section marked with flag </a:t>
            </a:r>
            <a:r>
              <a:rPr lang="en-US" sz="2800" dirty="0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ALLOCATE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are packed in the proper segment, to 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that the operating system is able to map the file to memory with few operations.</a:t>
            </a:r>
            <a:endParaRPr lang="en-US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ct val="101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For example, if </a:t>
            </a:r>
            <a:r>
              <a:rPr lang="en-US" sz="2400" i="1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.data</a:t>
            </a: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and </a:t>
            </a:r>
            <a:r>
              <a:rPr lang="en-US" sz="2400" i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r>
              <a:rPr lang="en-US" sz="2400" i="1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bss</a:t>
            </a: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sections are </a:t>
            </a:r>
            <a:r>
              <a:rPr lang="en-US" sz="24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pesent</a:t>
            </a: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, they are placed within the same read/write segment.</a:t>
            </a:r>
            <a:endParaRPr lang="en-US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Program Header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55650" y="2533650"/>
            <a:ext cx="9539288" cy="331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12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2000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lnSpc>
                <a:spcPct val="94000"/>
              </a:lnSpc>
            </a:pPr>
            <a:r>
              <a:rPr lang="it-IT" sz="2000">
                <a:latin typeface="Courier New" pitchFamily="49" charset="0"/>
                <a:cs typeface="Courier New" pitchFamily="49" charset="0"/>
              </a:rPr>
              <a:t>  Elf32_Word    p_type;   /* Segment type */</a:t>
            </a:r>
          </a:p>
          <a:p>
            <a:pPr>
              <a:lnSpc>
                <a:spcPct val="94000"/>
              </a:lnSpc>
            </a:pPr>
            <a:r>
              <a:rPr lang="it-IT" sz="2000" b="1">
                <a:latin typeface="Courier New" pitchFamily="49" charset="0"/>
                <a:cs typeface="Courier New" pitchFamily="49" charset="0"/>
              </a:rPr>
              <a:t>  Elf32_Off     p_offset; /* Segment file offset */</a:t>
            </a:r>
          </a:p>
          <a:p>
            <a:pPr>
              <a:lnSpc>
                <a:spcPct val="94000"/>
              </a:lnSpc>
            </a:pPr>
            <a:r>
              <a:rPr lang="it-IT" sz="2000" b="1">
                <a:latin typeface="Courier New" pitchFamily="49" charset="0"/>
                <a:cs typeface="Courier New" pitchFamily="49" charset="0"/>
              </a:rPr>
              <a:t>  Elf32_Addr    p_vaddr;  /* Segment virtual address */</a:t>
            </a:r>
          </a:p>
          <a:p>
            <a:pPr>
              <a:lnSpc>
                <a:spcPct val="94000"/>
              </a:lnSpc>
            </a:pPr>
            <a:r>
              <a:rPr lang="it-IT" sz="2000" b="1">
                <a:latin typeface="Courier New" pitchFamily="49" charset="0"/>
                <a:cs typeface="Courier New" pitchFamily="49" charset="0"/>
              </a:rPr>
              <a:t>  Elf32_Addr    p_paddr;  /* Segment physical address */</a:t>
            </a:r>
          </a:p>
          <a:p>
            <a:pPr>
              <a:lnSpc>
                <a:spcPct val="94000"/>
              </a:lnSpc>
            </a:pPr>
            <a:r>
              <a:rPr lang="it-IT" sz="2000" b="1">
                <a:latin typeface="Courier New" pitchFamily="49" charset="0"/>
                <a:cs typeface="Courier New" pitchFamily="49" charset="0"/>
              </a:rPr>
              <a:t>  Elf32_Word    p_filesz; /* Segment size in file */</a:t>
            </a:r>
          </a:p>
          <a:p>
            <a:pPr>
              <a:lnSpc>
                <a:spcPct val="94000"/>
              </a:lnSpc>
            </a:pPr>
            <a:r>
              <a:rPr lang="it-IT" sz="2000" b="1">
                <a:latin typeface="Courier New" pitchFamily="49" charset="0"/>
                <a:cs typeface="Courier New" pitchFamily="49" charset="0"/>
              </a:rPr>
              <a:t>  Elf32_Word    p_memsz;  /* Segment size in memory */</a:t>
            </a:r>
          </a:p>
          <a:p>
            <a:pPr>
              <a:lnSpc>
                <a:spcPct val="94000"/>
              </a:lnSpc>
            </a:pPr>
            <a:r>
              <a:rPr lang="it-IT" sz="2000" b="1">
                <a:latin typeface="Courier New" pitchFamily="49" charset="0"/>
                <a:cs typeface="Courier New" pitchFamily="49" charset="0"/>
              </a:rPr>
              <a:t>  Elf32_Word    p_flags;  /* Segment flags */</a:t>
            </a:r>
          </a:p>
          <a:p>
            <a:pPr>
              <a:lnSpc>
                <a:spcPct val="94000"/>
              </a:lnSpc>
            </a:pPr>
            <a:r>
              <a:rPr lang="it-IT" sz="2000">
                <a:latin typeface="Courier New" pitchFamily="49" charset="0"/>
                <a:cs typeface="Courier New" pitchFamily="49" charset="0"/>
              </a:rPr>
              <a:t>  Elf32_Word    p_align;  /* Segment alignment */</a:t>
            </a:r>
          </a:p>
          <a:p>
            <a:pPr>
              <a:lnSpc>
                <a:spcPct val="94000"/>
              </a:lnSpc>
            </a:pPr>
            <a:r>
              <a:rPr lang="it-IT" sz="2000">
                <a:latin typeface="Courier New" pitchFamily="49" charset="0"/>
                <a:cs typeface="Courier New" pitchFamily="49" charset="0"/>
              </a:rPr>
              <a:t>} Elf32_Phdr;</a:t>
            </a:r>
          </a:p>
          <a:p>
            <a:pPr>
              <a:lnSpc>
                <a:spcPct val="94000"/>
              </a:lnSpc>
            </a:pPr>
            <a:endParaRPr lang="it-IT" sz="2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878513" y="1905000"/>
            <a:ext cx="2590800" cy="4572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ELF Header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878513" y="2362200"/>
            <a:ext cx="2590800" cy="381000"/>
          </a:xfrm>
          <a:prstGeom prst="rect">
            <a:avLst/>
          </a:prstGeom>
          <a:solidFill>
            <a:srgbClr val="CC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Prog</a:t>
            </a: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.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Header</a:t>
            </a: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Table</a:t>
            </a:r>
            <a:endParaRPr lang="it-IT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878513" y="2743200"/>
            <a:ext cx="2590800" cy="6096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Segment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1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V="1">
            <a:off x="3810000" y="3121025"/>
            <a:ext cx="2068513" cy="2208213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3897313" y="2286000"/>
            <a:ext cx="1981200" cy="762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878513" y="3352800"/>
            <a:ext cx="2590800" cy="6096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Segment 2 Data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3897313" y="2590800"/>
            <a:ext cx="1981200" cy="990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3959225" y="3656013"/>
            <a:ext cx="1917700" cy="1789112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897313" y="3048000"/>
            <a:ext cx="1981200" cy="11303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3962400" y="4316413"/>
            <a:ext cx="1916113" cy="1738312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359525" y="4638675"/>
            <a:ext cx="1738313" cy="40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dirty="0" err="1" smtClean="0">
                <a:latin typeface="Palatino Linotype" pitchFamily="16" charset="0"/>
              </a:rPr>
              <a:t>Executable</a:t>
            </a:r>
            <a:r>
              <a:rPr lang="it-IT" dirty="0" smtClean="0">
                <a:latin typeface="Palatino Linotype" pitchFamily="16" charset="0"/>
              </a:rPr>
              <a:t> File</a:t>
            </a:r>
            <a:endParaRPr lang="it-IT" dirty="0">
              <a:latin typeface="Palatino Linotype" pitchFamily="16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Linker’s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Role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878513" y="3965575"/>
            <a:ext cx="2590800" cy="6096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Segment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3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5878513" y="3352800"/>
            <a:ext cx="2590800" cy="6096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Segment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2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1535113" y="1676400"/>
            <a:ext cx="2590800" cy="950913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1535113" y="1676400"/>
            <a:ext cx="2590800" cy="4572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ELF Header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1535113" y="3352800"/>
            <a:ext cx="2590800" cy="381000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Sec.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Header</a:t>
            </a: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Table</a:t>
            </a:r>
            <a:endParaRPr lang="it-IT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1535113" y="2133600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1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1535113" y="2438400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2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727944" y="3729038"/>
            <a:ext cx="2231281" cy="40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dirty="0" err="1" smtClean="0">
                <a:latin typeface="Palatino Linotype" pitchFamily="16" charset="0"/>
              </a:rPr>
              <a:t>Relocatable</a:t>
            </a:r>
            <a:r>
              <a:rPr lang="it-IT" dirty="0" smtClean="0">
                <a:latin typeface="Palatino Linotype" pitchFamily="16" charset="0"/>
              </a:rPr>
              <a:t> File </a:t>
            </a:r>
            <a:r>
              <a:rPr lang="it-IT" dirty="0" smtClean="0">
                <a:latin typeface="Palatino Linotype" pitchFamily="16" charset="0"/>
              </a:rPr>
              <a:t>1</a:t>
            </a:r>
            <a:endParaRPr lang="it-IT" dirty="0">
              <a:latin typeface="Palatino Linotype" pitchFamily="16" charset="0"/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1535113" y="2751138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. . .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1535113" y="3048000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n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1535113" y="4376738"/>
            <a:ext cx="2590800" cy="950912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1535113" y="4376738"/>
            <a:ext cx="2590800" cy="4572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ELF Header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1535113" y="6053138"/>
            <a:ext cx="2590800" cy="381000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Sec.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Header</a:t>
            </a: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Table</a:t>
            </a:r>
            <a:endParaRPr lang="it-IT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1535113" y="4833938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1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1535113" y="5138738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2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1727943" y="6429375"/>
            <a:ext cx="2231281" cy="40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dirty="0" err="1" smtClean="0">
                <a:latin typeface="Palatino Linotype" pitchFamily="16" charset="0"/>
              </a:rPr>
              <a:t>Relocatable</a:t>
            </a:r>
            <a:r>
              <a:rPr lang="it-IT" dirty="0" smtClean="0">
                <a:latin typeface="Palatino Linotype" pitchFamily="16" charset="0"/>
              </a:rPr>
              <a:t> File 2</a:t>
            </a:r>
            <a:endParaRPr lang="it-IT" dirty="0">
              <a:latin typeface="Palatino Linotype" pitchFamily="16" charset="0"/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1535113" y="5451475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. . .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1535113" y="5748338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n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Static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Relocation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33363" y="1962150"/>
            <a:ext cx="9180512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1bc1:	e8 fc ff ff ff       	call   1bc2 &lt;main+0x17fe&gt;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1bc6:	83 c4 10             	add    $0x10,%esp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1bc9:	a1 00 00 00 00       	mov    0x0,%eax</a:t>
            </a: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15900" y="3862388"/>
            <a:ext cx="9539288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8054e59: e8 9a 55 00 00         call   805a3f8 &lt;Foo&gt;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8054e5e: 83 c4 10               add    $0x10,%esp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8054e61: a1 f8 02 06 08         mov    0x80602f8,%eax</a:t>
            </a: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</a:endParaRP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4500563" y="3095625"/>
            <a:ext cx="539750" cy="720725"/>
          </a:xfrm>
          <a:prstGeom prst="downArrow">
            <a:avLst>
              <a:gd name="adj1" fmla="val 50000"/>
              <a:gd name="adj2" fmla="val 33382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030413" y="4397375"/>
            <a:ext cx="1555750" cy="244475"/>
          </a:xfrm>
          <a:prstGeom prst="roundRect">
            <a:avLst>
              <a:gd name="adj" fmla="val 648"/>
            </a:avLst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2046288" y="2500313"/>
            <a:ext cx="1582737" cy="244475"/>
          </a:xfrm>
          <a:prstGeom prst="roundRect">
            <a:avLst>
              <a:gd name="adj" fmla="val 648"/>
            </a:avLst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5738813" y="4408488"/>
            <a:ext cx="1252537" cy="244475"/>
          </a:xfrm>
          <a:prstGeom prst="roundRect">
            <a:avLst>
              <a:gd name="adj" fmla="val 648"/>
            </a:avLst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754688" y="2513013"/>
            <a:ext cx="436562" cy="244475"/>
          </a:xfrm>
          <a:prstGeom prst="roundRect">
            <a:avLst>
              <a:gd name="adj" fmla="val 648"/>
            </a:avLst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2055813" y="3916363"/>
            <a:ext cx="1558925" cy="244475"/>
          </a:xfrm>
          <a:prstGeom prst="roundRect">
            <a:avLst>
              <a:gd name="adj" fmla="val 648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2041525" y="2006600"/>
            <a:ext cx="1587500" cy="244475"/>
          </a:xfrm>
          <a:prstGeom prst="roundRect">
            <a:avLst>
              <a:gd name="adj" fmla="val 648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5765800" y="3908425"/>
            <a:ext cx="1841500" cy="244475"/>
          </a:xfrm>
          <a:prstGeom prst="roundRect">
            <a:avLst>
              <a:gd name="adj" fmla="val 648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5781675" y="2006600"/>
            <a:ext cx="3314700" cy="244475"/>
          </a:xfrm>
          <a:prstGeom prst="roundRect">
            <a:avLst>
              <a:gd name="adj" fmla="val 648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422275" y="3919538"/>
            <a:ext cx="1003300" cy="720725"/>
          </a:xfrm>
          <a:prstGeom prst="roundRect">
            <a:avLst>
              <a:gd name="adj" fmla="val 218"/>
            </a:avLst>
          </a:prstGeom>
          <a:noFill/>
          <a:ln w="9525" cap="flat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871538" y="2022475"/>
            <a:ext cx="549275" cy="720725"/>
          </a:xfrm>
          <a:prstGeom prst="roundRect">
            <a:avLst>
              <a:gd name="adj" fmla="val 287"/>
            </a:avLst>
          </a:prstGeom>
          <a:noFill/>
          <a:ln w="9525" cap="flat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3348038" y="6119813"/>
            <a:ext cx="2700337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latin typeface="Palatino Linotype" pitchFamily="16" charset="0"/>
              </a:rPr>
              <a:t>Varliables</a:t>
            </a:r>
            <a:r>
              <a:rPr lang="it-IT" dirty="0" smtClean="0">
                <a:latin typeface="Palatino Linotype" pitchFamily="16" charset="0"/>
              </a:rPr>
              <a:t>’ </a:t>
            </a:r>
            <a:r>
              <a:rPr lang="it-IT" dirty="0" err="1" smtClean="0">
                <a:latin typeface="Palatino Linotype" pitchFamily="16" charset="0"/>
              </a:rPr>
              <a:t>addresses</a:t>
            </a:r>
            <a:endParaRPr lang="it-IT" dirty="0">
              <a:latin typeface="Palatino Linotype" pitchFamily="16" charset="0"/>
            </a:endParaRP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480175" y="6137275"/>
            <a:ext cx="2700338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latin typeface="Palatino Linotype" pitchFamily="16" charset="0"/>
              </a:rPr>
              <a:t>Functions</a:t>
            </a:r>
            <a:r>
              <a:rPr lang="it-IT" dirty="0" smtClean="0">
                <a:latin typeface="Palatino Linotype" pitchFamily="16" charset="0"/>
              </a:rPr>
              <a:t>’ entry </a:t>
            </a:r>
            <a:r>
              <a:rPr lang="it-IT" dirty="0" err="1" smtClean="0">
                <a:latin typeface="Palatino Linotype" pitchFamily="16" charset="0"/>
              </a:rPr>
              <a:t>points</a:t>
            </a:r>
            <a:endParaRPr lang="it-IT" dirty="0">
              <a:latin typeface="Palatino Linotype" pitchFamily="16" charset="0"/>
            </a:endParaRP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87338" y="6119813"/>
            <a:ext cx="2700337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latin typeface="Palatino Linotype" pitchFamily="16" charset="0"/>
              </a:rPr>
              <a:t>Instruction</a:t>
            </a:r>
            <a:r>
              <a:rPr lang="it-IT" dirty="0" err="1" smtClean="0">
                <a:latin typeface="Palatino Linotype" pitchFamily="16" charset="0"/>
              </a:rPr>
              <a:t>s</a:t>
            </a:r>
            <a:r>
              <a:rPr lang="it-IT" dirty="0" smtClean="0">
                <a:latin typeface="Palatino Linotype" pitchFamily="16" charset="0"/>
              </a:rPr>
              <a:t>’ position</a:t>
            </a:r>
            <a:endParaRPr lang="it-IT" dirty="0">
              <a:latin typeface="Palatino Linotype" pitchFamily="16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H="1" flipV="1">
            <a:off x="2870200" y="4827588"/>
            <a:ext cx="1271588" cy="11144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5219700" y="4859338"/>
            <a:ext cx="1079500" cy="10826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3778250" y="4138613"/>
            <a:ext cx="3243263" cy="19827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H="1" flipV="1">
            <a:off x="7631113" y="4217988"/>
            <a:ext cx="830262" cy="190341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 flipV="1">
            <a:off x="936625" y="4859338"/>
            <a:ext cx="592138" cy="10826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err="1" smtClean="0"/>
              <a:t>Directives</a:t>
            </a:r>
            <a:r>
              <a:rPr lang="it-IT" dirty="0" smtClean="0"/>
              <a:t>: </a:t>
            </a:r>
            <a:r>
              <a:rPr lang="it-IT" dirty="0" err="1"/>
              <a:t>Linker</a:t>
            </a:r>
            <a:r>
              <a:rPr lang="it-IT" dirty="0"/>
              <a:t> Script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63600" y="4176713"/>
            <a:ext cx="3311525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SECTIONS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. = 0x10000;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.text : { *(.text) }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. = 0x8000000;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.data : { *(.data) }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.bss : { *(.bss) }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}</a:t>
            </a: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400675" y="4248150"/>
            <a:ext cx="3810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dirty="0" smtClean="0">
                <a:latin typeface="Palatino Linotype" pitchFamily="16" charset="0"/>
              </a:rPr>
              <a:t>Sets </a:t>
            </a:r>
            <a:r>
              <a:rPr lang="it-IT" i="1" dirty="0">
                <a:latin typeface="Palatino Linotype" pitchFamily="16" charset="0"/>
              </a:rPr>
              <a:t>location </a:t>
            </a:r>
            <a:r>
              <a:rPr lang="it-IT" i="1" dirty="0" err="1" smtClean="0">
                <a:latin typeface="Palatino Linotype" pitchFamily="16" charset="0"/>
              </a:rPr>
              <a:t>counter</a:t>
            </a:r>
            <a:r>
              <a:rPr lang="it-IT" dirty="0" err="1" smtClean="0">
                <a:latin typeface="Palatino Linotype" pitchFamily="16" charset="0"/>
              </a:rPr>
              <a:t>’s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value</a:t>
            </a:r>
            <a:endParaRPr lang="it-IT" i="1" dirty="0">
              <a:latin typeface="Palatino Linotype" pitchFamily="16" charset="0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148263" y="5508625"/>
            <a:ext cx="4324350" cy="13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latin typeface="Palatino Linotype" pitchFamily="16" charset="0"/>
              </a:rPr>
              <a:t>Places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all</a:t>
            </a:r>
            <a:r>
              <a:rPr lang="it-IT" dirty="0" smtClean="0">
                <a:latin typeface="Palatino Linotype" pitchFamily="16" charset="0"/>
              </a:rPr>
              <a:t> input </a:t>
            </a:r>
            <a:r>
              <a:rPr lang="it-IT" dirty="0" err="1" smtClean="0">
                <a:latin typeface="Palatino Linotype" pitchFamily="16" charset="0"/>
              </a:rPr>
              <a:t>files’s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i="1" dirty="0" smtClean="0">
                <a:latin typeface="Palatino Linotype" pitchFamily="16" charset="0"/>
              </a:rPr>
              <a:t>.text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sections</a:t>
            </a:r>
            <a:endParaRPr lang="it-IT" dirty="0">
              <a:latin typeface="Palatino Linotype" pitchFamily="16" charset="0"/>
            </a:endParaRPr>
          </a:p>
          <a:p>
            <a:pPr algn="ctr">
              <a:lnSpc>
                <a:spcPct val="113000"/>
              </a:lnSpc>
            </a:pPr>
            <a:r>
              <a:rPr lang="it-IT" dirty="0" smtClean="0">
                <a:latin typeface="Palatino Linotype" pitchFamily="16" charset="0"/>
              </a:rPr>
              <a:t>in the output </a:t>
            </a:r>
            <a:r>
              <a:rPr lang="it-IT" dirty="0" err="1" smtClean="0">
                <a:latin typeface="Palatino Linotype" pitchFamily="16" charset="0"/>
              </a:rPr>
              <a:t>file’s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i="1" dirty="0" smtClean="0">
                <a:latin typeface="Palatino Linotype" pitchFamily="16" charset="0"/>
              </a:rPr>
              <a:t>.text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section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at</a:t>
            </a:r>
            <a:r>
              <a:rPr lang="it-IT" dirty="0" smtClean="0">
                <a:latin typeface="Palatino Linotype" pitchFamily="16" charset="0"/>
              </a:rPr>
              <a:t> the</a:t>
            </a:r>
          </a:p>
          <a:p>
            <a:pPr algn="ctr">
              <a:lnSpc>
                <a:spcPct val="113000"/>
              </a:lnSpc>
            </a:pPr>
            <a:r>
              <a:rPr lang="it-IT" dirty="0" err="1" smtClean="0">
                <a:latin typeface="Palatino Linotype" pitchFamily="16" charset="0"/>
              </a:rPr>
              <a:t>address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specified</a:t>
            </a:r>
            <a:r>
              <a:rPr lang="it-IT" dirty="0" smtClean="0">
                <a:latin typeface="Palatino Linotype" pitchFamily="16" charset="0"/>
              </a:rPr>
              <a:t> by the </a:t>
            </a:r>
            <a:r>
              <a:rPr lang="it-IT" i="1" dirty="0" smtClean="0">
                <a:latin typeface="Palatino Linotype" pitchFamily="16" charset="0"/>
              </a:rPr>
              <a:t>location </a:t>
            </a:r>
            <a:r>
              <a:rPr lang="it-IT" i="1" dirty="0" err="1">
                <a:latin typeface="Palatino Linotype" pitchFamily="16" charset="0"/>
              </a:rPr>
              <a:t>counter</a:t>
            </a:r>
            <a:r>
              <a:rPr lang="it-IT" dirty="0">
                <a:latin typeface="Palatino Linotype" pitchFamily="16" charset="0"/>
              </a:rPr>
              <a:t>.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3017838" y="4448175"/>
            <a:ext cx="2384425" cy="4460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 flipV="1">
            <a:off x="4084638" y="5175250"/>
            <a:ext cx="1065212" cy="5413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160463"/>
            <a:ext cx="9072562" cy="2763390"/>
          </a:xfrm>
          <a:ln/>
        </p:spPr>
        <p:txBody>
          <a:bodyPr/>
          <a:lstStyle/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800" dirty="0" smtClean="0"/>
              <a:t>The </a:t>
            </a:r>
            <a:r>
              <a:rPr lang="it-IT" sz="2800" dirty="0" err="1" smtClean="0"/>
              <a:t>simplest</a:t>
            </a:r>
            <a:r>
              <a:rPr lang="it-IT" sz="2800" dirty="0" smtClean="0"/>
              <a:t> </a:t>
            </a:r>
            <a:r>
              <a:rPr lang="it-IT" sz="2800" dirty="0" err="1" smtClean="0"/>
              <a:t>form</a:t>
            </a:r>
            <a:r>
              <a:rPr lang="it-IT" sz="2800" dirty="0" smtClean="0"/>
              <a:t> of </a:t>
            </a:r>
            <a:r>
              <a:rPr lang="it-IT" sz="2800" dirty="0" err="1" smtClean="0"/>
              <a:t>linker</a:t>
            </a:r>
            <a:r>
              <a:rPr lang="it-IT" sz="2800" dirty="0" smtClean="0"/>
              <a:t> script </a:t>
            </a:r>
            <a:r>
              <a:rPr lang="it-IT" sz="2800" dirty="0" err="1" smtClean="0"/>
              <a:t>contains</a:t>
            </a:r>
            <a:r>
              <a:rPr lang="it-IT" sz="2800" dirty="0" smtClean="0"/>
              <a:t> </a:t>
            </a:r>
            <a:r>
              <a:rPr lang="it-IT" sz="2800" dirty="0" err="1" smtClean="0"/>
              <a:t>only</a:t>
            </a:r>
            <a:r>
              <a:rPr lang="it-IT" sz="2800" dirty="0" smtClean="0"/>
              <a:t> a </a:t>
            </a:r>
            <a:r>
              <a:rPr lang="it-IT" sz="2800" dirty="0" smtClean="0">
                <a:latin typeface="Courier 10 Pitch" pitchFamily="1" charset="0"/>
              </a:rPr>
              <a:t>SECTIONS</a:t>
            </a:r>
            <a:r>
              <a:rPr lang="it-IT" sz="2800" dirty="0"/>
              <a:t> </a:t>
            </a:r>
            <a:r>
              <a:rPr lang="it-IT" sz="2800" dirty="0" err="1" smtClean="0"/>
              <a:t>directive</a:t>
            </a:r>
            <a:r>
              <a:rPr lang="it-IT" sz="2800" dirty="0" smtClean="0"/>
              <a:t>;</a:t>
            </a:r>
            <a:endParaRPr lang="it-IT" sz="28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8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800" dirty="0"/>
              <a:t> </a:t>
            </a:r>
            <a:r>
              <a:rPr lang="it-IT" sz="2800" dirty="0" smtClean="0"/>
              <a:t>The </a:t>
            </a:r>
            <a:r>
              <a:rPr lang="it-IT" sz="2800" dirty="0">
                <a:latin typeface="Courier 10 Pitch" pitchFamily="1" charset="0"/>
              </a:rPr>
              <a:t>SECTIONS</a:t>
            </a:r>
            <a:r>
              <a:rPr lang="it-IT" sz="2800" dirty="0"/>
              <a:t> </a:t>
            </a:r>
            <a:r>
              <a:rPr lang="it-IT" sz="2800" dirty="0" err="1" smtClean="0"/>
              <a:t>directive</a:t>
            </a:r>
            <a:r>
              <a:rPr lang="it-IT" sz="2800" dirty="0" smtClean="0"/>
              <a:t> </a:t>
            </a:r>
            <a:r>
              <a:rPr lang="it-IT" sz="2800" dirty="0" err="1" smtClean="0"/>
              <a:t>describes</a:t>
            </a:r>
            <a:r>
              <a:rPr lang="it-IT" sz="2800" dirty="0" smtClean="0"/>
              <a:t> </a:t>
            </a:r>
            <a:r>
              <a:rPr lang="it-IT" sz="2800" dirty="0" err="1" smtClean="0"/>
              <a:t>memory</a:t>
            </a:r>
            <a:r>
              <a:rPr lang="it-IT" sz="2800" dirty="0" smtClean="0"/>
              <a:t> layout of the </a:t>
            </a:r>
            <a:r>
              <a:rPr lang="it-IT" sz="2800" dirty="0" err="1" smtClean="0"/>
              <a:t>linker-generated</a:t>
            </a:r>
            <a:r>
              <a:rPr lang="it-IT" sz="2800" dirty="0" smtClean="0"/>
              <a:t> file.</a:t>
            </a:r>
            <a:endParaRPr lang="it-IT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7169" name="Line 1"/>
          <p:cNvSpPr>
            <a:spLocks noChangeShapeType="1"/>
          </p:cNvSpPr>
          <p:nvPr/>
        </p:nvSpPr>
        <p:spPr bwMode="auto">
          <a:xfrm>
            <a:off x="5067300" y="5365750"/>
            <a:ext cx="14288" cy="407988"/>
          </a:xfrm>
          <a:prstGeom prst="line">
            <a:avLst/>
          </a:prstGeom>
          <a:noFill/>
          <a:ln w="7632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38500" y="1633538"/>
            <a:ext cx="3779838" cy="3733800"/>
          </a:xfrm>
          <a:prstGeom prst="rect">
            <a:avLst/>
          </a:prstGeom>
          <a:solidFill>
            <a:srgbClr val="EAEAEA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73175" y="5775325"/>
            <a:ext cx="7696200" cy="9906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445375" y="1785938"/>
            <a:ext cx="1447800" cy="914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Linker 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Script 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File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2262187" y="1433512"/>
            <a:ext cx="654867" cy="352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1349375" y="1785938"/>
            <a:ext cx="1447800" cy="65405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en-US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Makefile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5218113" y="1360488"/>
            <a:ext cx="2379662" cy="42545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4203700" y="3005138"/>
            <a:ext cx="1873250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preprocessor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3330575" y="3536950"/>
            <a:ext cx="1563688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compiler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199063" y="3536950"/>
            <a:ext cx="1716087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assembler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1044575" y="3079750"/>
            <a:ext cx="1981200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Make</a:t>
            </a:r>
          </a:p>
        </p:txBody>
      </p:sp>
      <p:sp>
        <p:nvSpPr>
          <p:cNvPr id="7180" name="AutoShape 12"/>
          <p:cNvSpPr>
            <a:spLocks noChangeArrowheads="1"/>
          </p:cNvSpPr>
          <p:nvPr/>
        </p:nvSpPr>
        <p:spPr bwMode="auto">
          <a:xfrm>
            <a:off x="4397375" y="4148138"/>
            <a:ext cx="1447800" cy="5334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Object File</a:t>
            </a:r>
          </a:p>
        </p:txBody>
      </p:sp>
      <p:sp>
        <p:nvSpPr>
          <p:cNvPr id="7181" name="AutoShape 13"/>
          <p:cNvSpPr>
            <a:spLocks noChangeArrowheads="1"/>
          </p:cNvSpPr>
          <p:nvPr/>
        </p:nvSpPr>
        <p:spPr bwMode="auto">
          <a:xfrm>
            <a:off x="1577975" y="5851525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3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720" tIns="29520" rIns="72720" bIns="2952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Shared 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Object 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3406775" y="5851525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3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720" tIns="29520" rIns="72720" bIns="2952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Relocatable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File</a:t>
            </a:r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5311775" y="5851525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0920" tIns="27720" rIns="70920" bIns="2772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Executable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File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7140575" y="5851525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99CC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 Link Map 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File</a:t>
            </a: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940175" y="4986338"/>
            <a:ext cx="2286000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Linker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2033588" y="2439988"/>
            <a:ext cx="9525" cy="639762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3940175" y="2700338"/>
            <a:ext cx="1588" cy="8382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6302375" y="2700338"/>
            <a:ext cx="1588" cy="8382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5616575" y="2700338"/>
            <a:ext cx="1588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4549775" y="2700338"/>
            <a:ext cx="1588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5616575" y="3308350"/>
            <a:ext cx="1588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4894263" y="3690938"/>
            <a:ext cx="304800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5616575" y="3843338"/>
            <a:ext cx="1588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4549775" y="3843338"/>
            <a:ext cx="1588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5083175" y="4679950"/>
            <a:ext cx="1588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H="1">
            <a:off x="6224588" y="5137150"/>
            <a:ext cx="1908175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8131175" y="2700338"/>
            <a:ext cx="1588" cy="2438400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2035175" y="3584575"/>
            <a:ext cx="1203325" cy="1588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V="1">
            <a:off x="2035175" y="3382963"/>
            <a:ext cx="1588" cy="231775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00" name="AutoShape 32"/>
          <p:cNvSpPr>
            <a:spLocks noChangeArrowheads="1"/>
          </p:cNvSpPr>
          <p:nvPr/>
        </p:nvSpPr>
        <p:spPr bwMode="auto">
          <a:xfrm>
            <a:off x="1577975" y="4908550"/>
            <a:ext cx="1447800" cy="5334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3025775" y="5137150"/>
            <a:ext cx="914400" cy="1588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H="1">
            <a:off x="2336800" y="4376738"/>
            <a:ext cx="2060575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2339975" y="4376738"/>
            <a:ext cx="1588" cy="5334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1044575" y="4222750"/>
            <a:ext cx="1981200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Archive (</a:t>
            </a: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ar</a:t>
            </a: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)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Compiling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Process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4549775" y="3308350"/>
            <a:ext cx="1588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2917055" y="1103313"/>
            <a:ext cx="2627313" cy="39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b="1" i="1" dirty="0" smtClean="0">
                <a:latin typeface="Palatino Linotype" pitchFamily="16" charset="0"/>
              </a:rPr>
              <a:t>User-</a:t>
            </a:r>
            <a:r>
              <a:rPr lang="it-IT" b="1" i="1" dirty="0" err="1" smtClean="0">
                <a:latin typeface="Palatino Linotype" pitchFamily="16" charset="0"/>
              </a:rPr>
              <a:t>created</a:t>
            </a:r>
            <a:r>
              <a:rPr lang="it-IT" b="1" i="1" dirty="0" smtClean="0">
                <a:latin typeface="Palatino Linotype" pitchFamily="16" charset="0"/>
              </a:rPr>
              <a:t> </a:t>
            </a:r>
            <a:r>
              <a:rPr lang="it-IT" b="1" i="1" dirty="0" err="1" smtClean="0">
                <a:latin typeface="Palatino Linotype" pitchFamily="16" charset="0"/>
              </a:rPr>
              <a:t>files</a:t>
            </a:r>
            <a:endParaRPr lang="it-IT" b="1" i="1" dirty="0">
              <a:latin typeface="Palatino Linotype" pitchFamily="16" charset="0"/>
            </a:endParaRPr>
          </a:p>
        </p:txBody>
      </p:sp>
      <p:sp>
        <p:nvSpPr>
          <p:cNvPr id="7208" name="AutoShape 40"/>
          <p:cNvSpPr>
            <a:spLocks noChangeArrowheads="1"/>
          </p:cNvSpPr>
          <p:nvPr/>
        </p:nvSpPr>
        <p:spPr bwMode="auto">
          <a:xfrm>
            <a:off x="5145088" y="1720850"/>
            <a:ext cx="1619250" cy="914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Sorgenti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Assembly</a:t>
            </a:r>
          </a:p>
        </p:txBody>
      </p:sp>
      <p:sp>
        <p:nvSpPr>
          <p:cNvPr id="7209" name="AutoShape 41"/>
          <p:cNvSpPr>
            <a:spLocks noChangeArrowheads="1"/>
          </p:cNvSpPr>
          <p:nvPr/>
        </p:nvSpPr>
        <p:spPr bwMode="auto">
          <a:xfrm>
            <a:off x="3367088" y="1717675"/>
            <a:ext cx="1657350" cy="914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Sorgenti C/C++ 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 File Header</a:t>
            </a:r>
          </a:p>
        </p:txBody>
      </p:sp>
      <p:sp>
        <p:nvSpPr>
          <p:cNvPr id="7210" name="AutoShape 42"/>
          <p:cNvSpPr>
            <a:spLocks noChangeArrowheads="1"/>
          </p:cNvSpPr>
          <p:nvPr/>
        </p:nvSpPr>
        <p:spPr bwMode="auto">
          <a:xfrm>
            <a:off x="3438525" y="1790700"/>
            <a:ext cx="1657350" cy="914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C/C++ Sources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And Header Files</a:t>
            </a:r>
          </a:p>
        </p:txBody>
      </p:sp>
      <p:sp>
        <p:nvSpPr>
          <p:cNvPr id="7211" name="AutoShape 43"/>
          <p:cNvSpPr>
            <a:spLocks noChangeArrowheads="1"/>
          </p:cNvSpPr>
          <p:nvPr/>
        </p:nvSpPr>
        <p:spPr bwMode="auto">
          <a:xfrm>
            <a:off x="5216525" y="1790700"/>
            <a:ext cx="1619250" cy="914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Assembly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Sources</a:t>
            </a:r>
          </a:p>
        </p:txBody>
      </p:sp>
      <p:sp>
        <p:nvSpPr>
          <p:cNvPr id="7212" name="AutoShape 44"/>
          <p:cNvSpPr>
            <a:spLocks noChangeArrowheads="1"/>
          </p:cNvSpPr>
          <p:nvPr/>
        </p:nvSpPr>
        <p:spPr bwMode="auto">
          <a:xfrm>
            <a:off x="1633538" y="4965700"/>
            <a:ext cx="1447800" cy="533400"/>
          </a:xfrm>
          <a:prstGeom prst="foldedCorner">
            <a:avLst>
              <a:gd name="adj" fmla="val 17704"/>
            </a:avLst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Library File</a:t>
            </a:r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>
            <a:off x="4321175" y="1479550"/>
            <a:ext cx="76200" cy="304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4802188" y="1433513"/>
            <a:ext cx="890587" cy="352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err="1" smtClean="0"/>
              <a:t>Example</a:t>
            </a:r>
            <a:r>
              <a:rPr lang="it-IT" dirty="0" smtClean="0"/>
              <a:t>: C code</a:t>
            </a:r>
            <a:endParaRPr lang="it-IT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52513" y="1627188"/>
            <a:ext cx="7812087" cy="4424362"/>
          </a:xfrm>
          <a:ln/>
        </p:spPr>
        <p:txBody>
          <a:bodyPr lIns="90000" tIns="67968" rIns="90000" bIns="46800"/>
          <a:lstStyle/>
          <a:p>
            <a:pPr>
              <a:lnSpc>
                <a:spcPct val="94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4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b="1">
              <a:latin typeface="Courier New" pitchFamily="49" charset="0"/>
            </a:endParaRPr>
          </a:p>
          <a:p>
            <a:pPr>
              <a:lnSpc>
                <a:spcPct val="94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>
                <a:latin typeface="Courier New" pitchFamily="49" charset="0"/>
              </a:rPr>
              <a:t>int xx, yy;</a:t>
            </a:r>
          </a:p>
          <a:p>
            <a:pPr>
              <a:lnSpc>
                <a:spcPct val="94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b="1">
              <a:latin typeface="Courier New" pitchFamily="49" charset="0"/>
            </a:endParaRPr>
          </a:p>
          <a:p>
            <a:pPr>
              <a:lnSpc>
                <a:spcPct val="94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>
                <a:latin typeface="Courier New" pitchFamily="49" charset="0"/>
              </a:rPr>
              <a:t>int main(void) {</a:t>
            </a:r>
          </a:p>
          <a:p>
            <a:pPr>
              <a:lnSpc>
                <a:spcPct val="94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>
                <a:latin typeface="Courier New" pitchFamily="49" charset="0"/>
              </a:rPr>
              <a:t>  xx = 1;</a:t>
            </a:r>
          </a:p>
          <a:p>
            <a:pPr>
              <a:lnSpc>
                <a:spcPct val="94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>
                <a:latin typeface="Courier New" pitchFamily="49" charset="0"/>
              </a:rPr>
              <a:t>  yy = 2;</a:t>
            </a:r>
          </a:p>
          <a:p>
            <a:pPr>
              <a:lnSpc>
                <a:spcPct val="94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>
                <a:latin typeface="Courier New" pitchFamily="49" charset="0"/>
              </a:rPr>
              <a:t>  printf ("xx %d yy %d\n", xx, yy);</a:t>
            </a:r>
          </a:p>
          <a:p>
            <a:pPr>
              <a:lnSpc>
                <a:spcPct val="94000"/>
              </a:lnSpc>
              <a:spcBef>
                <a:spcPts val="7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err="1" smtClean="0"/>
              <a:t>Example</a:t>
            </a:r>
            <a:r>
              <a:rPr lang="it-IT" dirty="0" smtClean="0"/>
              <a:t>: </a:t>
            </a:r>
            <a:r>
              <a:rPr lang="it-IT" dirty="0"/>
              <a:t>ELF </a:t>
            </a:r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60475" y="2376488"/>
            <a:ext cx="7559675" cy="2828925"/>
          </a:xfrm>
          <a:ln/>
        </p:spPr>
        <p:txBody>
          <a:bodyPr lIns="90000" tIns="64944" rIns="90000" bIns="46800"/>
          <a:lstStyle/>
          <a:p>
            <a:pPr>
              <a:lnSpc>
                <a:spcPct val="94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latin typeface="Courier New" pitchFamily="49" charset="0"/>
              </a:rPr>
              <a:t>$ objdump -x esempio-elf</a:t>
            </a:r>
          </a:p>
          <a:p>
            <a:pPr>
              <a:lnSpc>
                <a:spcPct val="94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4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latin typeface="Courier New" pitchFamily="49" charset="0"/>
              </a:rPr>
              <a:t>esempio-elf:     file format elf32-i386</a:t>
            </a:r>
          </a:p>
          <a:p>
            <a:pPr>
              <a:lnSpc>
                <a:spcPct val="94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latin typeface="Courier New" pitchFamily="49" charset="0"/>
              </a:rPr>
              <a:t>architecture: i386, flags 0x00000112:</a:t>
            </a:r>
          </a:p>
          <a:p>
            <a:pPr>
              <a:lnSpc>
                <a:spcPct val="94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latin typeface="Courier New" pitchFamily="49" charset="0"/>
              </a:rPr>
              <a:t>EXEC_P, HAS_SYMS, D_PAGED</a:t>
            </a:r>
          </a:p>
          <a:p>
            <a:pPr>
              <a:lnSpc>
                <a:spcPct val="94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400" b="1">
                <a:latin typeface="Courier New" pitchFamily="49" charset="0"/>
              </a:rPr>
              <a:t>start address 0x08048310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700213"/>
            <a:ext cx="9072562" cy="4989512"/>
          </a:xfrm>
          <a:ln/>
        </p:spPr>
        <p:txBody>
          <a:bodyPr lIns="90000" tIns="58896" rIns="90000" bIns="46800"/>
          <a:lstStyle/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PHDR off    0x00000034 vaddr 0x08048034 paddr 0x08048034 align 2**2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     filesz 0x00000100 memsz 0x00000100 flags r-x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INTERP off    0x00000134 vaddr 0x08048134 paddr 0x08048134 align 2**0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     filesz 0x00000013 memsz 0x00000013 flags r--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LOAD off    0x00000000 vaddr 0x08048000 paddr 0x08048000 align 2**12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     filesz 0x000004f4 memsz 0x000004f4 flags r-x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LOAD off    0x00000f0c vaddr 0x08049f0c paddr 0x08049f0c align 2**12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     filesz 0x00000108 memsz 0x00000118 flags rw-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DYNAMIC off    0x00000f20 vaddr 0x08049f20 paddr 0x08049f20 align 2**2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     filesz 0x000000d0 memsz 0x000000d0 flags rw-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NOTE off    0x00000148 vaddr 0x08048148 paddr 0x08048148 align 2**2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     filesz 0x00000020 memsz 0x00000020 flags r--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STACK off    0x00000000 vaddr 0x00000000 paddr 0x00000000 align 2**2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     filesz 0x00000000 memsz 0x00000000 flags rw-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RELRO off    0x00000f0c vaddr 0x08049f0c paddr 0x08049f0c align 2**0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>
                <a:latin typeface="Courier New" pitchFamily="49" charset="0"/>
              </a:rPr>
              <a:t>         filesz 0x000000f4 memsz 0x000000f4 flags r--</a:t>
            </a:r>
          </a:p>
          <a:p>
            <a:pPr>
              <a:lnSpc>
                <a:spcPct val="94000"/>
              </a:lnSpc>
              <a:spcBef>
                <a:spcPts val="4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600" b="1">
              <a:latin typeface="Courier New" pitchFamily="49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err="1" smtClean="0"/>
              <a:t>Example</a:t>
            </a:r>
            <a:r>
              <a:rPr lang="it-IT" dirty="0" smtClean="0"/>
              <a:t>: </a:t>
            </a:r>
            <a:r>
              <a:rPr lang="it-IT" dirty="0"/>
              <a:t>Program </a:t>
            </a:r>
            <a:r>
              <a:rPr lang="it-IT" dirty="0" err="1"/>
              <a:t>Header</a:t>
            </a:r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720725" y="2030413"/>
            <a:ext cx="5040313" cy="4270375"/>
          </a:xfrm>
          <a:ln/>
        </p:spPr>
        <p:txBody>
          <a:bodyPr lIns="90000" tIns="80820" rIns="90000" bIns="46800"/>
          <a:lstStyle/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NEEDED               libc.so.6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INIT                 0x08048298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FINI                 0x080484bc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HASH                 0x08048168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STRTAB               0x08048200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SYMTAB               0x080481b0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STRSZ                0x0000004c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SYMENT               0x00000010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DEBUG                0x00000000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PLTGOT               0x08049ff4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PLTRELSZ             0x00000018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PLTREL               0x00000011</a:t>
            </a:r>
          </a:p>
          <a:p>
            <a:pPr>
              <a:lnSpc>
                <a:spcPct val="85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800" b="1">
                <a:latin typeface="Courier New" pitchFamily="49" charset="0"/>
              </a:rPr>
              <a:t>  JMPREL               0x08048280</a:t>
            </a:r>
          </a:p>
        </p:txBody>
      </p:sp>
      <p:sp>
        <p:nvSpPr>
          <p:cNvPr id="28674" name="Oval 2"/>
          <p:cNvSpPr>
            <a:spLocks noChangeArrowheads="1"/>
          </p:cNvSpPr>
          <p:nvPr/>
        </p:nvSpPr>
        <p:spPr bwMode="auto">
          <a:xfrm>
            <a:off x="3635375" y="2087563"/>
            <a:ext cx="1828800" cy="762000"/>
          </a:xfrm>
          <a:prstGeom prst="ellipse">
            <a:avLst/>
          </a:prstGeom>
          <a:noFill/>
          <a:ln w="25560" cap="flat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638800" y="2160588"/>
            <a:ext cx="3971925" cy="62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2676" rIns="90000" bIns="46800">
            <a:spAutoFit/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en-US" dirty="0" smtClean="0">
                <a:solidFill>
                  <a:srgbClr val="FF3300"/>
                </a:solidFill>
              </a:rPr>
              <a:t>There is the need to link </a:t>
            </a:r>
            <a:r>
              <a:rPr lang="en-US" dirty="0" smtClean="0">
                <a:solidFill>
                  <a:srgbClr val="FF3300"/>
                </a:solidFill>
              </a:rPr>
              <a:t>to this shared library to use </a:t>
            </a:r>
            <a:r>
              <a:rPr lang="en-US" dirty="0" err="1" smtClean="0">
                <a:solidFill>
                  <a:srgbClr val="FF3300"/>
                </a:solidFill>
              </a:rPr>
              <a:t>printf</a:t>
            </a:r>
            <a:r>
              <a:rPr lang="en-US" dirty="0">
                <a:solidFill>
                  <a:srgbClr val="FF3300"/>
                </a:solidFill>
              </a:rPr>
              <a:t>()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err="1" smtClean="0"/>
              <a:t>Example</a:t>
            </a:r>
            <a:r>
              <a:rPr lang="it-IT" dirty="0" smtClean="0"/>
              <a:t>: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Section</a:t>
            </a:r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Example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Sections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Header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31800" y="1584325"/>
            <a:ext cx="10080625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Idx Name          Size      VMA       LMA       File off  Algn</a:t>
            </a: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2  .hash        00000028  08048168  08048168  00000168  2**2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            CONTENTS, ALLOC, LOAD, READONLY, DATA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10 .init        00000030  08048298  08048298  00000298  2**2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            CONTENTS, ALLOC, LOAD, READONLY, CODE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11 .plt         00000040  080482c8  080482c8  000002c8  2**2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            CONTENTS, ALLOC, LOAD, READONLY, CODE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12 .text        000001ac  08048310  08048310  00000310  2**4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            CONTENTS, ALLOC, LOAD, READONLY, CODE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13 .fini        0000001c  080484bc  080484bc  000004bc  2**2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            CONTENTS, ALLOC, LOAD, READONLY, CODE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14 .rodata      00000015  080484d8  080484d8  000004d8  2**2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            CONTENTS, ALLOC, LOAD, READONLY, ATA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22 .data        00000008  0804a00c  0804a00c  0000100c  2**2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            CONTENTS, ALLOC, LOAD, DATA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23 .bss         00000010  0804a014  0804a014  00001014  2**2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</a:rPr>
              <a:t>                ALLOC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Example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Table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79388" y="1079500"/>
            <a:ext cx="9720262" cy="547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7040" rIns="90000" bIns="46800"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...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00000000 l    df *ABS*     00000000              esempio-elf.c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08049f0c l       .ctors    00000000              .hidden __init_array_end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08049f0c l       .ctors    00000000              .hidden __init_array_start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08049f20 l     O .dynamic  00000000              .hidden _DYNAMIC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0804a00c  w      .data     00000000              data_start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08048420 g     F .text     00000005              __libc_csu_fini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08048310 g     F .text     00000000              _start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00000000  w      *UND*     00000000              __gmon_start__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...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08049f18 g     O .dtors    00000000              .hidden __DTOR_END__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08048430 g     F .text     0000005a              __libc_csu_init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00000000       F *UND*     00000000              printf@@GLIBC_2.0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0804a01c g     O .bss      00000004              yy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0804a014 g       *ABS*     00000000              __bss_start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0804a024 g       *ABS*     00000000              _end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0804a014 g       *ABS*     00000000              _edata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0804848a g     F .text     00000000             .hidden __i686.get_pc_thunk.bx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080483c4 g     F .text     0000004d              main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08048298 g     F .init     00000000              _init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0804a020 g     O .bss      00000004              xx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Symbols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Visibility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1079500"/>
            <a:ext cx="10080625" cy="551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1295400" indent="-287338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en-US" sz="2200" i="1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weak 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symbols:</a:t>
            </a:r>
            <a:endParaRPr lang="en-US" sz="22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ct val="101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More module can have a </a:t>
            </a:r>
            <a:r>
              <a:rPr lang="en-US" sz="22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simbol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with the same name of a </a:t>
            </a:r>
            <a:r>
              <a:rPr lang="en-US" sz="2200" i="1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weak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one</a:t>
            </a:r>
            <a:r>
              <a:rPr lang="en-US" sz="2200" i="1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;</a:t>
            </a:r>
            <a:endParaRPr lang="en-US" sz="2200" i="1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ct val="101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declared entity canno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 be overloaded by other modules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;</a:t>
            </a:r>
            <a:endParaRPr lang="en-US" sz="22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>
              <a:lnSpc>
                <a:spcPct val="101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It is useful for libraries which 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want to avoid conflicts with user programs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</a:t>
            </a:r>
            <a:endParaRPr lang="en-US" sz="22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>
              <a:lnSpc>
                <a:spcPct val="84000"/>
              </a:lnSpc>
              <a:spcBef>
                <a:spcPts val="600"/>
              </a:spcBef>
              <a:buSzPct val="45000"/>
              <a:buFont typeface="StarSymbol" charset="0"/>
              <a:buNone/>
            </a:pPr>
            <a:endParaRPr lang="en-US" sz="2200" dirty="0"/>
          </a:p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en-US" sz="22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en-US" sz="2200" dirty="0" err="1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gcc</a:t>
            </a:r>
            <a:r>
              <a:rPr lang="en-US" sz="22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version </a:t>
            </a:r>
            <a:r>
              <a:rPr lang="en-US" sz="22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4.0 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gives the command line option </a:t>
            </a:r>
            <a:r>
              <a:rPr lang="en-US" sz="2200" dirty="0">
                <a:solidFill>
                  <a:srgbClr val="5F5F5F"/>
                </a:solidFill>
                <a:latin typeface="Courier 10 Pitch" pitchFamily="1" charset="0"/>
                <a:ea typeface="DejaVu Sans" charset="0"/>
                <a:cs typeface="DejaVu Sans" charset="0"/>
              </a:rPr>
              <a:t>-</a:t>
            </a:r>
            <a:r>
              <a:rPr lang="en-US" sz="2200" dirty="0" err="1">
                <a:solidFill>
                  <a:srgbClr val="5F5F5F"/>
                </a:solidFill>
                <a:latin typeface="Courier 10 Pitch" pitchFamily="1" charset="0"/>
                <a:ea typeface="DejaVu Sans" charset="0"/>
                <a:cs typeface="DejaVu Sans" charset="0"/>
              </a:rPr>
              <a:t>fvisibility</a:t>
            </a:r>
            <a:r>
              <a:rPr lang="en-US" sz="22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</a:t>
            </a:r>
          </a:p>
          <a:p>
            <a:pPr lvl="2" hangingPunct="1">
              <a:lnSpc>
                <a:spcPct val="85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2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default</a:t>
            </a:r>
            <a:r>
              <a:rPr lang="en-US" sz="22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normal </a:t>
            </a:r>
            <a:r>
              <a:rPr lang="en-US" sz="22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behaviour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, the symbol is seen by other modules; </a:t>
            </a:r>
            <a:endParaRPr lang="en-US" sz="22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 hangingPunct="1">
              <a:lnSpc>
                <a:spcPct val="85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2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hidden</a:t>
            </a:r>
            <a:r>
              <a:rPr lang="en-US" sz="22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two declarations of an object refer the same object only if they are in the same shared object;</a:t>
            </a:r>
            <a:endParaRPr lang="en-US" sz="22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 hangingPunct="1">
              <a:lnSpc>
                <a:spcPct val="85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2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internal</a:t>
            </a:r>
            <a:r>
              <a:rPr lang="en-US" sz="22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an entity declared in a module cannot be referenced even by pointer;</a:t>
            </a:r>
            <a:endParaRPr lang="en-US" sz="22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2" hangingPunct="1">
              <a:lnSpc>
                <a:spcPct val="85000"/>
              </a:lnSpc>
              <a:spcBef>
                <a:spcPts val="613"/>
              </a:spcBef>
              <a:buSzPct val="45000"/>
              <a:buFont typeface="StarSymbol" charset="0"/>
              <a:buChar char="➢"/>
            </a:pPr>
            <a:r>
              <a:rPr lang="en-US" sz="22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protected</a:t>
            </a:r>
            <a:r>
              <a:rPr lang="en-US" sz="22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 </a:t>
            </a:r>
            <a:r>
              <a:rPr lang="en-US" sz="22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 symbol is </a:t>
            </a:r>
            <a:r>
              <a:rPr lang="en-US" sz="2200" i="1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weak;</a:t>
            </a:r>
            <a:endParaRPr lang="en-US" sz="2200" i="1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Symbols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Visibility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(2)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03238" y="1447800"/>
            <a:ext cx="9072562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920" rIns="90000" bIns="46800"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94000"/>
              </a:lnSpc>
              <a:spcBef>
                <a:spcPts val="700"/>
              </a:spcBef>
            </a:pPr>
            <a:r>
              <a:rPr lang="en-US" sz="20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int variable __attribute__ ((visibility (“hidden”)));</a:t>
            </a:r>
          </a:p>
          <a:p>
            <a:pPr hangingPunct="1">
              <a:lnSpc>
                <a:spcPct val="94000"/>
              </a:lnSpc>
              <a:spcBef>
                <a:spcPts val="700"/>
              </a:spcBef>
            </a:pPr>
            <a:endParaRPr lang="en-US" sz="2000" b="1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94000"/>
              </a:lnSpc>
              <a:spcBef>
                <a:spcPts val="700"/>
              </a:spcBef>
            </a:pPr>
            <a:endParaRPr lang="en-US" sz="2000" b="1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94000"/>
              </a:lnSpc>
              <a:spcBef>
                <a:spcPts val="700"/>
              </a:spcBef>
            </a:pPr>
            <a:r>
              <a:rPr lang="en-US" sz="28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#pragma GCC visibility push(hidden)</a:t>
            </a:r>
          </a:p>
          <a:p>
            <a:pPr hangingPunct="1">
              <a:lnSpc>
                <a:spcPct val="94000"/>
              </a:lnSpc>
              <a:spcBef>
                <a:spcPts val="700"/>
              </a:spcBef>
            </a:pPr>
            <a:r>
              <a:rPr lang="en-US" sz="28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int variable;</a:t>
            </a:r>
          </a:p>
          <a:p>
            <a:pPr hangingPunct="1">
              <a:lnSpc>
                <a:spcPct val="94000"/>
              </a:lnSpc>
              <a:spcBef>
                <a:spcPts val="700"/>
              </a:spcBef>
            </a:pPr>
            <a:endParaRPr lang="en-US" sz="2800" b="1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94000"/>
              </a:lnSpc>
              <a:spcBef>
                <a:spcPts val="700"/>
              </a:spcBef>
            </a:pPr>
            <a:r>
              <a:rPr lang="en-US" sz="28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int increment(void) {</a:t>
            </a:r>
          </a:p>
          <a:p>
            <a:pPr hangingPunct="1">
              <a:lnSpc>
                <a:spcPct val="94000"/>
              </a:lnSpc>
              <a:spcBef>
                <a:spcPts val="700"/>
              </a:spcBef>
            </a:pPr>
            <a:r>
              <a:rPr lang="en-US" sz="28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return ++variable;</a:t>
            </a:r>
          </a:p>
          <a:p>
            <a:pPr hangingPunct="1">
              <a:lnSpc>
                <a:spcPct val="94000"/>
              </a:lnSpc>
              <a:spcBef>
                <a:spcPts val="700"/>
              </a:spcBef>
            </a:pPr>
            <a:r>
              <a:rPr lang="en-US" sz="28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}</a:t>
            </a:r>
          </a:p>
          <a:p>
            <a:pPr hangingPunct="1">
              <a:lnSpc>
                <a:spcPct val="94000"/>
              </a:lnSpc>
              <a:spcBef>
                <a:spcPts val="700"/>
              </a:spcBef>
            </a:pPr>
            <a:r>
              <a:rPr lang="en-US" sz="2800" b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#pragma GCC visibility pop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Linux Loader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0" y="1065213"/>
            <a:ext cx="10080625" cy="584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 marL="8636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ts val="2825"/>
              </a:lnSpc>
              <a:buSzPct val="45000"/>
              <a:buFont typeface="StarSymbol" charset="0"/>
              <a:buChar char="●"/>
            </a:pP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 In </a:t>
            </a:r>
            <a:r>
              <a:rPr lang="it-IT" sz="2400" dirty="0" err="1">
                <a:solidFill>
                  <a:srgbClr val="4C4C4C"/>
                </a:solidFill>
                <a:latin typeface="Palatino Linotype" pitchFamily="16" charset="0"/>
              </a:rPr>
              <a:t>fs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/</a:t>
            </a:r>
            <a:r>
              <a:rPr lang="it-IT" sz="2400" dirty="0" err="1">
                <a:solidFill>
                  <a:srgbClr val="4C4C4C"/>
                </a:solidFill>
                <a:latin typeface="Palatino Linotype" pitchFamily="16" charset="0"/>
              </a:rPr>
              <a:t>exec.c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:</a:t>
            </a:r>
          </a:p>
          <a:p>
            <a:pPr lvl="1">
              <a:lnSpc>
                <a:spcPts val="2825"/>
              </a:lnSpc>
              <a:buSzPct val="45000"/>
              <a:buFont typeface="StarSymbol" charset="0"/>
              <a:buChar char="➢"/>
            </a:pPr>
            <a:r>
              <a:rPr lang="it-IT" sz="2400" b="1" dirty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b="1" dirty="0" err="1">
                <a:solidFill>
                  <a:srgbClr val="4C4C4C"/>
                </a:solidFill>
                <a:latin typeface="Courier New" pitchFamily="49" charset="0"/>
              </a:rPr>
              <a:t>do_execve</a:t>
            </a:r>
            <a:r>
              <a:rPr lang="it-IT" sz="2400" b="1" dirty="0">
                <a:solidFill>
                  <a:srgbClr val="4C4C4C"/>
                </a:solidFill>
                <a:latin typeface="Courier New" pitchFamily="49" charset="0"/>
              </a:rPr>
              <a:t>()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:</a:t>
            </a:r>
          </a:p>
          <a:p>
            <a:pPr lvl="3">
              <a:lnSpc>
                <a:spcPts val="2825"/>
              </a:lnSpc>
              <a:buSzPct val="45000"/>
              <a:buFont typeface="StarSymbol" charset="0"/>
              <a:buChar char=""/>
            </a:pP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About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50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lines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of code;</a:t>
            </a:r>
            <a:endParaRPr lang="it-IT" sz="2400" dirty="0">
              <a:solidFill>
                <a:srgbClr val="4C4C4C"/>
              </a:solidFill>
              <a:latin typeface="Palatino Linotype" pitchFamily="16" charset="0"/>
            </a:endParaRPr>
          </a:p>
          <a:p>
            <a:pPr lvl="3">
              <a:lnSpc>
                <a:spcPts val="2825"/>
              </a:lnSpc>
              <a:buSzPct val="45000"/>
              <a:buFont typeface="StarSymbol" charset="0"/>
              <a:buChar char=""/>
            </a:pP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Performs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some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error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checks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and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fill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the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structure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Courier New" pitchFamily="49" charset="0"/>
              </a:rPr>
              <a:t>struct</a:t>
            </a:r>
            <a:r>
              <a:rPr lang="it-IT" sz="2400" dirty="0" smtClean="0">
                <a:solidFill>
                  <a:srgbClr val="4C4C4C"/>
                </a:solidFill>
                <a:latin typeface="Courier New" pitchFamily="49" charset="0"/>
              </a:rPr>
              <a:t> </a:t>
            </a:r>
            <a:r>
              <a:rPr lang="it-IT" sz="2400" dirty="0" err="1">
                <a:solidFill>
                  <a:srgbClr val="4C4C4C"/>
                </a:solidFill>
                <a:latin typeface="Courier New" pitchFamily="49" charset="0"/>
              </a:rPr>
              <a:t>linux_binprm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;</a:t>
            </a:r>
          </a:p>
          <a:p>
            <a:pPr lvl="3">
              <a:lnSpc>
                <a:spcPts val="2825"/>
              </a:lnSpc>
              <a:buSzPct val="45000"/>
              <a:buFont typeface="StarSymbol" charset="0"/>
              <a:buChar char=""/>
            </a:pP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Looks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for a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binary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file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handler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.</a:t>
            </a:r>
            <a:endParaRPr lang="it-IT" sz="2400" dirty="0">
              <a:solidFill>
                <a:srgbClr val="4C4C4C"/>
              </a:solidFill>
              <a:latin typeface="Palatino Linotype" pitchFamily="16" charset="0"/>
            </a:endParaRPr>
          </a:p>
          <a:p>
            <a:pPr lvl="3">
              <a:lnSpc>
                <a:spcPts val="2825"/>
              </a:lnSpc>
              <a:buSzPct val="45000"/>
              <a:buFont typeface="StarSymbol" charset="0"/>
              <a:buNone/>
            </a:pPr>
            <a:endParaRPr lang="it-IT" sz="2400" dirty="0">
              <a:solidFill>
                <a:srgbClr val="4C4C4C"/>
              </a:solidFill>
              <a:latin typeface="Palatino Linotype" pitchFamily="16" charset="0"/>
            </a:endParaRPr>
          </a:p>
          <a:p>
            <a:pPr lvl="1">
              <a:lnSpc>
                <a:spcPts val="2825"/>
              </a:lnSpc>
              <a:buSzPct val="45000"/>
              <a:buFont typeface="StarSymbol" charset="0"/>
              <a:buChar char="➢"/>
            </a:pPr>
            <a:r>
              <a:rPr lang="it-IT" sz="2400" b="1" dirty="0" err="1">
                <a:solidFill>
                  <a:srgbClr val="4C4C4C"/>
                </a:solidFill>
                <a:latin typeface="Courier New" pitchFamily="49" charset="0"/>
              </a:rPr>
              <a:t>search_binary_handler</a:t>
            </a:r>
            <a:r>
              <a:rPr lang="it-IT" sz="2400" b="1" dirty="0">
                <a:solidFill>
                  <a:srgbClr val="4C4C4C"/>
                </a:solidFill>
                <a:latin typeface="Courier New" pitchFamily="49" charset="0"/>
              </a:rPr>
              <a:t>()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:</a:t>
            </a:r>
          </a:p>
          <a:p>
            <a:pPr lvl="3">
              <a:lnSpc>
                <a:spcPts val="2825"/>
              </a:lnSpc>
              <a:buSzPct val="45000"/>
              <a:buFont typeface="StarSymbol" charset="0"/>
              <a:buChar char=""/>
            </a:pP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Scans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a list of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binary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file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hanlders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registered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in the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kernel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;</a:t>
            </a:r>
            <a:endParaRPr lang="it-IT" sz="2400" dirty="0">
              <a:solidFill>
                <a:srgbClr val="4C4C4C"/>
              </a:solidFill>
              <a:latin typeface="Palatino Linotype" pitchFamily="16" charset="0"/>
            </a:endParaRPr>
          </a:p>
          <a:p>
            <a:pPr lvl="3">
              <a:lnSpc>
                <a:spcPts val="2825"/>
              </a:lnSpc>
              <a:buSzPct val="45000"/>
              <a:buFont typeface="StarSymbol" charset="0"/>
              <a:buChar char=""/>
            </a:pP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If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no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handler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is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able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to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recognize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the image format,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syscall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returs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the </a:t>
            </a:r>
            <a:r>
              <a:rPr lang="it-IT" sz="2400" dirty="0" smtClean="0">
                <a:solidFill>
                  <a:srgbClr val="4C4C4C"/>
                </a:solidFill>
                <a:latin typeface="Courier New" pitchFamily="49" charset="0"/>
              </a:rPr>
              <a:t>ENOEXEC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error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(“</a:t>
            </a:r>
            <a:r>
              <a:rPr lang="it-IT" sz="2400" dirty="0" err="1">
                <a:solidFill>
                  <a:srgbClr val="4C4C4C"/>
                </a:solidFill>
                <a:latin typeface="Palatino Linotype" pitchFamily="16" charset="0"/>
              </a:rPr>
              <a:t>Exec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 Format </a:t>
            </a:r>
            <a:r>
              <a:rPr lang="it-IT" sz="2400" dirty="0" err="1">
                <a:solidFill>
                  <a:srgbClr val="4C4C4C"/>
                </a:solidFill>
                <a:latin typeface="Palatino Linotype" pitchFamily="16" charset="0"/>
              </a:rPr>
              <a:t>Error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”);</a:t>
            </a:r>
          </a:p>
          <a:p>
            <a:pPr lvl="3">
              <a:lnSpc>
                <a:spcPts val="2825"/>
              </a:lnSpc>
              <a:buSzPct val="45000"/>
              <a:buFont typeface="StarSymbol" charset="0"/>
              <a:buNone/>
            </a:pPr>
            <a:endParaRPr lang="it-IT" sz="2400" dirty="0">
              <a:solidFill>
                <a:srgbClr val="4C4C4C"/>
              </a:solidFill>
              <a:latin typeface="Palatino Linotype" pitchFamily="16" charset="0"/>
            </a:endParaRPr>
          </a:p>
          <a:p>
            <a:pPr>
              <a:lnSpc>
                <a:spcPts val="2825"/>
              </a:lnSpc>
              <a:buSzPct val="45000"/>
              <a:buFont typeface="StarSymbol" charset="0"/>
              <a:buChar char="●"/>
            </a:pP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 In </a:t>
            </a:r>
            <a:r>
              <a:rPr lang="it-IT" sz="2400" dirty="0" err="1">
                <a:solidFill>
                  <a:srgbClr val="4C4C4C"/>
                </a:solidFill>
                <a:latin typeface="Palatino Linotype" pitchFamily="16" charset="0"/>
              </a:rPr>
              <a:t>fs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/</a:t>
            </a:r>
            <a:r>
              <a:rPr lang="it-IT" sz="2400" dirty="0" err="1">
                <a:solidFill>
                  <a:srgbClr val="4C4C4C"/>
                </a:solidFill>
                <a:latin typeface="Palatino Linotype" pitchFamily="16" charset="0"/>
              </a:rPr>
              <a:t>binfmt_elf.c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:</a:t>
            </a:r>
          </a:p>
          <a:p>
            <a:pPr lvl="1">
              <a:lnSpc>
                <a:spcPts val="2825"/>
              </a:lnSpc>
              <a:buSzPct val="45000"/>
              <a:buFont typeface="StarSymbol" charset="0"/>
              <a:buChar char="➢"/>
            </a:pPr>
            <a:r>
              <a:rPr lang="it-IT" sz="2400" b="1" dirty="0" err="1">
                <a:solidFill>
                  <a:srgbClr val="4C4C4C"/>
                </a:solidFill>
                <a:latin typeface="Courier New" pitchFamily="49" charset="0"/>
              </a:rPr>
              <a:t>load_elf_binary</a:t>
            </a:r>
            <a:r>
              <a:rPr lang="it-IT" sz="2400" b="1" dirty="0">
                <a:solidFill>
                  <a:srgbClr val="4C4C4C"/>
                </a:solidFill>
                <a:latin typeface="Courier New" pitchFamily="49" charset="0"/>
              </a:rPr>
              <a:t>()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:</a:t>
            </a:r>
          </a:p>
          <a:p>
            <a:pPr lvl="3">
              <a:lnSpc>
                <a:spcPts val="2825"/>
              </a:lnSpc>
              <a:buSzPct val="45000"/>
              <a:buFont typeface="StarSymbol" charset="0"/>
              <a:buChar char=""/>
            </a:pP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Load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image file to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memory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using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>
                <a:solidFill>
                  <a:srgbClr val="4C4C4C"/>
                </a:solidFill>
                <a:latin typeface="Palatino Linotype" pitchFamily="16" charset="0"/>
              </a:rPr>
              <a:t>mmap</a:t>
            </a:r>
            <a:r>
              <a:rPr lang="it-IT" sz="2400" dirty="0">
                <a:solidFill>
                  <a:srgbClr val="4C4C4C"/>
                </a:solidFill>
                <a:latin typeface="Palatino Linotype" pitchFamily="16" charset="0"/>
              </a:rPr>
              <a:t>;</a:t>
            </a:r>
          </a:p>
          <a:p>
            <a:pPr lvl="3">
              <a:lnSpc>
                <a:spcPts val="2825"/>
              </a:lnSpc>
              <a:buSzPct val="45000"/>
              <a:buFont typeface="StarSymbol" charset="0"/>
              <a:buChar char=""/>
            </a:pP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Reads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the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program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header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and sets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permissions</a:t>
            </a:r>
            <a:r>
              <a:rPr lang="it-IT" sz="24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400" dirty="0" err="1" smtClean="0">
                <a:solidFill>
                  <a:srgbClr val="4C4C4C"/>
                </a:solidFill>
                <a:latin typeface="Palatino Linotype" pitchFamily="16" charset="0"/>
              </a:rPr>
              <a:t>accordingly</a:t>
            </a:r>
            <a:endParaRPr lang="it-IT" sz="2400" dirty="0">
              <a:solidFill>
                <a:srgbClr val="4C4C4C"/>
              </a:solidFill>
              <a:latin typeface="Palatino Linotype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463675" y="2181225"/>
            <a:ext cx="2590800" cy="950913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463675" y="2181225"/>
            <a:ext cx="2590800" cy="4572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ELF Header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463675" y="5405438"/>
            <a:ext cx="2590800" cy="381000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Sec.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Header</a:t>
            </a: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Table</a:t>
            </a:r>
            <a:endParaRPr lang="it-IT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463675" y="2638425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1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463675" y="2943225"/>
            <a:ext cx="2590800" cy="411163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2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63675" y="4273550"/>
            <a:ext cx="2590800" cy="833438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. . .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63675" y="5100638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n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463675" y="3354388"/>
            <a:ext cx="2590800" cy="614362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3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463675" y="3968750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4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Alter an </a:t>
            </a: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ELF: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Reordering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891213" y="2181225"/>
            <a:ext cx="2590800" cy="4572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ELF Header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891213" y="2644775"/>
            <a:ext cx="2590800" cy="381000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Sec.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Header</a:t>
            </a:r>
            <a:r>
              <a:rPr lang="it-IT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Table</a:t>
            </a:r>
            <a:endParaRPr lang="it-IT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5891213" y="5489575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1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5891213" y="5075238"/>
            <a:ext cx="2590800" cy="411162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2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891213" y="3314700"/>
            <a:ext cx="2590800" cy="833438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. . .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891213" y="3025775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n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891213" y="4462463"/>
            <a:ext cx="2590800" cy="614362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3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5892800" y="4154488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Section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4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flipV="1">
            <a:off x="4054475" y="3181350"/>
            <a:ext cx="1836738" cy="20843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4054475" y="3744913"/>
            <a:ext cx="1836738" cy="9620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4054475" y="4137025"/>
            <a:ext cx="1836738" cy="1793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4054475" y="3678238"/>
            <a:ext cx="1836738" cy="11080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4054475" y="3144838"/>
            <a:ext cx="1838325" cy="21653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4054475" y="2800350"/>
            <a:ext cx="1836738" cy="28448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V="1">
            <a:off x="4054475" y="2833688"/>
            <a:ext cx="1836738" cy="27638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Object File Format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376363"/>
            <a:ext cx="9072562" cy="4997450"/>
          </a:xfrm>
          <a:ln/>
        </p:spPr>
        <p:txBody>
          <a:bodyPr/>
          <a:lstStyle/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For more than 20 years, *nix executable file format has been </a:t>
            </a:r>
            <a:r>
              <a:rPr lang="en-US" sz="2800">
                <a:latin typeface="Courier New" pitchFamily="49" charset="0"/>
              </a:rPr>
              <a:t>a.out</a:t>
            </a:r>
            <a:r>
              <a:rPr lang="en-US" sz="2800"/>
              <a:t> per oltre 20 anni (since 1975 to 1998).</a:t>
            </a:r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This format was made up of at most 7 sections:</a:t>
            </a:r>
          </a:p>
          <a:p>
            <a:pPr marL="741363" lvl="1" indent="-284163">
              <a:lnSpc>
                <a:spcPct val="94000"/>
              </a:lnSpc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ourier New" pitchFamily="49" charset="0"/>
              </a:rPr>
              <a:t>exec header</a:t>
            </a:r>
            <a:r>
              <a:rPr lang="en-US" sz="2400"/>
              <a:t>: loading information;</a:t>
            </a:r>
          </a:p>
          <a:p>
            <a:pPr marL="741363" lvl="1" indent="-284163">
              <a:lnSpc>
                <a:spcPct val="94000"/>
              </a:lnSpc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ourier New" pitchFamily="49" charset="0"/>
              </a:rPr>
              <a:t>text segment</a:t>
            </a:r>
            <a:r>
              <a:rPr lang="en-US" sz="2400"/>
              <a:t>: machine instructions;</a:t>
            </a:r>
          </a:p>
          <a:p>
            <a:pPr marL="741363" lvl="1" indent="-284163">
              <a:lnSpc>
                <a:spcPct val="94000"/>
              </a:lnSpc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ourier New" pitchFamily="49" charset="0"/>
              </a:rPr>
              <a:t>data segment</a:t>
            </a:r>
            <a:r>
              <a:rPr lang="en-US" sz="2400"/>
              <a:t>: initialized data;</a:t>
            </a:r>
          </a:p>
          <a:p>
            <a:pPr marL="741363" lvl="1" indent="-284163">
              <a:lnSpc>
                <a:spcPct val="94000"/>
              </a:lnSpc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ourier New" pitchFamily="49" charset="0"/>
              </a:rPr>
              <a:t>text relocations</a:t>
            </a:r>
            <a:r>
              <a:rPr lang="en-US" sz="2400"/>
              <a:t>: information to update pointers;</a:t>
            </a:r>
          </a:p>
          <a:p>
            <a:pPr marL="741363" lvl="1" indent="-284163">
              <a:lnSpc>
                <a:spcPct val="94000"/>
              </a:lnSpc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ourier New" pitchFamily="49" charset="0"/>
              </a:rPr>
              <a:t>data relocations</a:t>
            </a:r>
            <a:r>
              <a:rPr lang="en-US" sz="2400"/>
              <a:t>: information to update pointers;</a:t>
            </a:r>
          </a:p>
          <a:p>
            <a:pPr marL="741363" lvl="1" indent="-284163">
              <a:lnSpc>
                <a:spcPct val="94000"/>
              </a:lnSpc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ourier New" pitchFamily="49" charset="0"/>
              </a:rPr>
              <a:t>symbol table</a:t>
            </a:r>
            <a:r>
              <a:rPr lang="en-US" sz="2400"/>
              <a:t>: information on variables and functions;</a:t>
            </a:r>
          </a:p>
          <a:p>
            <a:pPr marL="741363" lvl="1" indent="-284163">
              <a:lnSpc>
                <a:spcPct val="94000"/>
              </a:lnSpc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Courier New" pitchFamily="49" charset="0"/>
              </a:rPr>
              <a:t>string table</a:t>
            </a:r>
            <a:r>
              <a:rPr lang="en-US" sz="2400"/>
              <a:t>: names associated with symbols.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0" y="125413"/>
            <a:ext cx="100806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Alter an </a:t>
            </a: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ELF: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Reordering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9388" y="1076325"/>
            <a:ext cx="9359900" cy="607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1370" rIns="90000" bIns="46800"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&lt;stdio.h&gt;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&lt;stdlib.h&gt;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&lt;string.h&gt;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&lt;unistd.h&gt;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&lt;fcntl.h&gt;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&lt;elf.h&gt;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int main(int argc, char **argv) {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int elf_src, elf_dst, file_size, i;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char *src_image, *dst_image, *ptr;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Elf32_Ehdr *ehdr_src, *ehdr_dst;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Elf32_Shdr *shdr_src, *shdr_dst;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if((elf_src = open(argv[1], O_RDONLY)) == -1) exit(-1);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if((elf_dst = creat(argv[2], 0644)) == -1) exit(-1);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file_size = lseek(elf_src, 0L, SEEK_END);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lseek(elf_src, 0L, SEEK_SET);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src_image = malloc(file_size);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ptr = dst_image = malloc(file_size);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read(elf_src, src_image, file_size);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ehdr_src = (Elf32_Ehdr *)src_image;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ehdr_dst = (Elf32_Ehdr *)dst_image;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memcpy(ptr, src_image, sizeof(Elf32_Ehdr));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ptr += sizeof(Elf32_Ehdr);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4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 flipH="1">
            <a:off x="2070100" y="1755775"/>
            <a:ext cx="2611438" cy="544513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>
            <a:off x="5456238" y="6146800"/>
            <a:ext cx="1025525" cy="322263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679950" y="1325563"/>
            <a:ext cx="3419475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To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access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structures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describing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and ELF file</a:t>
            </a:r>
            <a:endParaRPr lang="it-IT" dirty="0">
              <a:solidFill>
                <a:srgbClr val="FF0000"/>
              </a:solidFill>
              <a:latin typeface="Palatino Linotype" pitchFamily="16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6372225" y="5751513"/>
            <a:ext cx="3527425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The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two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ELF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header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are (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mostly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) the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same</a:t>
            </a:r>
            <a:endParaRPr lang="it-IT" dirty="0">
              <a:solidFill>
                <a:srgbClr val="FF0000"/>
              </a:solidFill>
              <a:latin typeface="Palatino Linotype" pitchFamily="16" charset="0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79388" y="2190750"/>
            <a:ext cx="1800225" cy="246063"/>
          </a:xfrm>
          <a:prstGeom prst="rect">
            <a:avLst/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008063" y="6364288"/>
            <a:ext cx="4359275" cy="204787"/>
          </a:xfrm>
          <a:prstGeom prst="rect">
            <a:avLst/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0" y="125413"/>
            <a:ext cx="10260013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Modificare un ELF: Riordino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-612775" y="1038225"/>
            <a:ext cx="12060238" cy="705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1370" rIns="90000" bIns="46800"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shdr_dst = (Elf32_Shdr *)ptr;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shdr_src = (Elf32_Shdr *)(src_image + ehdr_src-&gt;e_shoff);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ehdr_dst-&gt;e_shoff = sizeof(Elf32_Ehdr);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ptr += ehdr_src-&gt;e_shnum * ehdr_dst-&gt;e_shentsize;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memcpy(shdr_dst, shdr_src, sizeof(Elf32_Shdr));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for(i = ehdr_src-&gt;e_shnum - 1; i &gt; 0; i--) {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memcpy(shdr_dst + ehdr_src-&gt;e_shnum - i, shdr_src + i, sizeof(Elf32_Shdr));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memcpy(ptr, src_image + shdr_src[i].sh_offset, shdr_src[i].sh_size);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shdr_dst[ehdr_src-&gt;e_shnum - i].sh_offset = ptr - dst_image;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if(shdr_src[i].sh_link &gt; 0)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        shdr_dst[ehdr_src-&gt;e_shnum - i].sh_link = ehdr_src-&gt;e_shnum - shdr_src[i].sh_link;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if(shdr_src[i].sh_info &gt; 0)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        shdr_dst[ehdr_src-&gt;e_shnum - i].sh_info = ehdr_src-&gt;e_shnum - shdr_src[i].sh_info;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ptr += shdr_src[i].sh_size;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}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ehdr_dst-&gt;e_shstrndx = ehdr_src-&gt;e_shnum - ehdr_src-&gt;e_shstrndx;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write(elf_dst, dst_image, file_size);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close(elf_src);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close(elf_dst);</a:t>
            </a:r>
          </a:p>
          <a:p>
            <a:pPr>
              <a:lnSpc>
                <a:spcPct val="85000"/>
              </a:lnSpc>
              <a:spcAft>
                <a:spcPts val="1138"/>
              </a:spcAft>
            </a:pPr>
            <a:r>
              <a:rPr lang="en-US" sz="1300">
                <a:latin typeface="Courier New" pitchFamily="49" charset="0"/>
              </a:rPr>
              <a:t>}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3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06375" y="1500188"/>
            <a:ext cx="3951288" cy="212725"/>
          </a:xfrm>
          <a:prstGeom prst="rect">
            <a:avLst/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 flipV="1">
            <a:off x="4318000" y="1617663"/>
            <a:ext cx="758825" cy="288925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06375" y="2181225"/>
            <a:ext cx="4781550" cy="220663"/>
          </a:xfrm>
          <a:prstGeom prst="rect">
            <a:avLst/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98538" y="3068638"/>
            <a:ext cx="7527925" cy="423862"/>
          </a:xfrm>
          <a:prstGeom prst="rect">
            <a:avLst/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 flipV="1">
            <a:off x="5073650" y="2278063"/>
            <a:ext cx="987425" cy="139700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6246813" y="2571750"/>
            <a:ext cx="331787" cy="442913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075238" y="1790700"/>
            <a:ext cx="504031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Corrects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the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header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position in the file</a:t>
            </a:r>
            <a:endParaRPr lang="it-IT" dirty="0">
              <a:solidFill>
                <a:srgbClr val="FF0000"/>
              </a:solidFill>
              <a:latin typeface="Palatino Linotype" pitchFamily="16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75350" y="2209800"/>
            <a:ext cx="32400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Copies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sections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and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headers</a:t>
            </a:r>
            <a:endParaRPr lang="it-IT" dirty="0">
              <a:solidFill>
                <a:srgbClr val="FF0000"/>
              </a:solidFill>
              <a:latin typeface="Palatino Linotype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0" y="84138"/>
            <a:ext cx="100806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Alter and ELF: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Reordering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1913" y="1814513"/>
            <a:ext cx="10980737" cy="704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7040" rIns="90000" bIns="46800"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$ readelf -S esempio-elf.o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There are 11 section headers, starting at offset 0x108: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6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Section Headers: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[Nr] Name              Type            Addr     Off    Size   ES Flg Lk Inf Al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[ 0]                   NULL            00000000 000000 000000 00      0   0  0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[ 1] .text             PROGBITS        00000000 000034 00004d 00  AX  0   0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[ 2] .rel.text         REL             00000000 0003a4 000030 08      9   1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[ 3] .data             PROGBITS        00000000 000084 000000 00  WA  0   0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[ 4] .bss              NOBITS          00000000 000084 000000 00  WA  0   0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[ 5] .rodata           PROGBITS        00000000 000084 00000d 00   A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[ 6] .comment          PROGBITS        00000000 000091 000025 00    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[ 7] .note.GNU-stack   PROGBITS        00000000 0000b6 000000 00    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[ 8] .shstrtab         STRTAB          00000000 0000b6 000051 00    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[ 9] .symtab           SYMTAB          00000000 0002c0 0000c0 10     10   8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[10] .strtab           STRTAB          00000000 000380 000021 00    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6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0" y="84138"/>
            <a:ext cx="10080625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Alter and ELF: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Reordering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1913" y="1814513"/>
            <a:ext cx="10980737" cy="730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7040" rIns="90000" bIns="46800"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$ readelf -S riordinato.o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There are 11 section headers, starting at offset 0x34: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6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Section Headers: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[Nr] Name              Type            Addr     Off    Size   ES Flg Lk Inf Al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[ 0]                   NULL            00000000 000000 000000 00      0   0  0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[ 1] .strtab           STRTAB          00000000 0001ec 000021 00    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[ 2] .symtab           SYMTAB          00000000 00020d 0000c0 10      1   3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[ 3] .shstrtab         STRTAB          00000000 0002cd 000051 00    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[ 4] .note.GNU-stack   PROGBITS        00000000 00031e 000000 00    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[ 5] .comment          PROGBITS        00000000 00031e 000025 00    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[ 6] .rodata           PROGBITS        00000000 000343 00000d 00   A  0   0  1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[ 7] .bss              NOBITS          00000000 000350 000000 00  WA  0   0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[ 8] .data             PROGBITS        00000000 000350 000000 00  WA  0   0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[ 9] .rel.text         REL             00000000 000350 000030 08      2  10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r>
              <a:rPr lang="en-US" sz="16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[10] .text             PROGBITS        00000000 000380 00004d 00  AX  0   0  4</a:t>
            </a: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6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85000"/>
              </a:lnSpc>
              <a:spcBef>
                <a:spcPts val="400"/>
              </a:spcBef>
            </a:pPr>
            <a:endParaRPr lang="en-US" sz="16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Alter and ELF: </a:t>
            </a:r>
            <a:r>
              <a:rPr lang="it-IT" sz="5700" dirty="0" err="1">
                <a:solidFill>
                  <a:srgbClr val="DDDDDD"/>
                </a:solidFill>
                <a:latin typeface="Courier New" pitchFamily="49" charset="0"/>
                <a:ea typeface="DejaVu Sans" charset="0"/>
                <a:cs typeface="DejaVu Sans" charset="0"/>
              </a:rPr>
              <a:t>nop</a:t>
            </a:r>
            <a:endParaRPr lang="it-IT" sz="5700" dirty="0">
              <a:solidFill>
                <a:srgbClr val="DDDDDD"/>
              </a:solidFill>
              <a:latin typeface="Courier New" pitchFamily="49" charset="0"/>
              <a:ea typeface="DejaVu Sans" charset="0"/>
              <a:cs typeface="DejaVu Sans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35113" y="2036763"/>
            <a:ext cx="2590800" cy="950912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35113" y="2036763"/>
            <a:ext cx="2590800" cy="4572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ELF Header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35113" y="5260975"/>
            <a:ext cx="2590800" cy="381000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Tabella Header Sez.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535113" y="2493963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1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535113" y="2798763"/>
            <a:ext cx="2590800" cy="411162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2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535113" y="4129088"/>
            <a:ext cx="2590800" cy="833437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. . .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535113" y="4956175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n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535113" y="3209925"/>
            <a:ext cx="2590800" cy="614363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3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536700" y="3824288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4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5530850" y="1893888"/>
            <a:ext cx="2590800" cy="950912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5530850" y="1893888"/>
            <a:ext cx="2590800" cy="4572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ELF Header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5530850" y="5405438"/>
            <a:ext cx="2590800" cy="381000"/>
          </a:xfrm>
          <a:prstGeom prst="rect">
            <a:avLst/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Tabella Header Sez.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5530850" y="2351088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1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5530850" y="2655888"/>
            <a:ext cx="2590800" cy="411162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2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5530850" y="4273550"/>
            <a:ext cx="2590800" cy="833438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. . .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5532438" y="5100638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n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5530850" y="3067050"/>
            <a:ext cx="2590800" cy="9017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3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5532438" y="3968750"/>
            <a:ext cx="2590800" cy="304800"/>
          </a:xfrm>
          <a:prstGeom prst="rect">
            <a:avLst/>
          </a:prstGeom>
          <a:solidFill>
            <a:srgbClr val="BBE0E3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Sezione 4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5551488" y="3681413"/>
            <a:ext cx="2571750" cy="287337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5530850" y="3681413"/>
            <a:ext cx="25908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9036050" y="3635375"/>
            <a:ext cx="143986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>
                <a:solidFill>
                  <a:srgbClr val="FF0000"/>
                </a:solidFill>
                <a:latin typeface="Courier New" pitchFamily="49" charset="0"/>
              </a:rPr>
              <a:t>nop</a:t>
            </a:r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H="1">
            <a:off x="7558088" y="3816350"/>
            <a:ext cx="1443037" cy="1588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 flipV="1">
            <a:off x="4125913" y="2108200"/>
            <a:ext cx="1404937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V="1">
            <a:off x="4125913" y="2505075"/>
            <a:ext cx="1404937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V="1">
            <a:off x="4125913" y="2865438"/>
            <a:ext cx="1404937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V="1">
            <a:off x="4125913" y="3333750"/>
            <a:ext cx="1404937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4127500" y="3975100"/>
            <a:ext cx="1404938" cy="1444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4127500" y="4371975"/>
            <a:ext cx="1404938" cy="1444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4127500" y="4516438"/>
            <a:ext cx="1404938" cy="1444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4127500" y="4660900"/>
            <a:ext cx="1404938" cy="1444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4129088" y="5092700"/>
            <a:ext cx="1404937" cy="1444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4129088" y="5453063"/>
            <a:ext cx="1404937" cy="1444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Alter and ELF: </a:t>
            </a:r>
            <a:r>
              <a:rPr lang="it-IT" sz="5700" dirty="0" err="1">
                <a:solidFill>
                  <a:srgbClr val="DDDDDD"/>
                </a:solidFill>
                <a:latin typeface="Courier New" pitchFamily="49" charset="0"/>
                <a:ea typeface="DejaVu Sans" charset="0"/>
                <a:cs typeface="DejaVu Sans" charset="0"/>
              </a:rPr>
              <a:t>nop</a:t>
            </a: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(2)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03238" y="1160463"/>
            <a:ext cx="9072562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&lt;stdio.h&gt;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&lt;stdlib.h&gt;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&lt;string.h&gt;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&lt;unistd.h&gt;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&lt;fcntl.h&gt;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#include &lt;elf.h&gt;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it-IT" sz="29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#define NOP_NUM 10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#define NOP_CODE 0x90 // 1 byte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#define SEC_NUM 1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it-IT" sz="29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int main(int argc, char **argv) {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it-IT" sz="29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int elf_src, elf_dst, file_size, i;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char *src_image, *dst_image;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Elf32_Ehdr *ehdr_src;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Elf32_Shdr *shdr_src, *shdr_dst;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it-IT" sz="29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if((elf_src = open(argv[1], O_RDONLY)) == -1) exit(-1);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if((elf_dst = creat(argv[2], 0644)) == -1) exit(-1);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file_size = lseek(elf_src, 0L, SEEK_END);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lseek(elf_src, 0L, SEEK_SET);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src_image = malloc(file_size);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dst_image = malloc(file_size + NOP_NUM);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read(elf_src, src_image, file_size);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it-IT" sz="29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ehdr_src = (Elf32_Ehdr *)src_image;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shdr_src = (Elf32_Shdr *)(src_image + ehdr_src-&gt;e_shoff);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it-IT" sz="29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it-IT" sz="290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509588" y="-220663"/>
            <a:ext cx="9070975" cy="158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Alter and ELF: </a:t>
            </a:r>
            <a:r>
              <a:rPr lang="it-IT" sz="5700" dirty="0" err="1">
                <a:solidFill>
                  <a:srgbClr val="DDDDDD"/>
                </a:solidFill>
                <a:latin typeface="Courier New" pitchFamily="49" charset="0"/>
                <a:ea typeface="DejaVu Sans" charset="0"/>
                <a:cs typeface="DejaVu Sans" charset="0"/>
              </a:rPr>
              <a:t>nop</a:t>
            </a: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(3)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-395288" y="1152525"/>
            <a:ext cx="11699876" cy="764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  <a:tab pos="10333038" algn="l"/>
                <a:tab pos="10782300" algn="l"/>
                <a:tab pos="11231563" algn="l"/>
                <a:tab pos="116808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shdr_dst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= (Elf32_Shdr *)(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dst_image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-&gt;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e_shoff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NOP_NUM);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3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memcpy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(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dst_image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src_image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sizeof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(Elf32_Ehdr));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((Elf32_Ehdr *)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dst_image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)-&gt;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e_shoff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+= NOP_NUM;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3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for(i = 0; i &lt;= SEC_NUM; i++)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</a:t>
            </a:r>
            <a:r>
              <a:rPr lang="en-US" sz="1300" dirty="0" err="1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memcpy</a:t>
            </a:r>
            <a:r>
              <a:rPr lang="en-US" sz="1300" dirty="0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(</a:t>
            </a:r>
            <a:r>
              <a:rPr lang="en-US" sz="1300" dirty="0" err="1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dst_image</a:t>
            </a:r>
            <a:r>
              <a:rPr lang="en-US" sz="1300" dirty="0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+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[i].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sh_offset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src_image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[i].</a:t>
            </a:r>
            <a:r>
              <a:rPr lang="en-US" sz="1300" dirty="0" err="1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sh_offset</a:t>
            </a:r>
            <a:r>
              <a:rPr lang="en-US" sz="1300" dirty="0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,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</a:rPr>
              <a:t>	 </a:t>
            </a:r>
            <a:r>
              <a:rPr lang="en-US" sz="1300" dirty="0" smtClean="0">
                <a:solidFill>
                  <a:srgbClr val="5F5F5F"/>
                </a:solidFill>
                <a:latin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</a:rPr>
              <a:t>shdr_src</a:t>
            </a:r>
            <a:r>
              <a:rPr lang="en-US" sz="1300" dirty="0" smtClean="0">
                <a:latin typeface="Courier New" pitchFamily="49" charset="0"/>
              </a:rPr>
              <a:t>[i</a:t>
            </a:r>
            <a:r>
              <a:rPr lang="en-US" sz="1300" dirty="0">
                <a:latin typeface="Courier New" pitchFamily="49" charset="0"/>
              </a:rPr>
              <a:t>].</a:t>
            </a:r>
            <a:r>
              <a:rPr lang="en-US" sz="1300" dirty="0" err="1">
                <a:latin typeface="Courier New" pitchFamily="49" charset="0"/>
              </a:rPr>
              <a:t>sh_size</a:t>
            </a:r>
            <a:r>
              <a:rPr lang="en-US" sz="1300" dirty="0">
                <a:latin typeface="Courier New" pitchFamily="49" charset="0"/>
              </a:rPr>
              <a:t>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memset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(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dst_image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[SEC_NUM].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sh_offset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[SEC_NUM].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sh_size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, NOP_CODE, NOP_NUM);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3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for(i = SEC_NUM + 1; i &lt;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-&gt;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e_shnum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; i++)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</a:t>
            </a:r>
            <a:r>
              <a:rPr lang="en-US" sz="1300" dirty="0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</a:t>
            </a:r>
            <a:r>
              <a:rPr lang="en-US" sz="1300" dirty="0" err="1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memcpy</a:t>
            </a:r>
            <a:r>
              <a:rPr lang="en-US" sz="1300" dirty="0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(</a:t>
            </a:r>
            <a:r>
              <a:rPr lang="en-US" sz="1300" dirty="0" err="1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dst_image</a:t>
            </a:r>
            <a:r>
              <a:rPr lang="en-US" sz="1300" dirty="0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+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[i].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sh_offset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NOP_NUM,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src_image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[i].</a:t>
            </a:r>
            <a:r>
              <a:rPr lang="en-US" sz="1300" dirty="0" err="1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sh_offset</a:t>
            </a:r>
            <a:r>
              <a:rPr lang="en-US" sz="1300" dirty="0" smtClean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,              	      </a:t>
            </a:r>
            <a:r>
              <a:rPr lang="en-US" sz="1300" dirty="0" err="1" smtClean="0">
                <a:latin typeface="Courier New" pitchFamily="49" charset="0"/>
              </a:rPr>
              <a:t>shdr_src</a:t>
            </a:r>
            <a:r>
              <a:rPr lang="en-US" sz="1300" dirty="0" smtClean="0">
                <a:latin typeface="Courier New" pitchFamily="49" charset="0"/>
              </a:rPr>
              <a:t>[i</a:t>
            </a:r>
            <a:r>
              <a:rPr lang="en-US" sz="1300" dirty="0">
                <a:latin typeface="Courier New" pitchFamily="49" charset="0"/>
              </a:rPr>
              <a:t>].</a:t>
            </a:r>
            <a:r>
              <a:rPr lang="en-US" sz="1300" dirty="0" err="1">
                <a:latin typeface="Courier New" pitchFamily="49" charset="0"/>
              </a:rPr>
              <a:t>sh_size</a:t>
            </a:r>
            <a:r>
              <a:rPr lang="en-US" sz="1300" dirty="0">
                <a:latin typeface="Courier New" pitchFamily="49" charset="0"/>
              </a:rPr>
              <a:t>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3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for(i = 0; i &lt;= SEC_NUM; i++)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memcpy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(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shdr_dst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i,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i,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sizeof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(Elf32_Shdr));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3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shdr_dst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[SEC_NUM].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sh_size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+= NOP_NUM;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3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for(i = SEC_NUM + 1; i &lt;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-&gt;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e_shnum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; i++) {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memcpy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(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shdr_dst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i,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i,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sizeof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(Elf32_Shdr));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       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shdr_dst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[i].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sh_offset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+= NOP_NUM;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}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3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write(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elf_dst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dst_image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, 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file_size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+ NOP_NUM);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close(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elf_src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);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        close(</a:t>
            </a:r>
            <a:r>
              <a:rPr lang="en-US" sz="1300" dirty="0" err="1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elf_dst</a:t>
            </a:r>
            <a:r>
              <a:rPr lang="en-US" sz="1300" dirty="0">
                <a:solidFill>
                  <a:srgbClr val="5F5F5F"/>
                </a:solidFill>
                <a:latin typeface="Courier New" pitchFamily="49" charset="0"/>
                <a:ea typeface="DejaVu Sans" charset="0"/>
                <a:cs typeface="DejaVu Sans" charset="0"/>
              </a:rPr>
              <a:t>);</a:t>
            </a:r>
          </a:p>
          <a:p>
            <a:pPr>
              <a:lnSpc>
                <a:spcPts val="1125"/>
              </a:lnSpc>
              <a:spcAft>
                <a:spcPts val="1138"/>
              </a:spcAft>
            </a:pPr>
            <a:r>
              <a:rPr lang="en-US" sz="1300" dirty="0">
                <a:latin typeface="Courier New" pitchFamily="49" charset="0"/>
              </a:rPr>
              <a:t>}</a:t>
            </a: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3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3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  <a:p>
            <a:pPr hangingPunct="1">
              <a:lnSpc>
                <a:spcPts val="1125"/>
              </a:lnSpc>
              <a:spcBef>
                <a:spcPts val="400"/>
              </a:spcBef>
            </a:pPr>
            <a:endParaRPr lang="en-US" sz="1400" dirty="0">
              <a:solidFill>
                <a:srgbClr val="5F5F5F"/>
              </a:solidFill>
              <a:latin typeface="Courier New" pitchFamily="49" charset="0"/>
              <a:ea typeface="DejaVu Sans" charset="0"/>
              <a:cs typeface="DejaVu Sans" charset="0"/>
            </a:endParaRP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433388" y="2830513"/>
            <a:ext cx="9466262" cy="252412"/>
          </a:xfrm>
          <a:prstGeom prst="roundRect">
            <a:avLst>
              <a:gd name="adj" fmla="val 630"/>
            </a:avLst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433388" y="4522788"/>
            <a:ext cx="3760787" cy="252412"/>
          </a:xfrm>
          <a:prstGeom prst="roundRect">
            <a:avLst>
              <a:gd name="adj" fmla="val 630"/>
            </a:avLst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1244600" y="5308600"/>
            <a:ext cx="3346450" cy="252413"/>
          </a:xfrm>
          <a:prstGeom prst="roundRect">
            <a:avLst>
              <a:gd name="adj" fmla="val 630"/>
            </a:avLst>
          </a:prstGeom>
          <a:noFill/>
          <a:ln w="9525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227763" y="1328738"/>
            <a:ext cx="3240087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Inserts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nops</a:t>
            </a:r>
            <a:endParaRPr lang="it-IT" dirty="0">
              <a:solidFill>
                <a:srgbClr val="FF0000"/>
              </a:solidFill>
              <a:latin typeface="Palatino Linotype" pitchFamily="16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616575" y="4446588"/>
            <a:ext cx="3240088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Corrects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section’s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size</a:t>
            </a:r>
            <a:endParaRPr lang="it-IT" dirty="0">
              <a:solidFill>
                <a:srgbClr val="FF0000"/>
              </a:solidFill>
              <a:latin typeface="Palatino Linotype" pitchFamily="16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975350" y="5664200"/>
            <a:ext cx="3240088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Moves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forward</a:t>
            </a:r>
            <a:endParaRPr lang="it-IT" dirty="0">
              <a:solidFill>
                <a:srgbClr val="FF0000"/>
              </a:solidFill>
              <a:latin typeface="Palatino Linotype" pitchFamily="16" charset="0"/>
            </a:endParaRPr>
          </a:p>
          <a:p>
            <a:pPr algn="ctr">
              <a:lnSpc>
                <a:spcPct val="113000"/>
              </a:lnSpc>
            </a:pP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other</a:t>
            </a:r>
            <a:r>
              <a:rPr lang="it-IT" dirty="0" smtClean="0">
                <a:solidFill>
                  <a:srgbClr val="FF0000"/>
                </a:solidFill>
                <a:latin typeface="Palatino Linotype" pitchFamily="16" charset="0"/>
              </a:rPr>
              <a:t> </a:t>
            </a:r>
            <a:r>
              <a:rPr lang="it-IT" dirty="0" err="1" smtClean="0">
                <a:solidFill>
                  <a:srgbClr val="FF0000"/>
                </a:solidFill>
                <a:latin typeface="Palatino Linotype" pitchFamily="16" charset="0"/>
              </a:rPr>
              <a:t>sections</a:t>
            </a:r>
            <a:endParaRPr lang="it-IT" dirty="0" smtClean="0">
              <a:solidFill>
                <a:srgbClr val="FF0000"/>
              </a:solidFill>
              <a:latin typeface="Palatino Linotype" pitchFamily="16" charset="0"/>
            </a:endParaRP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7812088" y="1677988"/>
            <a:ext cx="1587" cy="1079500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H="1" flipV="1">
            <a:off x="4310063" y="4632325"/>
            <a:ext cx="1558925" cy="85725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 flipV="1">
            <a:off x="4743450" y="5426075"/>
            <a:ext cx="1806575" cy="382588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smtClean="0"/>
              <a:t>Alter and ELF: </a:t>
            </a:r>
            <a:r>
              <a:rPr lang="it-IT" dirty="0" err="1">
                <a:latin typeface="Courier New" pitchFamily="49" charset="0"/>
              </a:rPr>
              <a:t>nop</a:t>
            </a:r>
            <a:r>
              <a:rPr lang="it-IT" dirty="0"/>
              <a:t> (4)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160463"/>
            <a:ext cx="9072562" cy="4989512"/>
          </a:xfrm>
          <a:ln/>
        </p:spPr>
        <p:txBody>
          <a:bodyPr lIns="90000" tIns="73260" rIns="90000" bIns="46800"/>
          <a:lstStyle/>
          <a:p>
            <a:pPr hangingPunct="0">
              <a:lnSpc>
                <a:spcPct val="85000"/>
              </a:lnSpc>
              <a:spcBef>
                <a:spcPct val="0"/>
              </a:spcBef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$ objdump -S esempio-elf.o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Disassembly of section .text: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00000000 &lt;main&gt;: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 0:	8d 4c 24 04          	lea    0x4(%esp),%ecx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 4:	83 e4 f0             	and    $0xfffffff0,%esp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 7:	ff 71 fc             	pushl  -0x4(%ecx)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 a:	55                   	push   %ebp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[...]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38:	c7 04 24 00 00 00 00 	movl   $0x0,(%esp)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3f:	e8 fc ff ff ff       	call   40 &lt;main+0x40&gt;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44:	83 c4 14             	add    $0x14,%esp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47:	59                   	pop    %ecx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48:	5d                   	pop    %ebp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49:	8d 61 fc             	lea    -0x4(%ecx),%esp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4c:	c3                   	ret    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14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smtClean="0"/>
              <a:t>Alter and ELF: </a:t>
            </a:r>
            <a:r>
              <a:rPr lang="it-IT" dirty="0" err="1">
                <a:latin typeface="Courier New" pitchFamily="49" charset="0"/>
              </a:rPr>
              <a:t>nop</a:t>
            </a:r>
            <a:r>
              <a:rPr lang="it-IT" dirty="0"/>
              <a:t> (5)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173163"/>
            <a:ext cx="9072562" cy="5600700"/>
          </a:xfrm>
          <a:ln/>
        </p:spPr>
        <p:txBody>
          <a:bodyPr lIns="90000" tIns="73260" rIns="90000" bIns="46800"/>
          <a:lstStyle/>
          <a:p>
            <a:pPr hangingPunct="0">
              <a:lnSpc>
                <a:spcPct val="85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  <a:ea typeface="Lucida Sans Unicode" charset="0"/>
                <a:cs typeface="Lucida Sans Unicode" charset="0"/>
              </a:rPr>
              <a:t>$ objdump -S nop.o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12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Disassembly of section .text: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00000000 &lt;main&gt;: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 0:	8d 4c 24 04          	lea    0x4(%esp),%ecx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 4:	83 e4 f0             	and    $0xfffffff0,%esp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 7:	ff 71 fc             	pushl  -0x4(%ecx)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 a:	55                   	push   %ebp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[...]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38:	c7 04 24 00 00 00 00 	movl   $0x0,(%esp)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3f:	e8 fc ff ff ff       	call   40 &lt;main+0x40&gt;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44:	83 c4 14             	add    $0x14,%esp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47:	59                   	pop    %ecx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48:	5d                   	pop    %ebp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49:	8d 61 fc             	lea    -0x4(%ecx),%esp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4c:	c3                   	ret    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4d:	90                   	nop    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4e:	90                   	nop    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4f:	90                   	nop    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 50:	90                   	nop    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r>
              <a:rPr lang="en-US" sz="1400">
                <a:latin typeface="Courier New" pitchFamily="49" charset="0"/>
              </a:rPr>
              <a:t> [...]</a:t>
            </a: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140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</a:pPr>
            <a:endParaRPr lang="en-US" sz="14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 Lin/Glaurung.676/666</a:t>
            </a:r>
          </a:p>
        </p:txBody>
      </p:sp>
      <p:sp>
        <p:nvSpPr>
          <p:cNvPr id="45058" name="AutoShape 2"/>
          <p:cNvSpPr>
            <a:spLocks noChangeArrowheads="1"/>
          </p:cNvSpPr>
          <p:nvPr/>
        </p:nvSpPr>
        <p:spPr bwMode="auto">
          <a:xfrm>
            <a:off x="5327650" y="4572000"/>
            <a:ext cx="1439863" cy="1439863"/>
          </a:xfrm>
          <a:prstGeom prst="roundRect">
            <a:avLst>
              <a:gd name="adj" fmla="val 106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/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0x0000</a:t>
            </a: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.ELF</a:t>
            </a: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endParaRPr lang="it-IT" sz="140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Codice Prog.</a:t>
            </a: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endParaRPr lang="it-IT" sz="140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0x0bd3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7632700" y="4211638"/>
            <a:ext cx="1439863" cy="2592387"/>
          </a:xfrm>
          <a:prstGeom prst="roundRect">
            <a:avLst>
              <a:gd name="adj" fmla="val 106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/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0x0000</a:t>
            </a: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.ELF</a:t>
            </a: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endParaRPr lang="it-IT" sz="140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Codice Prog.</a:t>
            </a: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endParaRPr lang="it-IT" sz="140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0xbd3</a:t>
            </a: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FF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0xbd4</a:t>
            </a: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FF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Codice Virus</a:t>
            </a:r>
          </a:p>
          <a:p>
            <a:pPr algn="just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400">
                <a:solidFill>
                  <a:srgbClr val="FF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0xe6e</a:t>
            </a: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851650" y="5043488"/>
            <a:ext cx="720725" cy="539750"/>
          </a:xfrm>
          <a:prstGeom prst="rightArrow">
            <a:avLst>
              <a:gd name="adj1" fmla="val 50000"/>
              <a:gd name="adj2" fmla="val 33382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1" name="Freeform 5"/>
          <p:cNvSpPr>
            <a:spLocks/>
          </p:cNvSpPr>
          <p:nvPr/>
        </p:nvSpPr>
        <p:spPr bwMode="auto">
          <a:xfrm>
            <a:off x="8243888" y="4751388"/>
            <a:ext cx="1200150" cy="1184275"/>
          </a:xfrm>
          <a:custGeom>
            <a:avLst/>
            <a:gdLst>
              <a:gd name="T0" fmla="*/ 500 w 3335"/>
              <a:gd name="T1" fmla="*/ 0 h 3288"/>
              <a:gd name="T2" fmla="*/ 3324 w 3335"/>
              <a:gd name="T3" fmla="*/ 1735 h 3288"/>
              <a:gd name="T4" fmla="*/ 500 w 3335"/>
              <a:gd name="T5" fmla="*/ 3200 h 3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35" h="3288">
                <a:moveTo>
                  <a:pt x="500" y="0"/>
                </a:moveTo>
                <a:cubicBezTo>
                  <a:pt x="1500" y="0"/>
                  <a:pt x="3334" y="182"/>
                  <a:pt x="3324" y="1735"/>
                </a:cubicBezTo>
                <a:cubicBezTo>
                  <a:pt x="3324" y="3287"/>
                  <a:pt x="0" y="3200"/>
                  <a:pt x="500" y="3200"/>
                </a:cubicBez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288463" y="4608513"/>
            <a:ext cx="7207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200">
                <a:latin typeface="Palatino Linotype" pitchFamily="16" charset="0"/>
              </a:rPr>
              <a:t>Entry point</a:t>
            </a:r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195388"/>
            <a:ext cx="9720263" cy="4773612"/>
          </a:xfrm>
          <a:ln/>
        </p:spPr>
        <p:txBody>
          <a:bodyPr/>
          <a:lstStyle/>
          <a:p>
            <a:pPr marL="341313" indent="-341313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/>
              <a:t> </a:t>
            </a:r>
            <a:r>
              <a:rPr lang="it-IT" sz="2400" dirty="0" err="1" smtClean="0"/>
              <a:t>Its</a:t>
            </a:r>
            <a:r>
              <a:rPr lang="it-IT" sz="2400" dirty="0" smtClean="0"/>
              <a:t> an </a:t>
            </a:r>
            <a:r>
              <a:rPr lang="it-IT" sz="2400" dirty="0" err="1"/>
              <a:t>a</a:t>
            </a:r>
            <a:r>
              <a:rPr lang="it-IT" sz="2400" i="1" dirty="0" err="1"/>
              <a:t>ppending</a:t>
            </a:r>
            <a:r>
              <a:rPr lang="it-IT" sz="2400" i="1" dirty="0"/>
              <a:t> virus</a:t>
            </a:r>
            <a:r>
              <a:rPr lang="it-IT" sz="2400" dirty="0"/>
              <a:t>;</a:t>
            </a:r>
          </a:p>
          <a:p>
            <a:pPr marL="341313" indent="-341313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/>
              <a:t> </a:t>
            </a:r>
            <a:r>
              <a:rPr lang="it-IT" sz="2400" dirty="0" err="1" smtClean="0"/>
              <a:t>Changes</a:t>
            </a:r>
            <a:r>
              <a:rPr lang="it-IT" sz="2400" dirty="0" smtClean="0"/>
              <a:t> the </a:t>
            </a:r>
            <a:r>
              <a:rPr lang="it-IT" sz="2400" dirty="0" err="1" smtClean="0"/>
              <a:t>fiels</a:t>
            </a:r>
            <a:r>
              <a:rPr lang="it-IT" sz="2400" dirty="0" smtClean="0"/>
              <a:t> </a:t>
            </a:r>
            <a:r>
              <a:rPr lang="it-IT" sz="2400" dirty="0">
                <a:latin typeface="Courier New" pitchFamily="49" charset="0"/>
              </a:rPr>
              <a:t>EI_PAD</a:t>
            </a:r>
            <a:r>
              <a:rPr lang="it-IT" sz="2400" dirty="0"/>
              <a:t> </a:t>
            </a:r>
            <a:r>
              <a:rPr lang="it-IT" sz="2400" dirty="0" err="1" smtClean="0"/>
              <a:t>at</a:t>
            </a:r>
            <a:r>
              <a:rPr lang="it-IT" sz="2400" dirty="0" smtClean="0"/>
              <a:t> offset </a:t>
            </a:r>
            <a:r>
              <a:rPr lang="it-IT" sz="2400" dirty="0"/>
              <a:t>(0x0007-0x000f) </a:t>
            </a:r>
            <a:r>
              <a:rPr lang="it-IT" sz="2400" dirty="0" err="1" smtClean="0"/>
              <a:t>changing</a:t>
            </a:r>
            <a:r>
              <a:rPr lang="it-IT" sz="2400" dirty="0" smtClean="0"/>
              <a:t> </a:t>
            </a:r>
            <a:r>
              <a:rPr lang="it-IT" sz="2400" dirty="0" err="1" smtClean="0"/>
              <a:t>its</a:t>
            </a:r>
            <a:r>
              <a:rPr lang="it-IT" sz="2400" dirty="0" smtClean="0"/>
              <a:t> </a:t>
            </a:r>
            <a:r>
              <a:rPr lang="it-IT" sz="2400" dirty="0" err="1" smtClean="0"/>
              <a:t>value</a:t>
            </a:r>
            <a:r>
              <a:rPr lang="it-IT" sz="2400" dirty="0" smtClean="0"/>
              <a:t> from </a:t>
            </a:r>
            <a:r>
              <a:rPr lang="it-IT" sz="2400" dirty="0"/>
              <a:t>0 </a:t>
            </a:r>
            <a:r>
              <a:rPr lang="it-IT" sz="2400" dirty="0" smtClean="0"/>
              <a:t>to </a:t>
            </a:r>
            <a:r>
              <a:rPr lang="it-IT" sz="2400" dirty="0"/>
              <a:t>21;</a:t>
            </a:r>
          </a:p>
          <a:p>
            <a:pPr marL="341313" indent="-341313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/>
              <a:t> </a:t>
            </a:r>
            <a:r>
              <a:rPr lang="it-IT" sz="2400" dirty="0" err="1" smtClean="0"/>
              <a:t>File’s</a:t>
            </a:r>
            <a:r>
              <a:rPr lang="it-IT" sz="2400" dirty="0" smtClean="0"/>
              <a:t> entry </a:t>
            </a:r>
            <a:r>
              <a:rPr lang="it-IT" sz="2400" dirty="0" err="1" smtClean="0"/>
              <a:t>value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smtClean="0"/>
              <a:t>position of the </a:t>
            </a:r>
            <a:r>
              <a:rPr lang="it-IT" sz="2400" dirty="0" err="1" smtClean="0"/>
              <a:t>injected</a:t>
            </a:r>
            <a:r>
              <a:rPr lang="it-IT" sz="2400" dirty="0" smtClean="0"/>
              <a:t> code</a:t>
            </a:r>
            <a:r>
              <a:rPr lang="it-IT" sz="2400" dirty="0" smtClean="0"/>
              <a:t> (</a:t>
            </a:r>
            <a:r>
              <a:rPr lang="it-IT" sz="2400" dirty="0"/>
              <a:t>0x08049bd4 </a:t>
            </a:r>
            <a:r>
              <a:rPr lang="it-IT" sz="2400" dirty="0" err="1" smtClean="0"/>
              <a:t>instead</a:t>
            </a:r>
            <a:r>
              <a:rPr lang="it-IT" sz="2400" dirty="0" smtClean="0"/>
              <a:t> of </a:t>
            </a:r>
            <a:r>
              <a:rPr lang="it-IT" sz="2400" dirty="0"/>
              <a:t>0x8048320);</a:t>
            </a:r>
          </a:p>
          <a:p>
            <a:pPr marL="341313" indent="-341313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/>
              <a:t> </a:t>
            </a:r>
            <a:r>
              <a:rPr lang="it-IT" sz="2400" dirty="0" err="1" smtClean="0"/>
              <a:t>Infects</a:t>
            </a:r>
            <a:r>
              <a:rPr lang="it-IT" sz="2400" dirty="0" smtClean="0"/>
              <a:t> </a:t>
            </a:r>
            <a:r>
              <a:rPr lang="it-IT" sz="2400" dirty="0" err="1" smtClean="0"/>
              <a:t>every</a:t>
            </a:r>
            <a:r>
              <a:rPr lang="it-IT" sz="2400" dirty="0" smtClean="0"/>
              <a:t> ELF file </a:t>
            </a:r>
            <a:r>
              <a:rPr lang="it-IT" sz="2400" dirty="0" err="1" smtClean="0"/>
              <a:t>found</a:t>
            </a:r>
            <a:r>
              <a:rPr lang="it-IT" sz="2400" dirty="0" smtClean="0"/>
              <a:t> in </a:t>
            </a:r>
            <a:r>
              <a:rPr lang="it-IT" sz="2400" dirty="0"/>
              <a:t>PWD </a:t>
            </a:r>
            <a:r>
              <a:rPr lang="it-IT" sz="2400" dirty="0" smtClean="0"/>
              <a:t>and in</a:t>
            </a:r>
            <a:r>
              <a:rPr lang="it-IT" sz="2400" dirty="0" smtClean="0"/>
              <a:t> </a:t>
            </a:r>
            <a:r>
              <a:rPr lang="it-IT" sz="2400" dirty="0"/>
              <a:t>/bin;</a:t>
            </a:r>
          </a:p>
          <a:p>
            <a:pPr marL="341313" indent="-341313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/>
              <a:t> </a:t>
            </a:r>
            <a:r>
              <a:rPr lang="it-IT" sz="2400" dirty="0" smtClean="0"/>
              <a:t>The </a:t>
            </a:r>
            <a:r>
              <a:rPr lang="it-IT" sz="2400" dirty="0" err="1" smtClean="0"/>
              <a:t>analyzed</a:t>
            </a:r>
            <a:r>
              <a:rPr lang="it-IT" sz="2400" dirty="0" smtClean="0"/>
              <a:t> </a:t>
            </a:r>
            <a:r>
              <a:rPr lang="it-IT" sz="2400" dirty="0" err="1" smtClean="0"/>
              <a:t>infected</a:t>
            </a:r>
            <a:r>
              <a:rPr lang="it-IT" sz="2400" dirty="0" smtClean="0"/>
              <a:t> file </a:t>
            </a:r>
            <a:r>
              <a:rPr lang="it-IT" sz="2400" dirty="0" err="1" smtClean="0"/>
              <a:t>passed</a:t>
            </a:r>
            <a:r>
              <a:rPr lang="it-IT" sz="2400" dirty="0" smtClean="0"/>
              <a:t> from </a:t>
            </a:r>
            <a:r>
              <a:rPr lang="it-IT" sz="2400" dirty="0"/>
              <a:t>3028 </a:t>
            </a:r>
            <a:r>
              <a:rPr lang="it-IT" sz="2400" dirty="0" err="1" smtClean="0"/>
              <a:t>bytes</a:t>
            </a:r>
            <a:r>
              <a:rPr lang="it-IT" sz="2400" dirty="0" smtClean="0"/>
              <a:t> </a:t>
            </a:r>
            <a:r>
              <a:rPr lang="it-IT" sz="2400" dirty="0"/>
              <a:t>(0x0bd3) </a:t>
            </a:r>
            <a:r>
              <a:rPr lang="it-IT" sz="2400" dirty="0" smtClean="0"/>
              <a:t>to </a:t>
            </a:r>
            <a:r>
              <a:rPr lang="it-IT" sz="2400" dirty="0"/>
              <a:t>3694 </a:t>
            </a:r>
            <a:r>
              <a:rPr lang="it-IT" sz="2400" dirty="0" err="1" smtClean="0"/>
              <a:t>bytes</a:t>
            </a:r>
            <a:r>
              <a:rPr lang="it-IT" sz="2400" dirty="0" smtClean="0"/>
              <a:t> (0xe6e</a:t>
            </a:r>
            <a:r>
              <a:rPr lang="it-IT" sz="2400" dirty="0"/>
              <a:t>), </a:t>
            </a:r>
            <a:r>
              <a:rPr lang="it-IT" sz="2400" dirty="0" smtClean="0"/>
              <a:t>an </a:t>
            </a:r>
            <a:r>
              <a:rPr lang="it-IT" sz="2400" dirty="0" err="1" smtClean="0"/>
              <a:t>increment</a:t>
            </a:r>
            <a:r>
              <a:rPr lang="it-IT" sz="2400" dirty="0" smtClean="0"/>
              <a:t> of </a:t>
            </a:r>
            <a:r>
              <a:rPr lang="it-IT" sz="2400" dirty="0"/>
              <a:t>666 </a:t>
            </a:r>
            <a:r>
              <a:rPr lang="it-IT" sz="2400" dirty="0" err="1" smtClean="0"/>
              <a:t>bytes</a:t>
            </a:r>
            <a:r>
              <a:rPr lang="it-IT" sz="2400" dirty="0" smtClean="0"/>
              <a:t> </a:t>
            </a:r>
            <a:r>
              <a:rPr lang="it-IT" sz="2400" dirty="0"/>
              <a:t>(0x29a).</a:t>
            </a:r>
          </a:p>
          <a:p>
            <a:pPr marL="341313" indent="-341313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 smtClean="0"/>
              <a:t>ELF </a:t>
            </a:r>
            <a:r>
              <a:rPr lang="it-IT" sz="2400" dirty="0" err="1" smtClean="0"/>
              <a:t>file’s</a:t>
            </a:r>
            <a:r>
              <a:rPr lang="it-IT" sz="2400" dirty="0" smtClean="0"/>
              <a:t> </a:t>
            </a:r>
            <a:r>
              <a:rPr lang="it-IT" sz="2400" dirty="0" err="1" smtClean="0"/>
              <a:t>size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incremented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(</a:t>
            </a:r>
            <a:r>
              <a:rPr lang="it-IT" sz="2400" dirty="0" err="1">
                <a:latin typeface="Courier New" pitchFamily="49" charset="0"/>
              </a:rPr>
              <a:t>p_filesize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>
                <a:latin typeface="Courier New" pitchFamily="49" charset="0"/>
              </a:rPr>
              <a:t>p_memsize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 err="1" smtClean="0"/>
              <a:t>become</a:t>
            </a:r>
            <a:r>
              <a:rPr lang="it-IT" sz="2400" dirty="0" smtClean="0"/>
              <a:t>  </a:t>
            </a:r>
            <a:r>
              <a:rPr lang="it-IT" sz="2400" dirty="0" smtClean="0"/>
              <a:t>0x0a1e </a:t>
            </a:r>
            <a:r>
              <a:rPr lang="it-IT" sz="2400" dirty="0" err="1" smtClean="0"/>
              <a:t>instead</a:t>
            </a:r>
            <a:r>
              <a:rPr lang="it-IT" sz="2400" dirty="0" smtClean="0"/>
              <a:t> of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>0x00e0 e 0x00f8, </a:t>
            </a:r>
            <a:r>
              <a:rPr lang="it-IT" sz="2400" dirty="0" err="1" smtClean="0"/>
              <a:t>respectively</a:t>
            </a:r>
            <a:r>
              <a:rPr lang="it-IT" sz="2400" dirty="0" smtClean="0"/>
              <a:t>)</a:t>
            </a:r>
            <a:endParaRPr lang="it-IT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/>
              <a:t>Object File Format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160463"/>
            <a:ext cx="9072562" cy="5311775"/>
          </a:xfrm>
          <a:ln/>
        </p:spPr>
        <p:txBody>
          <a:bodyPr/>
          <a:lstStyle/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This format's limits were:</a:t>
            </a:r>
          </a:p>
          <a:p>
            <a:pPr marL="741363" lvl="1" indent="-284163"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cross-compiling;</a:t>
            </a:r>
          </a:p>
          <a:p>
            <a:pPr marL="741363" lvl="1" indent="-284163"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dynamic linking;</a:t>
            </a:r>
          </a:p>
          <a:p>
            <a:pPr marL="741363" lvl="1" indent="-284163"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creation of symple shared libaries;</a:t>
            </a:r>
          </a:p>
          <a:p>
            <a:pPr marL="741363" lvl="1" indent="-284163"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support of initializers/finalizers (e.g. constructors and destructors in C++).</a:t>
            </a:r>
          </a:p>
          <a:p>
            <a:pPr marL="741363" lvl="1" indent="-284163">
              <a:buClr>
                <a:srgbClr val="5F5F5F"/>
              </a:buCl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/>
              <a:t>Linux has definitively replaced </a:t>
            </a:r>
            <a:r>
              <a:rPr lang="en-US" sz="2800">
                <a:latin typeface="Courier New" pitchFamily="49" charset="0"/>
              </a:rPr>
              <a:t>a.out</a:t>
            </a:r>
            <a:r>
              <a:rPr lang="en-US" sz="2800"/>
              <a:t> with ELF (</a:t>
            </a:r>
            <a:r>
              <a:rPr lang="en-US" sz="2800" i="1"/>
              <a:t>Executable and Linkable Format</a:t>
            </a:r>
            <a:r>
              <a:rPr lang="en-US" sz="2800"/>
              <a:t>) in version 1.2 (more or less in 1995).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Lin/Glaurung.676/666 (2)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52413" y="1908175"/>
            <a:ext cx="9539287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</a:rPr>
              <a:t>00000000  7F 45 4C 46 01 01 01 21  00 00 00 00 00 00 00 00  </a:t>
            </a:r>
            <a:r>
              <a:rPr lang="it-IT" sz="1600">
                <a:latin typeface="Courier New" pitchFamily="49" charset="0"/>
                <a:cs typeface="Times New Roman" pitchFamily="16" charset="0"/>
              </a:rPr>
              <a:t>▌ELF...!........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00000010  02 00 03 00 01 00 00 00  D4 9B 04 08 34 00 00 00  ........Ô▌..4...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00000020  EC 07 00 00 00 00 00 00  34 00 20 00 06 00 20 00  i.......4.....(.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00000030  19 00 18 00 00 06 00 00  34 00 00 00 34 80 04 08  ........4...4▌.. 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00000040  34 80 04 08 C0 00 00 00  C0 00 00 00 05 00 00 00  4▌..À...À.......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00000050  04 00 00 00 03 00 00 00  F4 00 00 00 F4 80 04 08  ........ô...ô▌..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00000060  F4 80 04 08 13 00 00 00  13 00 00 00 C4 00 00 00  ô▌..............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00000070  01 00 00 00 01 00 00 00  00 00 00 00 C0 80 04 08  .............▌..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00000080  00 00 04 00 50 04 00 00  50 04 00 00 05 00 00 00  .▌..P...P.......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00000090  00 10 00 00 01 00 00 00  50 04 00 00 50 94 04 08  ........P...P▌..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000000A0  50 94 04 08 1E 0A 00 00  1E 0A 00 00 C6 C0 00 00  P▌..............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000000B0  00 10 00 00 02 00 00 00  90 04 00 00 90 94 04 08  ........▌...▌▌..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000000C0  90 94 04 08 A0 00 00 00  A0 00 00 00 C6 00 00 00  ▌▌..............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000000D0  04 00 00 00 04 00 00 00  08 01 00 00 C8 81 04 08  .............▌..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000000E0  08 81 04 08 20 00 00 00  20 00 00 00 C4 00 00 00  .▌..............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000000F0  01 00 00 00 2F 6C 69 62  2F 6C 64 2D 6C 69 6E 75  ..../lib/ld-linu</a:t>
            </a:r>
          </a:p>
          <a:p>
            <a:pPr>
              <a:lnSpc>
                <a:spcPct val="94000"/>
              </a:lnSpc>
            </a:pPr>
            <a:r>
              <a:rPr lang="it-IT" sz="1600">
                <a:latin typeface="Courier New" pitchFamily="49" charset="0"/>
                <a:cs typeface="Times New Roman" pitchFamily="16" charset="0"/>
              </a:rPr>
              <a:t>00000100  78 2E 73 6F 2E 32 00 00  04 00 00 00 10 00 00 00  x.so.2..........</a:t>
            </a:r>
          </a:p>
        </p:txBody>
      </p:sp>
      <p:sp>
        <p:nvSpPr>
          <p:cNvPr id="46083" name="AutoShape 3"/>
          <p:cNvSpPr>
            <a:spLocks noChangeArrowheads="1"/>
          </p:cNvSpPr>
          <p:nvPr/>
        </p:nvSpPr>
        <p:spPr bwMode="auto">
          <a:xfrm>
            <a:off x="4032250" y="1944688"/>
            <a:ext cx="395288" cy="230187"/>
          </a:xfrm>
          <a:prstGeom prst="roundRect">
            <a:avLst>
              <a:gd name="adj" fmla="val 69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4572000" y="2160588"/>
            <a:ext cx="1439863" cy="230187"/>
          </a:xfrm>
          <a:prstGeom prst="roundRect">
            <a:avLst>
              <a:gd name="adj" fmla="val 69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4572000" y="4269729"/>
            <a:ext cx="1439863" cy="230188"/>
          </a:xfrm>
          <a:prstGeom prst="roundRect">
            <a:avLst>
              <a:gd name="adj" fmla="val 69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987675" y="4269729"/>
            <a:ext cx="1439863" cy="230188"/>
          </a:xfrm>
          <a:prstGeom prst="roundRect">
            <a:avLst>
              <a:gd name="adj" fmla="val 69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smtClean="0"/>
              <a:t>Code </a:t>
            </a:r>
            <a:r>
              <a:rPr lang="it-IT" dirty="0" err="1" smtClean="0"/>
              <a:t>Instrumentation</a:t>
            </a:r>
            <a:endParaRPr lang="it-IT" dirty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60463"/>
            <a:ext cx="9899650" cy="5594350"/>
          </a:xfrm>
          <a:ln/>
        </p:spPr>
        <p:txBody>
          <a:bodyPr/>
          <a:lstStyle/>
          <a:p>
            <a:pPr marL="341313" indent="-341313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 err="1" smtClean="0"/>
              <a:t>If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to alter an ELF </a:t>
            </a:r>
            <a:r>
              <a:rPr lang="it-IT" sz="2400" dirty="0" err="1" smtClean="0"/>
              <a:t>file’s</a:t>
            </a:r>
            <a:r>
              <a:rPr lang="it-IT" sz="2400" dirty="0" smtClean="0"/>
              <a:t> </a:t>
            </a:r>
            <a:r>
              <a:rPr lang="it-IT" sz="2400" dirty="0" err="1" smtClean="0"/>
              <a:t>structure</a:t>
            </a:r>
            <a:r>
              <a:rPr lang="it-IT" sz="2400" dirty="0" smtClean="0"/>
              <a:t>, </a:t>
            </a:r>
            <a:r>
              <a:rPr lang="it-IT" sz="2400" dirty="0" err="1" smtClean="0"/>
              <a:t>then</a:t>
            </a:r>
            <a:r>
              <a:rPr lang="it-IT" sz="2400" dirty="0" smtClean="0"/>
              <a:t>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possible</a:t>
            </a:r>
            <a:r>
              <a:rPr lang="it-IT" sz="2400" dirty="0" smtClean="0"/>
              <a:t> to </a:t>
            </a:r>
            <a:r>
              <a:rPr lang="it-IT" sz="2400" dirty="0" err="1" smtClean="0"/>
              <a:t>modify</a:t>
            </a:r>
            <a:r>
              <a:rPr lang="it-IT" sz="2400" dirty="0" smtClean="0"/>
              <a:t> the </a:t>
            </a:r>
            <a:r>
              <a:rPr lang="it-IT" sz="2400" dirty="0" err="1" smtClean="0"/>
              <a:t>original</a:t>
            </a:r>
            <a:r>
              <a:rPr lang="it-IT" sz="2400" dirty="0" smtClean="0"/>
              <a:t> </a:t>
            </a:r>
            <a:r>
              <a:rPr lang="it-IT" sz="2400" dirty="0" err="1" smtClean="0"/>
              <a:t>behavior</a:t>
            </a:r>
            <a:r>
              <a:rPr lang="it-IT" sz="2400" dirty="0" smtClean="0"/>
              <a:t> of the code: </a:t>
            </a: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technique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called</a:t>
            </a:r>
            <a:r>
              <a:rPr lang="it-IT" sz="2400" dirty="0" smtClean="0"/>
              <a:t> </a:t>
            </a:r>
            <a:r>
              <a:rPr lang="it-IT" sz="2400" dirty="0" err="1" smtClean="0"/>
              <a:t>instrumentation</a:t>
            </a:r>
            <a:r>
              <a:rPr lang="it-IT" sz="2400" dirty="0" smtClean="0"/>
              <a:t>.</a:t>
            </a:r>
            <a:endParaRPr lang="it-IT" sz="2400" dirty="0"/>
          </a:p>
          <a:p>
            <a:pPr marL="341313" indent="-341313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 err="1" smtClean="0"/>
              <a:t>Problems</a:t>
            </a:r>
            <a:r>
              <a:rPr lang="it-IT" sz="2400" dirty="0" smtClean="0"/>
              <a:t> of </a:t>
            </a: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technique</a:t>
            </a:r>
            <a:r>
              <a:rPr lang="it-IT" sz="2400" dirty="0" smtClean="0"/>
              <a:t>:</a:t>
            </a:r>
            <a:endParaRPr lang="it-IT" sz="2400" dirty="0"/>
          </a:p>
          <a:p>
            <a:pPr lvl="2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 smtClean="0"/>
              <a:t>Must work </a:t>
            </a:r>
            <a:r>
              <a:rPr lang="it-IT" dirty="0" err="1" smtClean="0"/>
              <a:t>at</a:t>
            </a:r>
            <a:r>
              <a:rPr lang="it-IT" dirty="0" smtClean="0"/>
              <a:t> machine-code </a:t>
            </a:r>
            <a:r>
              <a:rPr lang="it-IT" dirty="0" err="1" smtClean="0"/>
              <a:t>level</a:t>
            </a:r>
            <a:r>
              <a:rPr lang="it-IT" dirty="0" smtClean="0"/>
              <a:t>: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 to </a:t>
            </a:r>
            <a:r>
              <a:rPr lang="it-IT" dirty="0" err="1" smtClean="0"/>
              <a:t>insert</a:t>
            </a:r>
            <a:r>
              <a:rPr lang="it-IT" dirty="0" smtClean="0"/>
              <a:t> in an ELF file a </a:t>
            </a:r>
            <a:r>
              <a:rPr lang="it-IT" i="1" dirty="0" smtClean="0"/>
              <a:t>byte </a:t>
            </a:r>
            <a:r>
              <a:rPr lang="it-IT" i="1" dirty="0" err="1" smtClean="0"/>
              <a:t>stream</a:t>
            </a:r>
            <a:r>
              <a:rPr lang="it-IT" i="1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corresponds</a:t>
            </a:r>
            <a:r>
              <a:rPr lang="it-IT" dirty="0" smtClean="0"/>
              <a:t> to </a:t>
            </a:r>
            <a:r>
              <a:rPr lang="it-IT" dirty="0" err="1" smtClean="0"/>
              <a:t>particular</a:t>
            </a:r>
            <a:r>
              <a:rPr lang="it-IT" dirty="0" smtClean="0"/>
              <a:t> </a:t>
            </a:r>
            <a:r>
              <a:rPr lang="it-IT" dirty="0" err="1" smtClean="0"/>
              <a:t>assembly</a:t>
            </a:r>
            <a:r>
              <a:rPr lang="it-IT" dirty="0" smtClean="0"/>
              <a:t> </a:t>
            </a:r>
            <a:r>
              <a:rPr lang="it-IT" dirty="0" err="1" smtClean="0"/>
              <a:t>instructions</a:t>
            </a:r>
            <a:r>
              <a:rPr lang="it-IT" dirty="0" smtClean="0"/>
              <a:t>;</a:t>
            </a:r>
            <a:endParaRPr lang="it-IT" dirty="0"/>
          </a:p>
          <a:p>
            <a:pPr lvl="2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 smtClean="0"/>
              <a:t>To </a:t>
            </a:r>
            <a:r>
              <a:rPr lang="it-IT" dirty="0" err="1" smtClean="0"/>
              <a:t>instrument</a:t>
            </a:r>
            <a:r>
              <a:rPr lang="it-IT" dirty="0" smtClean="0"/>
              <a:t> </a:t>
            </a:r>
            <a:r>
              <a:rPr lang="it-IT" dirty="0" err="1" smtClean="0"/>
              <a:t>transparently</a:t>
            </a:r>
            <a:r>
              <a:rPr lang="it-IT" dirty="0" smtClean="0"/>
              <a:t> to the </a:t>
            </a:r>
            <a:r>
              <a:rPr lang="it-IT" dirty="0" err="1" smtClean="0"/>
              <a:t>the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important</a:t>
            </a:r>
            <a:r>
              <a:rPr lang="it-IT" dirty="0" smtClean="0"/>
              <a:t> to </a:t>
            </a:r>
            <a:r>
              <a:rPr lang="it-IT" dirty="0" err="1" smtClean="0"/>
              <a:t>keep</a:t>
            </a:r>
            <a:r>
              <a:rPr lang="it-IT" dirty="0" smtClean="0"/>
              <a:t> </a:t>
            </a:r>
            <a:r>
              <a:rPr lang="it-IT" i="1" dirty="0" err="1" smtClean="0"/>
              <a:t>references</a:t>
            </a:r>
            <a:r>
              <a:rPr lang="it-IT" i="1" dirty="0" smtClean="0"/>
              <a:t> </a:t>
            </a:r>
            <a:r>
              <a:rPr lang="it-IT" i="1" dirty="0" err="1" smtClean="0"/>
              <a:t>coherence</a:t>
            </a:r>
            <a:r>
              <a:rPr lang="it-IT" i="1" dirty="0"/>
              <a:t> </a:t>
            </a:r>
            <a:r>
              <a:rPr lang="it-IT" dirty="0" smtClean="0"/>
              <a:t>in the code</a:t>
            </a:r>
            <a:r>
              <a:rPr lang="it-IT" dirty="0" smtClean="0"/>
              <a:t>;</a:t>
            </a:r>
            <a:endParaRPr lang="it-IT" dirty="0"/>
          </a:p>
          <a:p>
            <a:pPr lvl="2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necessary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well</a:t>
            </a:r>
            <a:r>
              <a:rPr lang="it-IT" dirty="0" smtClean="0"/>
              <a:t> the </a:t>
            </a:r>
            <a:r>
              <a:rPr lang="it-IT" dirty="0" err="1" smtClean="0"/>
              <a:t>ability</a:t>
            </a:r>
            <a:r>
              <a:rPr lang="it-IT" dirty="0" smtClean="0"/>
              <a:t> to </a:t>
            </a:r>
            <a:r>
              <a:rPr lang="it-IT" dirty="0" err="1" smtClean="0"/>
              <a:t>interpret</a:t>
            </a:r>
            <a:r>
              <a:rPr lang="it-IT" dirty="0" smtClean="0"/>
              <a:t>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program’s</a:t>
            </a:r>
            <a:r>
              <a:rPr lang="it-IT" dirty="0" smtClean="0"/>
              <a:t> code, to </a:t>
            </a:r>
            <a:r>
              <a:rPr lang="it-IT" dirty="0" err="1" smtClean="0"/>
              <a:t>find</a:t>
            </a:r>
            <a:r>
              <a:rPr lang="it-IT" dirty="0" smtClean="0"/>
              <a:t> the </a:t>
            </a:r>
            <a:r>
              <a:rPr lang="it-IT" i="1" dirty="0" smtClean="0"/>
              <a:t>right positions </a:t>
            </a:r>
            <a:r>
              <a:rPr lang="it-IT" dirty="0" smtClean="0"/>
              <a:t>in the code </a:t>
            </a:r>
            <a:r>
              <a:rPr lang="it-IT" dirty="0" err="1" smtClean="0"/>
              <a:t>where</a:t>
            </a:r>
            <a:r>
              <a:rPr lang="it-IT" dirty="0" smtClean="0"/>
              <a:t> to </a:t>
            </a:r>
            <a:r>
              <a:rPr lang="it-IT" dirty="0" err="1" smtClean="0"/>
              <a:t>inject</a:t>
            </a:r>
            <a:r>
              <a:rPr lang="it-IT" dirty="0" smtClean="0"/>
              <a:t> </a:t>
            </a:r>
            <a:r>
              <a:rPr lang="it-IT" dirty="0" err="1" smtClean="0"/>
              <a:t>instrumentation</a:t>
            </a:r>
            <a:r>
              <a:rPr lang="it-IT" dirty="0" smtClean="0"/>
              <a:t> code</a:t>
            </a:r>
            <a:r>
              <a:rPr lang="it-IT" dirty="0" smtClean="0"/>
              <a:t>.</a:t>
            </a:r>
          </a:p>
          <a:p>
            <a:pPr marL="341313" indent="-341313">
              <a:lnSpc>
                <a:spcPts val="2825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technique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highly</a:t>
            </a:r>
            <a:r>
              <a:rPr lang="it-IT" sz="2400" dirty="0" smtClean="0"/>
              <a:t> </a:t>
            </a:r>
            <a:r>
              <a:rPr lang="it-IT" sz="2400" dirty="0" err="1" smtClean="0"/>
              <a:t>used</a:t>
            </a:r>
            <a:r>
              <a:rPr lang="it-IT" sz="2400" dirty="0" smtClean="0"/>
              <a:t> in </a:t>
            </a:r>
            <a:r>
              <a:rPr lang="it-IT" sz="2400" i="1" dirty="0" err="1" smtClean="0"/>
              <a:t>debugging</a:t>
            </a:r>
            <a:r>
              <a:rPr lang="it-IT" sz="2400" i="1" dirty="0" smtClean="0"/>
              <a:t> </a:t>
            </a:r>
            <a:r>
              <a:rPr lang="it-IT" sz="2400" dirty="0" smtClean="0"/>
              <a:t> and in </a:t>
            </a:r>
            <a:r>
              <a:rPr lang="it-IT" sz="2400" i="1" dirty="0" err="1" smtClean="0"/>
              <a:t>vulnerability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assessment</a:t>
            </a:r>
            <a:r>
              <a:rPr lang="it-IT" sz="2400" dirty="0" smtClean="0"/>
              <a:t>.</a:t>
            </a:r>
            <a:endParaRPr lang="it-IT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176338" y="1189038"/>
            <a:ext cx="1141412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Prefixes</a:t>
            </a:r>
            <a:endParaRPr lang="it-IT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317750" y="1189038"/>
            <a:ext cx="1141413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Opcode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459163" y="1189038"/>
            <a:ext cx="1344612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ModR/M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803775" y="1189038"/>
            <a:ext cx="1298575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SIB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102350" y="1189038"/>
            <a:ext cx="1466850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Displacement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569200" y="1189038"/>
            <a:ext cx="1466850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Immediate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3402013" y="2987675"/>
            <a:ext cx="1012825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Reg /</a:t>
            </a:r>
            <a:b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</a:b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Opcode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424363" y="2987675"/>
            <a:ext cx="1012825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R/M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5795963" y="2987675"/>
            <a:ext cx="1012825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Scale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08788" y="2987675"/>
            <a:ext cx="1012825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Index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7831138" y="2987675"/>
            <a:ext cx="1012825" cy="539750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Base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5580063" y="2305050"/>
            <a:ext cx="755650" cy="7207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1212850" y="1785938"/>
            <a:ext cx="107950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sz="1500" dirty="0" smtClean="0">
                <a:latin typeface="Palatino Linotype" pitchFamily="16" charset="0"/>
              </a:rPr>
              <a:t>Up to </a:t>
            </a:r>
            <a:r>
              <a:rPr lang="it-IT" sz="1500" dirty="0">
                <a:latin typeface="Palatino Linotype" pitchFamily="16" charset="0"/>
              </a:rPr>
              <a:t>4,</a:t>
            </a:r>
          </a:p>
          <a:p>
            <a:pPr algn="ctr">
              <a:lnSpc>
                <a:spcPct val="113000"/>
              </a:lnSpc>
            </a:pPr>
            <a:r>
              <a:rPr lang="it-IT" sz="1500" dirty="0" smtClean="0">
                <a:latin typeface="Palatino Linotype" pitchFamily="16" charset="0"/>
              </a:rPr>
              <a:t>1 </a:t>
            </a:r>
            <a:r>
              <a:rPr lang="it-IT" sz="1500" dirty="0">
                <a:latin typeface="Palatino Linotype" pitchFamily="16" charset="0"/>
              </a:rPr>
              <a:t>byte</a:t>
            </a:r>
          </a:p>
          <a:p>
            <a:pPr algn="ctr">
              <a:lnSpc>
                <a:spcPct val="113000"/>
              </a:lnSpc>
            </a:pPr>
            <a:r>
              <a:rPr lang="it-IT" sz="1500" dirty="0">
                <a:latin typeface="Palatino Linotype" pitchFamily="16" charset="0"/>
              </a:rPr>
              <a:t> </a:t>
            </a:r>
            <a:r>
              <a:rPr lang="it-IT" sz="1500" dirty="0" err="1" smtClean="0">
                <a:latin typeface="Palatino Linotype" pitchFamily="16" charset="0"/>
              </a:rPr>
              <a:t>each</a:t>
            </a:r>
            <a:endParaRPr lang="it-IT" sz="1500" dirty="0">
              <a:latin typeface="Palatino Linotype" pitchFamily="16" charset="0"/>
            </a:endParaRP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2411413" y="2987675"/>
            <a:ext cx="1012825" cy="53975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</a:tabLst>
            </a:pPr>
            <a:r>
              <a:rPr lang="it-IT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Mod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140200" y="2305050"/>
            <a:ext cx="1588" cy="7207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2195513" y="1763713"/>
            <a:ext cx="1238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600" dirty="0">
                <a:latin typeface="Palatino Linotype" pitchFamily="16" charset="0"/>
              </a:rPr>
              <a:t>1, 2 </a:t>
            </a:r>
            <a:r>
              <a:rPr lang="it-IT" sz="1600" dirty="0" smtClean="0">
                <a:latin typeface="Palatino Linotype" pitchFamily="16" charset="0"/>
              </a:rPr>
              <a:t>or </a:t>
            </a:r>
            <a:r>
              <a:rPr lang="it-IT" sz="1600" dirty="0">
                <a:latin typeface="Palatino Linotype" pitchFamily="16" charset="0"/>
              </a:rPr>
              <a:t>3 byte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987675" y="1728788"/>
            <a:ext cx="2160588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>
                <a:latin typeface="Palatino Linotype" pitchFamily="16" charset="0"/>
              </a:rPr>
              <a:t>1 byte</a:t>
            </a:r>
          </a:p>
          <a:p>
            <a:pPr algn="ctr">
              <a:lnSpc>
                <a:spcPct val="113000"/>
              </a:lnSpc>
            </a:pPr>
            <a:r>
              <a:rPr lang="it-IT" dirty="0" smtClean="0">
                <a:latin typeface="Palatino Linotype" pitchFamily="16" charset="0"/>
              </a:rPr>
              <a:t>(</a:t>
            </a:r>
            <a:r>
              <a:rPr lang="it-IT" dirty="0" err="1" smtClean="0">
                <a:latin typeface="Palatino Linotype" pitchFamily="16" charset="0"/>
              </a:rPr>
              <a:t>if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present</a:t>
            </a:r>
            <a:r>
              <a:rPr lang="it-IT" dirty="0" smtClean="0">
                <a:latin typeface="Palatino Linotype" pitchFamily="16" charset="0"/>
              </a:rPr>
              <a:t>)</a:t>
            </a:r>
            <a:endParaRPr lang="it-IT" dirty="0">
              <a:latin typeface="Palatino Linotype" pitchFamily="16" charset="0"/>
            </a:endParaRP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4356100" y="1738313"/>
            <a:ext cx="2160588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>
                <a:latin typeface="Palatino Linotype" pitchFamily="16" charset="0"/>
              </a:rPr>
              <a:t>1 byte</a:t>
            </a:r>
          </a:p>
          <a:p>
            <a:pPr algn="ctr">
              <a:lnSpc>
                <a:spcPct val="113000"/>
              </a:lnSpc>
            </a:pPr>
            <a:r>
              <a:rPr lang="it-IT" dirty="0" smtClean="0">
                <a:latin typeface="Palatino Linotype" pitchFamily="16" charset="0"/>
              </a:rPr>
              <a:t>(</a:t>
            </a:r>
            <a:r>
              <a:rPr lang="it-IT" dirty="0" err="1" smtClean="0">
                <a:latin typeface="Palatino Linotype" pitchFamily="16" charset="0"/>
              </a:rPr>
              <a:t>if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present</a:t>
            </a:r>
            <a:r>
              <a:rPr lang="it-IT" dirty="0" smtClean="0">
                <a:latin typeface="Palatino Linotype" pitchFamily="16" charset="0"/>
              </a:rPr>
              <a:t>)</a:t>
            </a:r>
            <a:endParaRPr lang="it-IT" dirty="0">
              <a:latin typeface="Palatino Linotype" pitchFamily="16" charset="0"/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048375" y="1808163"/>
            <a:ext cx="1441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600" dirty="0">
                <a:latin typeface="Palatino Linotype" pitchFamily="16" charset="0"/>
              </a:rPr>
              <a:t>0, 1, 2 </a:t>
            </a:r>
            <a:r>
              <a:rPr lang="it-IT" sz="1600" dirty="0" smtClean="0">
                <a:latin typeface="Palatino Linotype" pitchFamily="16" charset="0"/>
              </a:rPr>
              <a:t>or </a:t>
            </a:r>
            <a:r>
              <a:rPr lang="it-IT" sz="1600" dirty="0">
                <a:latin typeface="Palatino Linotype" pitchFamily="16" charset="0"/>
              </a:rPr>
              <a:t>4 byte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7559675" y="1808163"/>
            <a:ext cx="1441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600" dirty="0">
                <a:latin typeface="Palatino Linotype" pitchFamily="16" charset="0"/>
              </a:rPr>
              <a:t>0, 1, 2 </a:t>
            </a:r>
            <a:r>
              <a:rPr lang="it-IT" sz="1600" dirty="0" smtClean="0">
                <a:latin typeface="Palatino Linotype" pitchFamily="16" charset="0"/>
              </a:rPr>
              <a:t>or </a:t>
            </a:r>
            <a:r>
              <a:rPr lang="it-IT" sz="1600" dirty="0">
                <a:latin typeface="Palatino Linotype" pitchFamily="16" charset="0"/>
              </a:rPr>
              <a:t>4 byte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5178425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0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4392613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2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176713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3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3384550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5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3162300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6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370138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8585200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0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7799388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2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7583488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3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6791325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5</a:t>
            </a:r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583363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6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5791200" y="3492500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3000"/>
              </a:lnSpc>
            </a:pPr>
            <a:r>
              <a:rPr lang="it-IT" sz="160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7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1331913" y="3995738"/>
            <a:ext cx="5940425" cy="24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dirty="0" err="1" smtClean="0">
                <a:latin typeface="Palatino Linotype" pitchFamily="16" charset="0"/>
              </a:rPr>
              <a:t>Instructions</a:t>
            </a:r>
            <a:r>
              <a:rPr lang="it-IT" dirty="0" smtClean="0">
                <a:latin typeface="Palatino Linotype" pitchFamily="16" charset="0"/>
              </a:rPr>
              <a:t> are </a:t>
            </a:r>
            <a:r>
              <a:rPr lang="it-IT" dirty="0" err="1" smtClean="0">
                <a:latin typeface="Palatino Linotype" pitchFamily="16" charset="0"/>
              </a:rPr>
              <a:t>therefore</a:t>
            </a:r>
            <a:r>
              <a:rPr lang="it-IT" dirty="0" smtClean="0">
                <a:latin typeface="Palatino Linotype" pitchFamily="16" charset="0"/>
              </a:rPr>
              <a:t> of </a:t>
            </a:r>
            <a:r>
              <a:rPr lang="it-IT" dirty="0" err="1" smtClean="0">
                <a:latin typeface="Palatino Linotype" pitchFamily="16" charset="0"/>
              </a:rPr>
              <a:t>variable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length</a:t>
            </a:r>
            <a:endParaRPr lang="it-IT" dirty="0">
              <a:latin typeface="Palatino Linotype" pitchFamily="16" charset="0"/>
            </a:endParaRPr>
          </a:p>
          <a:p>
            <a:pPr algn="ctr">
              <a:lnSpc>
                <a:spcPct val="113000"/>
              </a:lnSpc>
            </a:pPr>
            <a:r>
              <a:rPr lang="it-IT" dirty="0" smtClean="0">
                <a:latin typeface="Palatino Linotype" pitchFamily="16" charset="0"/>
              </a:rPr>
              <a:t>(with an </a:t>
            </a:r>
            <a:r>
              <a:rPr lang="it-IT" dirty="0" err="1" smtClean="0">
                <a:latin typeface="Palatino Linotype" pitchFamily="16" charset="0"/>
              </a:rPr>
              <a:t>upper</a:t>
            </a:r>
            <a:r>
              <a:rPr lang="it-IT" dirty="0" smtClean="0">
                <a:latin typeface="Palatino Linotype" pitchFamily="16" charset="0"/>
              </a:rPr>
              <a:t> </a:t>
            </a:r>
            <a:r>
              <a:rPr lang="it-IT" dirty="0" err="1" smtClean="0">
                <a:latin typeface="Palatino Linotype" pitchFamily="16" charset="0"/>
              </a:rPr>
              <a:t>bound</a:t>
            </a:r>
            <a:r>
              <a:rPr lang="it-IT" dirty="0" smtClean="0">
                <a:latin typeface="Palatino Linotype" pitchFamily="16" charset="0"/>
              </a:rPr>
              <a:t> of 15 </a:t>
            </a:r>
            <a:r>
              <a:rPr lang="it-IT" dirty="0" err="1" smtClean="0">
                <a:latin typeface="Palatino Linotype" pitchFamily="16" charset="0"/>
              </a:rPr>
              <a:t>bytes</a:t>
            </a:r>
            <a:r>
              <a:rPr lang="it-IT" dirty="0" smtClean="0">
                <a:latin typeface="Palatino Linotype" pitchFamily="16" charset="0"/>
              </a:rPr>
              <a:t>):</a:t>
            </a:r>
            <a:endParaRPr lang="it-IT" dirty="0">
              <a:latin typeface="Palatino Linotype" pitchFamily="16" charset="0"/>
            </a:endParaRPr>
          </a:p>
          <a:p>
            <a:pPr>
              <a:lnSpc>
                <a:spcPct val="113000"/>
              </a:lnSpc>
            </a:pPr>
            <a:endParaRPr lang="it-IT" sz="1500" dirty="0">
              <a:latin typeface="Palatino Linotype" pitchFamily="16" charset="0"/>
            </a:endParaRPr>
          </a:p>
          <a:p>
            <a:pPr>
              <a:lnSpc>
                <a:spcPct val="94000"/>
              </a:lnSpc>
            </a:pPr>
            <a:r>
              <a:rPr lang="it-IT" sz="1500" dirty="0">
                <a:solidFill>
                  <a:srgbClr val="FF0000"/>
                </a:solidFill>
                <a:latin typeface="Courier New" pitchFamily="49" charset="0"/>
              </a:rPr>
              <a:t>85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itchFamily="49" charset="0"/>
              </a:rPr>
              <a:t>c0</a:t>
            </a:r>
            <a:r>
              <a:rPr lang="it-IT" sz="1500" dirty="0">
                <a:latin typeface="Courier New" pitchFamily="49" charset="0"/>
              </a:rPr>
              <a:t>			        test   %</a:t>
            </a:r>
            <a:r>
              <a:rPr lang="it-IT" sz="1500" dirty="0" err="1">
                <a:latin typeface="Courier New" pitchFamily="49" charset="0"/>
              </a:rPr>
              <a:t>eax</a:t>
            </a:r>
            <a:r>
              <a:rPr lang="it-IT" sz="1500" dirty="0">
                <a:latin typeface="Courier New" pitchFamily="49" charset="0"/>
              </a:rPr>
              <a:t>,%</a:t>
            </a:r>
            <a:r>
              <a:rPr lang="it-IT" sz="1500" dirty="0" err="1">
                <a:latin typeface="Courier New" pitchFamily="49" charset="0"/>
              </a:rPr>
              <a:t>eax</a:t>
            </a:r>
            <a:endParaRPr lang="it-IT" sz="1500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 dirty="0">
                <a:solidFill>
                  <a:srgbClr val="FF0000"/>
                </a:solidFill>
                <a:latin typeface="Courier New" pitchFamily="49" charset="0"/>
              </a:rPr>
              <a:t>75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00FF"/>
                </a:solidFill>
                <a:latin typeface="Courier New" pitchFamily="49" charset="0"/>
              </a:rPr>
              <a:t>09</a:t>
            </a:r>
            <a:r>
              <a:rPr lang="it-IT" sz="1500" dirty="0">
                <a:latin typeface="Courier New" pitchFamily="49" charset="0"/>
              </a:rPr>
              <a:t>          			</a:t>
            </a:r>
            <a:r>
              <a:rPr lang="it-IT" sz="1500" dirty="0" err="1">
                <a:latin typeface="Courier New" pitchFamily="49" charset="0"/>
              </a:rPr>
              <a:t>jnz</a:t>
            </a:r>
            <a:r>
              <a:rPr lang="it-IT" sz="1500" dirty="0">
                <a:latin typeface="Courier New" pitchFamily="49" charset="0"/>
              </a:rPr>
              <a:t>    4c</a:t>
            </a:r>
          </a:p>
          <a:p>
            <a:pPr>
              <a:lnSpc>
                <a:spcPct val="94000"/>
              </a:lnSpc>
            </a:pPr>
            <a:r>
              <a:rPr lang="it-IT" sz="1500" dirty="0">
                <a:solidFill>
                  <a:srgbClr val="FF0000"/>
                </a:solidFill>
                <a:latin typeface="Courier New" pitchFamily="49" charset="0"/>
              </a:rPr>
              <a:t>c7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itchFamily="49" charset="0"/>
              </a:rPr>
              <a:t>45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 err="1">
                <a:solidFill>
                  <a:srgbClr val="0000FF"/>
                </a:solidFill>
                <a:latin typeface="Courier New" pitchFamily="49" charset="0"/>
              </a:rPr>
              <a:t>ec</a:t>
            </a:r>
            <a:r>
              <a:rPr lang="it-IT" sz="1500" dirty="0">
                <a:solidFill>
                  <a:srgbClr val="FFB515"/>
                </a:solidFill>
                <a:latin typeface="Courier New" pitchFamily="49" charset="0"/>
              </a:rPr>
              <a:t> 00 00 00 00</a:t>
            </a:r>
            <a:r>
              <a:rPr lang="it-IT" sz="1500" dirty="0">
                <a:latin typeface="Courier New" pitchFamily="49" charset="0"/>
              </a:rPr>
              <a:t> 	</a:t>
            </a:r>
            <a:r>
              <a:rPr lang="it-IT" sz="1500" dirty="0" err="1">
                <a:latin typeface="Courier New" pitchFamily="49" charset="0"/>
              </a:rPr>
              <a:t>movl</a:t>
            </a:r>
            <a:r>
              <a:rPr lang="it-IT" sz="1500" dirty="0">
                <a:latin typeface="Courier New" pitchFamily="49" charset="0"/>
              </a:rPr>
              <a:t>   $0x0,-0x14(%</a:t>
            </a:r>
            <a:r>
              <a:rPr lang="it-IT" sz="1500" dirty="0" err="1">
                <a:latin typeface="Courier New" pitchFamily="49" charset="0"/>
              </a:rPr>
              <a:t>ebp</a:t>
            </a:r>
            <a:r>
              <a:rPr lang="it-IT" sz="1500" dirty="0">
                <a:latin typeface="Courier New" pitchFamily="49" charset="0"/>
              </a:rPr>
              <a:t>)</a:t>
            </a:r>
          </a:p>
          <a:p>
            <a:pPr>
              <a:lnSpc>
                <a:spcPct val="94000"/>
              </a:lnSpc>
            </a:pPr>
            <a:r>
              <a:rPr lang="it-IT" sz="1500" dirty="0" err="1">
                <a:solidFill>
                  <a:srgbClr val="FF0000"/>
                </a:solidFill>
                <a:latin typeface="Courier New" pitchFamily="49" charset="0"/>
              </a:rPr>
              <a:t>eb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00FF"/>
                </a:solidFill>
                <a:latin typeface="Courier New" pitchFamily="49" charset="0"/>
              </a:rPr>
              <a:t>59</a:t>
            </a:r>
            <a:r>
              <a:rPr lang="it-IT" sz="1500" dirty="0">
                <a:latin typeface="Courier New" pitchFamily="49" charset="0"/>
              </a:rPr>
              <a:t>                	</a:t>
            </a:r>
            <a:r>
              <a:rPr lang="it-IT" sz="1500" dirty="0" err="1">
                <a:latin typeface="Courier New" pitchFamily="49" charset="0"/>
              </a:rPr>
              <a:t>jmp</a:t>
            </a:r>
            <a:r>
              <a:rPr lang="it-IT" sz="1500" dirty="0">
                <a:latin typeface="Courier New" pitchFamily="49" charset="0"/>
              </a:rPr>
              <a:t>    a5</a:t>
            </a:r>
          </a:p>
          <a:p>
            <a:pPr>
              <a:lnSpc>
                <a:spcPct val="94000"/>
              </a:lnSpc>
            </a:pPr>
            <a:r>
              <a:rPr lang="it-IT" sz="1500" dirty="0">
                <a:solidFill>
                  <a:srgbClr val="FF0000"/>
                </a:solidFill>
                <a:latin typeface="Courier New" pitchFamily="49" charset="0"/>
              </a:rPr>
              <a:t>8b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itchFamily="49" charset="0"/>
              </a:rPr>
              <a:t>45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00FF"/>
                </a:solidFill>
                <a:latin typeface="Courier New" pitchFamily="49" charset="0"/>
              </a:rPr>
              <a:t>08</a:t>
            </a:r>
            <a:r>
              <a:rPr lang="it-IT" sz="1500" dirty="0">
                <a:latin typeface="Courier New" pitchFamily="49" charset="0"/>
              </a:rPr>
              <a:t>             	</a:t>
            </a:r>
            <a:r>
              <a:rPr lang="it-IT" sz="1500" dirty="0" err="1">
                <a:latin typeface="Courier New" pitchFamily="49" charset="0"/>
              </a:rPr>
              <a:t>mov</a:t>
            </a:r>
            <a:r>
              <a:rPr lang="it-IT" sz="1500" dirty="0">
                <a:latin typeface="Courier New" pitchFamily="49" charset="0"/>
              </a:rPr>
              <a:t>    0x8(%</a:t>
            </a:r>
            <a:r>
              <a:rPr lang="it-IT" sz="1500" dirty="0" err="1">
                <a:latin typeface="Courier New" pitchFamily="49" charset="0"/>
              </a:rPr>
              <a:t>ebp</a:t>
            </a:r>
            <a:r>
              <a:rPr lang="it-IT" sz="1500" dirty="0">
                <a:latin typeface="Courier New" pitchFamily="49" charset="0"/>
              </a:rPr>
              <a:t>),%</a:t>
            </a:r>
            <a:r>
              <a:rPr lang="it-IT" sz="1500" dirty="0" err="1">
                <a:latin typeface="Courier New" pitchFamily="49" charset="0"/>
              </a:rPr>
              <a:t>eax</a:t>
            </a:r>
            <a:endParaRPr lang="it-IT" sz="1500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 dirty="0">
                <a:solidFill>
                  <a:srgbClr val="FF0000"/>
                </a:solidFill>
                <a:latin typeface="Courier New" pitchFamily="49" charset="0"/>
              </a:rPr>
              <a:t>8d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itchFamily="49" charset="0"/>
              </a:rPr>
              <a:t>4c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DCFF"/>
                </a:solidFill>
                <a:latin typeface="Courier New" pitchFamily="49" charset="0"/>
              </a:rPr>
              <a:t>24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00FF"/>
                </a:solidFill>
                <a:latin typeface="Courier New" pitchFamily="49" charset="0"/>
              </a:rPr>
              <a:t>04</a:t>
            </a:r>
            <a:r>
              <a:rPr lang="it-IT" sz="1500" dirty="0">
                <a:latin typeface="Courier New" pitchFamily="49" charset="0"/>
              </a:rPr>
              <a:t>          	lea    0x4(%</a:t>
            </a:r>
            <a:r>
              <a:rPr lang="it-IT" sz="1500" dirty="0" err="1">
                <a:latin typeface="Courier New" pitchFamily="49" charset="0"/>
              </a:rPr>
              <a:t>esp</a:t>
            </a:r>
            <a:r>
              <a:rPr lang="it-IT" sz="1500" dirty="0">
                <a:latin typeface="Courier New" pitchFamily="49" charset="0"/>
              </a:rPr>
              <a:t>),%</a:t>
            </a:r>
            <a:r>
              <a:rPr lang="it-IT" sz="1500" dirty="0" err="1">
                <a:latin typeface="Courier New" pitchFamily="49" charset="0"/>
              </a:rPr>
              <a:t>ecx</a:t>
            </a:r>
            <a:endParaRPr lang="it-IT" sz="1500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 dirty="0">
                <a:solidFill>
                  <a:srgbClr val="FF0000"/>
                </a:solidFill>
                <a:latin typeface="Courier New" pitchFamily="49" charset="0"/>
              </a:rPr>
              <a:t>0f b7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8000"/>
                </a:solidFill>
                <a:latin typeface="Courier New" pitchFamily="49" charset="0"/>
              </a:rPr>
              <a:t>40</a:t>
            </a:r>
            <a:r>
              <a:rPr lang="it-IT" sz="1500" dirty="0">
                <a:latin typeface="Courier New" pitchFamily="49" charset="0"/>
              </a:rPr>
              <a:t> </a:t>
            </a:r>
            <a:r>
              <a:rPr lang="it-IT" sz="1500" dirty="0">
                <a:solidFill>
                  <a:srgbClr val="0000FF"/>
                </a:solidFill>
                <a:latin typeface="Courier New" pitchFamily="49" charset="0"/>
              </a:rPr>
              <a:t>2e</a:t>
            </a:r>
            <a:r>
              <a:rPr lang="it-IT" sz="1500" dirty="0">
                <a:latin typeface="Courier New" pitchFamily="49" charset="0"/>
              </a:rPr>
              <a:t>          	</a:t>
            </a:r>
            <a:r>
              <a:rPr lang="it-IT" sz="1500" dirty="0" err="1">
                <a:latin typeface="Courier New" pitchFamily="49" charset="0"/>
              </a:rPr>
              <a:t>movzwl</a:t>
            </a:r>
            <a:r>
              <a:rPr lang="it-IT" sz="1500" dirty="0">
                <a:latin typeface="Courier New" pitchFamily="49" charset="0"/>
              </a:rPr>
              <a:t> 0x2e(%</a:t>
            </a:r>
            <a:r>
              <a:rPr lang="it-IT" sz="1500" dirty="0" err="1">
                <a:latin typeface="Courier New" pitchFamily="49" charset="0"/>
              </a:rPr>
              <a:t>eax</a:t>
            </a:r>
            <a:r>
              <a:rPr lang="it-IT" sz="1500" dirty="0">
                <a:latin typeface="Courier New" pitchFamily="49" charset="0"/>
              </a:rPr>
              <a:t>),%</a:t>
            </a:r>
            <a:r>
              <a:rPr lang="it-IT" sz="1500" dirty="0" err="1">
                <a:latin typeface="Courier New" pitchFamily="49" charset="0"/>
              </a:rPr>
              <a:t>eax</a:t>
            </a:r>
            <a:endParaRPr lang="it-IT" sz="1500" dirty="0">
              <a:latin typeface="Courier New" pitchFamily="49" charset="0"/>
            </a:endParaRP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119063" y="-428625"/>
            <a:ext cx="9842500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Instruction Set i386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7596188" y="4643438"/>
            <a:ext cx="13843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500">
                <a:solidFill>
                  <a:srgbClr val="FF0000"/>
                </a:solidFill>
                <a:latin typeface="Palatino Linotype" pitchFamily="16" charset="0"/>
              </a:rPr>
              <a:t>Opcode</a:t>
            </a:r>
            <a:r>
              <a:rPr lang="it-IT" sz="1500">
                <a:latin typeface="Palatino Linotype" pitchFamily="16" charset="0"/>
              </a:rPr>
              <a:t>,</a:t>
            </a:r>
            <a:br>
              <a:rPr lang="it-IT" sz="1500">
                <a:latin typeface="Palatino Linotype" pitchFamily="16" charset="0"/>
              </a:rPr>
            </a:br>
            <a:r>
              <a:rPr lang="it-IT" sz="1500">
                <a:solidFill>
                  <a:srgbClr val="008000"/>
                </a:solidFill>
                <a:latin typeface="Palatino Linotype" pitchFamily="16" charset="0"/>
              </a:rPr>
              <a:t>ModR/M</a:t>
            </a:r>
            <a:r>
              <a:rPr lang="it-IT" sz="1500">
                <a:latin typeface="Palatino Linotype" pitchFamily="16" charset="0"/>
              </a:rPr>
              <a:t>,</a:t>
            </a:r>
            <a:br>
              <a:rPr lang="it-IT" sz="1500">
                <a:latin typeface="Palatino Linotype" pitchFamily="16" charset="0"/>
              </a:rPr>
            </a:br>
            <a:r>
              <a:rPr lang="it-IT" sz="1500">
                <a:solidFill>
                  <a:srgbClr val="00FFFF"/>
                </a:solidFill>
                <a:latin typeface="Palatino Linotype" pitchFamily="16" charset="0"/>
              </a:rPr>
              <a:t>SIB</a:t>
            </a:r>
            <a:r>
              <a:rPr lang="it-IT" sz="1500">
                <a:latin typeface="Palatino Linotype" pitchFamily="16" charset="0"/>
              </a:rPr>
              <a:t>,</a:t>
            </a:r>
            <a:br>
              <a:rPr lang="it-IT" sz="1500">
                <a:latin typeface="Palatino Linotype" pitchFamily="16" charset="0"/>
              </a:rPr>
            </a:br>
            <a:r>
              <a:rPr lang="it-IT" sz="1500">
                <a:solidFill>
                  <a:srgbClr val="0000FF"/>
                </a:solidFill>
                <a:latin typeface="Palatino Linotype" pitchFamily="16" charset="0"/>
              </a:rPr>
              <a:t>Displacement</a:t>
            </a:r>
            <a:r>
              <a:rPr lang="it-IT" sz="1500">
                <a:latin typeface="Palatino Linotype" pitchFamily="16" charset="0"/>
              </a:rPr>
              <a:t>,</a:t>
            </a:r>
            <a:br>
              <a:rPr lang="it-IT" sz="1500">
                <a:latin typeface="Palatino Linotype" pitchFamily="16" charset="0"/>
              </a:rPr>
            </a:br>
            <a:r>
              <a:rPr lang="it-IT" sz="1500">
                <a:solidFill>
                  <a:srgbClr val="FFB515"/>
                </a:solidFill>
                <a:latin typeface="Palatino Linotype" pitchFamily="16" charset="0"/>
              </a:rPr>
              <a:t>Immediate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Instruction Set i386 (2)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474788"/>
            <a:ext cx="50673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52413" y="3708400"/>
            <a:ext cx="953928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  <a:buSzPct val="45000"/>
              <a:buFont typeface="StarSymbol" charset="0"/>
              <a:buChar char="●"/>
            </a:pP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R/M </a:t>
            </a:r>
            <a:r>
              <a:rPr lang="it-IT" sz="2800" dirty="0" err="1" smtClean="0">
                <a:solidFill>
                  <a:srgbClr val="4C4C4C"/>
                </a:solidFill>
                <a:latin typeface="Palatino Linotype" pitchFamily="16" charset="0"/>
              </a:rPr>
              <a:t>fields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 in </a:t>
            </a:r>
            <a:r>
              <a:rPr lang="it-IT" sz="2800" dirty="0" err="1">
                <a:solidFill>
                  <a:srgbClr val="4C4C4C"/>
                </a:solidFill>
                <a:latin typeface="Palatino Linotype" pitchFamily="16" charset="0"/>
              </a:rPr>
              <a:t>ModR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/M 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byte and Scale 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/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Index </a:t>
            </a:r>
            <a:r>
              <a:rPr lang="it-IT" sz="2800" dirty="0" err="1" smtClean="0">
                <a:solidFill>
                  <a:srgbClr val="4C4C4C"/>
                </a:solidFill>
                <a:latin typeface="Palatino Linotype" pitchFamily="16" charset="0"/>
              </a:rPr>
              <a:t>fields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 in SIB byte </a:t>
            </a:r>
            <a:r>
              <a:rPr lang="it-IT" sz="2800" dirty="0" err="1" smtClean="0">
                <a:solidFill>
                  <a:srgbClr val="4C4C4C"/>
                </a:solidFill>
                <a:latin typeface="Palatino Linotype" pitchFamily="16" charset="0"/>
              </a:rPr>
              <a:t>identify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800" dirty="0" err="1" smtClean="0">
                <a:solidFill>
                  <a:srgbClr val="4C4C4C"/>
                </a:solidFill>
                <a:latin typeface="Palatino Linotype" pitchFamily="16" charset="0"/>
              </a:rPr>
              <a:t>registers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;</a:t>
            </a:r>
            <a:endParaRPr lang="it-IT" sz="2800" dirty="0">
              <a:solidFill>
                <a:srgbClr val="4C4C4C"/>
              </a:solidFill>
              <a:latin typeface="Palatino Linotype" pitchFamily="16" charset="0"/>
            </a:endParaRPr>
          </a:p>
          <a:p>
            <a:pPr>
              <a:lnSpc>
                <a:spcPct val="113000"/>
              </a:lnSpc>
              <a:buSzPct val="45000"/>
              <a:buFont typeface="StarSymbol" charset="0"/>
              <a:buNone/>
            </a:pPr>
            <a:endParaRPr lang="it-IT" sz="2800" dirty="0">
              <a:solidFill>
                <a:srgbClr val="4C4C4C"/>
              </a:solidFill>
              <a:latin typeface="Palatino Linotype" pitchFamily="16" charset="0"/>
            </a:endParaRPr>
          </a:p>
          <a:p>
            <a:pPr>
              <a:lnSpc>
                <a:spcPct val="113000"/>
              </a:lnSpc>
              <a:buSzPct val="45000"/>
              <a:buFont typeface="StarSymbol" charset="0"/>
              <a:buChar char="●"/>
            </a:pP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General </a:t>
            </a:r>
            <a:r>
              <a:rPr lang="it-IT" sz="2800" dirty="0" err="1" smtClean="0">
                <a:solidFill>
                  <a:srgbClr val="4C4C4C"/>
                </a:solidFill>
                <a:latin typeface="Palatino Linotype" pitchFamily="16" charset="0"/>
              </a:rPr>
              <a:t>purpose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800" dirty="0" err="1" smtClean="0">
                <a:solidFill>
                  <a:srgbClr val="4C4C4C"/>
                </a:solidFill>
                <a:latin typeface="Palatino Linotype" pitchFamily="16" charset="0"/>
              </a:rPr>
              <a:t>registers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 are </a:t>
            </a:r>
            <a:r>
              <a:rPr lang="it-IT" sz="2800" dirty="0" err="1" smtClean="0">
                <a:solidFill>
                  <a:srgbClr val="4C4C4C"/>
                </a:solidFill>
                <a:latin typeface="Palatino Linotype" pitchFamily="16" charset="0"/>
              </a:rPr>
              <a:t>numbered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 from 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da 0 a 7 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in </a:t>
            </a:r>
            <a:r>
              <a:rPr lang="it-IT" sz="2800" dirty="0" err="1" smtClean="0">
                <a:solidFill>
                  <a:srgbClr val="4C4C4C"/>
                </a:solidFill>
                <a:latin typeface="Palatino Linotype" pitchFamily="16" charset="0"/>
              </a:rPr>
              <a:t>this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800" dirty="0" err="1" smtClean="0">
                <a:solidFill>
                  <a:srgbClr val="4C4C4C"/>
                </a:solidFill>
                <a:latin typeface="Palatino Linotype" pitchFamily="16" charset="0"/>
              </a:rPr>
              <a:t>order</a:t>
            </a:r>
            <a:r>
              <a:rPr lang="it-IT" sz="2800" dirty="0" smtClean="0">
                <a:solidFill>
                  <a:srgbClr val="4C4C4C"/>
                </a:solidFill>
                <a:latin typeface="Palatino Linotype" pitchFamily="16" charset="0"/>
              </a:rPr>
              <a:t>: </a:t>
            </a:r>
            <a:r>
              <a:rPr lang="it-IT" sz="2800" dirty="0" err="1">
                <a:solidFill>
                  <a:srgbClr val="4C4C4C"/>
                </a:solidFill>
                <a:latin typeface="Courier New" pitchFamily="49" charset="0"/>
              </a:rPr>
              <a:t>eax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(000), </a:t>
            </a:r>
            <a:r>
              <a:rPr lang="it-IT" sz="2800" dirty="0" err="1">
                <a:solidFill>
                  <a:srgbClr val="4C4C4C"/>
                </a:solidFill>
                <a:latin typeface="Courier New" pitchFamily="49" charset="0"/>
              </a:rPr>
              <a:t>ecx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(001), </a:t>
            </a:r>
            <a:r>
              <a:rPr lang="it-IT" sz="2800" dirty="0" err="1">
                <a:solidFill>
                  <a:srgbClr val="4C4C4C"/>
                </a:solidFill>
                <a:latin typeface="Courier New" pitchFamily="49" charset="0"/>
              </a:rPr>
              <a:t>edx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(010), </a:t>
            </a:r>
            <a:r>
              <a:rPr lang="it-IT" sz="2800" dirty="0" err="1">
                <a:solidFill>
                  <a:srgbClr val="4C4C4C"/>
                </a:solidFill>
                <a:latin typeface="Courier New" pitchFamily="49" charset="0"/>
              </a:rPr>
              <a:t>ebx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(011), </a:t>
            </a:r>
            <a:r>
              <a:rPr lang="it-IT" sz="2800" dirty="0" err="1">
                <a:solidFill>
                  <a:srgbClr val="4C4C4C"/>
                </a:solidFill>
                <a:latin typeface="Courier New" pitchFamily="49" charset="0"/>
              </a:rPr>
              <a:t>esp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(100), </a:t>
            </a:r>
            <a:r>
              <a:rPr lang="it-IT" sz="2800" dirty="0" err="1">
                <a:solidFill>
                  <a:srgbClr val="4C4C4C"/>
                </a:solidFill>
                <a:latin typeface="Courier New" pitchFamily="49" charset="0"/>
              </a:rPr>
              <a:t>ebp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(101), </a:t>
            </a:r>
            <a:r>
              <a:rPr lang="it-IT" sz="2800" dirty="0" err="1">
                <a:solidFill>
                  <a:srgbClr val="4C4C4C"/>
                </a:solidFill>
                <a:latin typeface="Courier New" pitchFamily="49" charset="0"/>
              </a:rPr>
              <a:t>esi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(110), </a:t>
            </a:r>
            <a:r>
              <a:rPr lang="it-IT" sz="2800" dirty="0" err="1">
                <a:solidFill>
                  <a:srgbClr val="4C4C4C"/>
                </a:solidFill>
                <a:latin typeface="Courier New" pitchFamily="49" charset="0"/>
              </a:rPr>
              <a:t>edi</a:t>
            </a:r>
            <a:r>
              <a:rPr lang="it-IT" sz="2800" dirty="0">
                <a:solidFill>
                  <a:srgbClr val="4C4C4C"/>
                </a:solidFill>
                <a:latin typeface="Palatino Linotype" pitchFamily="16" charset="0"/>
              </a:rPr>
              <a:t> (111).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01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smtClean="0"/>
              <a:t>ELF File </a:t>
            </a:r>
            <a:r>
              <a:rPr lang="it-IT" dirty="0" err="1" smtClean="0"/>
              <a:t>Altering</a:t>
            </a:r>
            <a:r>
              <a:rPr lang="it-IT" dirty="0" smtClean="0"/>
              <a:t>: an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63637"/>
            <a:ext cx="9899650" cy="5816600"/>
          </a:xfrm>
          <a:ln/>
        </p:spPr>
        <p:txBody>
          <a:bodyPr/>
          <a:lstStyle/>
          <a:p>
            <a:pPr marL="341313" indent="-341313">
              <a:lnSpc>
                <a:spcPts val="3963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800" dirty="0" err="1" smtClean="0"/>
              <a:t>Section</a:t>
            </a:r>
            <a:r>
              <a:rPr lang="it-IT" sz="2800" dirty="0" smtClean="0"/>
              <a:t> </a:t>
            </a:r>
            <a:r>
              <a:rPr lang="it-IT" sz="2800" dirty="0" err="1" smtClean="0"/>
              <a:t>Header</a:t>
            </a:r>
            <a:r>
              <a:rPr lang="it-IT" sz="2800" dirty="0" smtClean="0"/>
              <a:t> </a:t>
            </a:r>
            <a:r>
              <a:rPr lang="it-IT" sz="2800" dirty="0" err="1" smtClean="0"/>
              <a:t>Table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scanned</a:t>
            </a:r>
            <a:r>
              <a:rPr lang="it-IT" sz="2800" dirty="0" smtClean="0"/>
              <a:t> </a:t>
            </a:r>
            <a:r>
              <a:rPr lang="it-IT" sz="2800" dirty="0" err="1" smtClean="0"/>
              <a:t>looking</a:t>
            </a:r>
            <a:r>
              <a:rPr lang="it-IT" sz="2800" dirty="0" smtClean="0"/>
              <a:t> for </a:t>
            </a:r>
            <a:r>
              <a:rPr lang="it-IT" sz="2800" dirty="0" err="1" smtClean="0"/>
              <a:t>sections</a:t>
            </a:r>
            <a:r>
              <a:rPr lang="it-IT" sz="2800" dirty="0" smtClean="0"/>
              <a:t> </a:t>
            </a:r>
            <a:r>
              <a:rPr lang="it-IT" sz="2800" dirty="0" err="1" smtClean="0"/>
              <a:t>containing</a:t>
            </a:r>
            <a:r>
              <a:rPr lang="it-IT" sz="2800" dirty="0" smtClean="0"/>
              <a:t> code</a:t>
            </a:r>
            <a:r>
              <a:rPr lang="it-IT" sz="2800" dirty="0" smtClean="0"/>
              <a:t> (</a:t>
            </a:r>
            <a:r>
              <a:rPr lang="it-IT" sz="2800" dirty="0" err="1"/>
              <a:t>type</a:t>
            </a:r>
            <a:r>
              <a:rPr lang="it-IT" sz="2800" dirty="0"/>
              <a:t>: </a:t>
            </a:r>
            <a:r>
              <a:rPr lang="it-IT" sz="2800" dirty="0">
                <a:latin typeface="Courier New" pitchFamily="49" charset="0"/>
              </a:rPr>
              <a:t>PROGBITS</a:t>
            </a:r>
            <a:r>
              <a:rPr lang="it-IT" sz="2800" dirty="0"/>
              <a:t>, </a:t>
            </a:r>
            <a:r>
              <a:rPr lang="it-IT" sz="2800" dirty="0" err="1"/>
              <a:t>flag</a:t>
            </a:r>
            <a:r>
              <a:rPr lang="it-IT" sz="2800" dirty="0"/>
              <a:t>: </a:t>
            </a:r>
            <a:r>
              <a:rPr lang="it-IT" sz="2800" dirty="0">
                <a:latin typeface="Courier New" pitchFamily="49" charset="0"/>
              </a:rPr>
              <a:t>EXECINSTR</a:t>
            </a:r>
            <a:r>
              <a:rPr lang="it-IT" sz="2800" dirty="0"/>
              <a:t>);</a:t>
            </a:r>
          </a:p>
          <a:p>
            <a:pPr marL="341313" indent="-341313">
              <a:lnSpc>
                <a:spcPts val="3963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800" dirty="0"/>
              <a:t> </a:t>
            </a:r>
            <a:r>
              <a:rPr lang="it-IT" sz="2800" dirty="0" err="1" smtClean="0"/>
              <a:t>Each</a:t>
            </a:r>
            <a:r>
              <a:rPr lang="it-IT" sz="2800" dirty="0" smtClean="0"/>
              <a:t> </a:t>
            </a:r>
            <a:r>
              <a:rPr lang="it-IT" sz="2800" dirty="0" err="1" smtClean="0"/>
              <a:t>section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parsed</a:t>
            </a:r>
            <a:r>
              <a:rPr lang="it-IT" sz="2800" dirty="0" smtClean="0"/>
              <a:t> </a:t>
            </a:r>
            <a:r>
              <a:rPr lang="it-IT" sz="2800" dirty="0" err="1" smtClean="0"/>
              <a:t>one</a:t>
            </a:r>
            <a:r>
              <a:rPr lang="it-IT" sz="2800" dirty="0" smtClean="0"/>
              <a:t> byte by </a:t>
            </a:r>
            <a:r>
              <a:rPr lang="it-IT" sz="2800" dirty="0" err="1" smtClean="0"/>
              <a:t>one</a:t>
            </a:r>
            <a:r>
              <a:rPr lang="it-IT" sz="2800" dirty="0" smtClean="0"/>
              <a:t>;</a:t>
            </a:r>
            <a:endParaRPr lang="it-IT" sz="2800" dirty="0"/>
          </a:p>
          <a:p>
            <a:pPr marL="341313" indent="-341313">
              <a:lnSpc>
                <a:spcPts val="3963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800" dirty="0"/>
              <a:t> </a:t>
            </a:r>
            <a:r>
              <a:rPr lang="it-IT" sz="2800" dirty="0" smtClean="0"/>
              <a:t>Using an </a:t>
            </a:r>
            <a:r>
              <a:rPr lang="it-IT" sz="2800" dirty="0" err="1" smtClean="0"/>
              <a:t>opcode</a:t>
            </a:r>
            <a:r>
              <a:rPr lang="it-IT" sz="2800" dirty="0" smtClean="0"/>
              <a:t>-family </a:t>
            </a:r>
            <a:r>
              <a:rPr lang="it-IT" sz="2800" dirty="0" err="1" smtClean="0"/>
              <a:t>table</a:t>
            </a:r>
            <a:r>
              <a:rPr lang="it-IT" sz="2800" dirty="0" smtClean="0"/>
              <a:t> the </a:t>
            </a:r>
            <a:r>
              <a:rPr lang="it-IT" sz="2800" dirty="0" err="1" smtClean="0"/>
              <a:t>instructions</a:t>
            </a:r>
            <a:r>
              <a:rPr lang="it-IT" sz="2800" dirty="0" smtClean="0"/>
              <a:t> are </a:t>
            </a:r>
            <a:r>
              <a:rPr lang="it-IT" sz="2800" dirty="0" err="1" smtClean="0"/>
              <a:t>disassembled</a:t>
            </a:r>
            <a:r>
              <a:rPr lang="it-IT" sz="2800" dirty="0" smtClean="0"/>
              <a:t>, </a:t>
            </a:r>
            <a:r>
              <a:rPr lang="it-IT" sz="2800" dirty="0" err="1" smtClean="0"/>
              <a:t>identifying</a:t>
            </a:r>
            <a:r>
              <a:rPr lang="it-IT" sz="2800" dirty="0" smtClean="0"/>
              <a:t> the </a:t>
            </a:r>
            <a:r>
              <a:rPr lang="it-IT" sz="2800" dirty="0" err="1" smtClean="0"/>
              <a:t>instructions</a:t>
            </a:r>
            <a:r>
              <a:rPr lang="it-IT" sz="2800" dirty="0" smtClean="0"/>
              <a:t> </a:t>
            </a:r>
            <a:r>
              <a:rPr lang="it-IT" sz="2800" dirty="0" err="1" smtClean="0"/>
              <a:t>which</a:t>
            </a:r>
            <a:r>
              <a:rPr lang="it-IT" sz="2800" dirty="0" smtClean="0"/>
              <a:t> </a:t>
            </a:r>
            <a:r>
              <a:rPr lang="it-IT" sz="2800" dirty="0" err="1" smtClean="0"/>
              <a:t>have</a:t>
            </a:r>
            <a:r>
              <a:rPr lang="it-IT" sz="2800" dirty="0" smtClean="0"/>
              <a:t> </a:t>
            </a:r>
            <a:r>
              <a:rPr lang="it-IT" sz="2800" dirty="0" err="1" smtClean="0"/>
              <a:t>as</a:t>
            </a:r>
            <a:r>
              <a:rPr lang="it-IT" sz="2800" dirty="0" smtClean="0"/>
              <a:t> </a:t>
            </a:r>
            <a:r>
              <a:rPr lang="it-IT" sz="2800" dirty="0" err="1" smtClean="0"/>
              <a:t>destination</a:t>
            </a:r>
            <a:r>
              <a:rPr lang="it-IT" sz="2800" dirty="0" smtClean="0"/>
              <a:t> </a:t>
            </a:r>
            <a:r>
              <a:rPr lang="it-IT" sz="2800" dirty="0" err="1" smtClean="0"/>
              <a:t>operand</a:t>
            </a:r>
            <a:r>
              <a:rPr lang="it-IT" sz="2800" dirty="0" smtClean="0"/>
              <a:t> a </a:t>
            </a:r>
            <a:r>
              <a:rPr lang="it-IT" sz="2800" dirty="0" err="1" smtClean="0"/>
              <a:t>memory</a:t>
            </a:r>
            <a:r>
              <a:rPr lang="it-IT" sz="2800" dirty="0" smtClean="0"/>
              <a:t> location</a:t>
            </a:r>
            <a:r>
              <a:rPr lang="it-IT" sz="2800" dirty="0" smtClean="0"/>
              <a:t> (global </a:t>
            </a:r>
            <a:r>
              <a:rPr lang="it-IT" sz="2800" dirty="0" err="1" smtClean="0"/>
              <a:t>variables</a:t>
            </a:r>
            <a:r>
              <a:rPr lang="it-IT" sz="2800" dirty="0" smtClean="0"/>
              <a:t> or </a:t>
            </a:r>
            <a:r>
              <a:rPr lang="it-IT" sz="2800" dirty="0" err="1" smtClean="0"/>
              <a:t>dynamically</a:t>
            </a:r>
            <a:r>
              <a:rPr lang="it-IT" sz="2800" dirty="0" smtClean="0"/>
              <a:t> </a:t>
            </a:r>
            <a:r>
              <a:rPr lang="it-IT" sz="2800" dirty="0" err="1" smtClean="0"/>
              <a:t>allocated</a:t>
            </a:r>
            <a:r>
              <a:rPr lang="it-IT" sz="2800" dirty="0" smtClean="0"/>
              <a:t> </a:t>
            </a:r>
            <a:r>
              <a:rPr lang="it-IT" sz="2800" dirty="0" err="1" smtClean="0"/>
              <a:t>memory</a:t>
            </a:r>
            <a:r>
              <a:rPr lang="it-IT" sz="2800" dirty="0" smtClean="0"/>
              <a:t>);</a:t>
            </a:r>
            <a:endParaRPr lang="it-IT" sz="2800" dirty="0"/>
          </a:p>
          <a:p>
            <a:pPr marL="341313" indent="-341313">
              <a:lnSpc>
                <a:spcPts val="3963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800" dirty="0"/>
              <a:t> </a:t>
            </a:r>
            <a:r>
              <a:rPr lang="it-IT" sz="2800" dirty="0" err="1" smtClean="0"/>
              <a:t>Destination</a:t>
            </a:r>
            <a:r>
              <a:rPr lang="it-IT" sz="2800" dirty="0" smtClean="0"/>
              <a:t> </a:t>
            </a:r>
            <a:r>
              <a:rPr lang="it-IT" sz="2800" dirty="0" err="1" smtClean="0"/>
              <a:t>operand</a:t>
            </a:r>
            <a:r>
              <a:rPr lang="it-IT" sz="2800" dirty="0" smtClean="0"/>
              <a:t> </a:t>
            </a:r>
            <a:r>
              <a:rPr lang="it-IT" sz="2800" dirty="0" err="1" smtClean="0"/>
              <a:t>is</a:t>
            </a:r>
            <a:r>
              <a:rPr lang="it-IT" sz="2800" dirty="0" smtClean="0"/>
              <a:t> </a:t>
            </a:r>
            <a:r>
              <a:rPr lang="it-IT" sz="2800" dirty="0" err="1" smtClean="0"/>
              <a:t>decomposed</a:t>
            </a:r>
            <a:r>
              <a:rPr lang="it-IT" sz="2800" dirty="0" smtClean="0"/>
              <a:t> in </a:t>
            </a:r>
            <a:r>
              <a:rPr lang="it-IT" sz="2800" i="1" dirty="0" smtClean="0"/>
              <a:t>base</a:t>
            </a:r>
            <a:r>
              <a:rPr lang="it-IT" sz="2800" dirty="0"/>
              <a:t>, </a:t>
            </a:r>
            <a:r>
              <a:rPr lang="it-IT" sz="2800" i="1" dirty="0"/>
              <a:t>indice</a:t>
            </a:r>
            <a:r>
              <a:rPr lang="it-IT" sz="2800" dirty="0"/>
              <a:t>, </a:t>
            </a:r>
            <a:r>
              <a:rPr lang="it-IT" sz="2800" i="1" dirty="0" smtClean="0"/>
              <a:t>scale</a:t>
            </a:r>
            <a:r>
              <a:rPr lang="it-IT" sz="2800" dirty="0" smtClean="0"/>
              <a:t> and </a:t>
            </a:r>
            <a:r>
              <a:rPr lang="it-IT" sz="2800" i="1" dirty="0"/>
              <a:t>offset.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12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err="1" smtClean="0"/>
              <a:t>Instruction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 Generation</a:t>
            </a:r>
            <a:endParaRPr lang="it-IT" dirty="0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60700" y="3491804"/>
            <a:ext cx="3959225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b="1" dirty="0" err="1">
                <a:solidFill>
                  <a:srgbClr val="800000"/>
                </a:solidFill>
                <a:latin typeface="Courier New" pitchFamily="49" charset="0"/>
              </a:rPr>
              <a:t>struct</a:t>
            </a:r>
            <a:r>
              <a:rPr lang="it-IT" dirty="0">
                <a:latin typeface="Courier New" pitchFamily="49" charset="0"/>
              </a:rPr>
              <a:t> </a:t>
            </a:r>
            <a:r>
              <a:rPr lang="it-IT" dirty="0" err="1">
                <a:latin typeface="Courier New" pitchFamily="49" charset="0"/>
              </a:rPr>
              <a:t>insn_entry</a:t>
            </a:r>
            <a:r>
              <a:rPr lang="it-IT" dirty="0">
                <a:latin typeface="Courier New" pitchFamily="49" charset="0"/>
              </a:rPr>
              <a:t> {</a:t>
            </a:r>
          </a:p>
          <a:p>
            <a:pPr>
              <a:lnSpc>
                <a:spcPct val="94000"/>
              </a:lnSpc>
            </a:pPr>
            <a:r>
              <a:rPr lang="it-IT" dirty="0">
                <a:latin typeface="Courier New" pitchFamily="49" charset="0"/>
              </a:rPr>
              <a:t>	</a:t>
            </a:r>
            <a:r>
              <a:rPr lang="it-IT" b="1" dirty="0" err="1">
                <a:solidFill>
                  <a:srgbClr val="008000"/>
                </a:solidFill>
                <a:latin typeface="Courier New" pitchFamily="49" charset="0"/>
              </a:rPr>
              <a:t>unsigned</a:t>
            </a:r>
            <a:r>
              <a:rPr lang="it-IT" b="1" dirty="0">
                <a:solidFill>
                  <a:srgbClr val="008000"/>
                </a:solidFill>
                <a:latin typeface="Courier New" pitchFamily="49" charset="0"/>
              </a:rPr>
              <a:t> long</a:t>
            </a:r>
            <a:r>
              <a:rPr lang="it-IT" dirty="0">
                <a:latin typeface="Courier New" pitchFamily="49" charset="0"/>
              </a:rPr>
              <a:t> </a:t>
            </a:r>
            <a:r>
              <a:rPr lang="it-IT" dirty="0" err="1">
                <a:latin typeface="Courier New" pitchFamily="49" charset="0"/>
              </a:rPr>
              <a:t>ret_addr</a:t>
            </a:r>
            <a:r>
              <a:rPr lang="it-IT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it-IT" dirty="0">
                <a:latin typeface="Courier New" pitchFamily="49" charset="0"/>
              </a:rPr>
              <a:t>	</a:t>
            </a:r>
            <a:r>
              <a:rPr lang="it-IT" b="1" dirty="0" err="1">
                <a:solidFill>
                  <a:srgbClr val="008000"/>
                </a:solidFill>
                <a:latin typeface="Courier New" pitchFamily="49" charset="0"/>
              </a:rPr>
              <a:t>unsigned</a:t>
            </a:r>
            <a:r>
              <a:rPr lang="it-IT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it-IT" b="1" dirty="0" err="1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it-IT" dirty="0">
                <a:latin typeface="Courier New" pitchFamily="49" charset="0"/>
              </a:rPr>
              <a:t> </a:t>
            </a:r>
            <a:r>
              <a:rPr lang="it-IT" dirty="0" err="1">
                <a:latin typeface="Courier New" pitchFamily="49" charset="0"/>
              </a:rPr>
              <a:t>size</a:t>
            </a:r>
            <a:r>
              <a:rPr lang="it-IT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it-IT" dirty="0">
                <a:latin typeface="Courier New" pitchFamily="49" charset="0"/>
              </a:rPr>
              <a:t>	</a:t>
            </a:r>
            <a:r>
              <a:rPr lang="it-IT" b="1" dirty="0" err="1">
                <a:solidFill>
                  <a:srgbClr val="008000"/>
                </a:solidFill>
                <a:latin typeface="Courier New" pitchFamily="49" charset="0"/>
              </a:rPr>
              <a:t>char</a:t>
            </a:r>
            <a:r>
              <a:rPr lang="it-IT" dirty="0">
                <a:latin typeface="Courier New" pitchFamily="49" charset="0"/>
              </a:rPr>
              <a:t> </a:t>
            </a:r>
            <a:r>
              <a:rPr lang="it-IT" dirty="0" err="1">
                <a:latin typeface="Courier New" pitchFamily="49" charset="0"/>
              </a:rPr>
              <a:t>flags</a:t>
            </a:r>
            <a:r>
              <a:rPr lang="it-IT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it-IT" dirty="0">
                <a:latin typeface="Courier New" pitchFamily="49" charset="0"/>
              </a:rPr>
              <a:t>	</a:t>
            </a:r>
            <a:r>
              <a:rPr lang="it-IT" b="1" dirty="0" err="1">
                <a:solidFill>
                  <a:srgbClr val="008000"/>
                </a:solidFill>
                <a:latin typeface="Courier New" pitchFamily="49" charset="0"/>
              </a:rPr>
              <a:t>char</a:t>
            </a:r>
            <a:r>
              <a:rPr lang="it-IT" dirty="0">
                <a:latin typeface="Courier New" pitchFamily="49" charset="0"/>
              </a:rPr>
              <a:t> base;</a:t>
            </a:r>
          </a:p>
          <a:p>
            <a:pPr>
              <a:lnSpc>
                <a:spcPct val="94000"/>
              </a:lnSpc>
            </a:pPr>
            <a:r>
              <a:rPr lang="it-IT" dirty="0">
                <a:latin typeface="Courier New" pitchFamily="49" charset="0"/>
              </a:rPr>
              <a:t>	</a:t>
            </a:r>
            <a:r>
              <a:rPr lang="it-IT" b="1" dirty="0" err="1">
                <a:solidFill>
                  <a:srgbClr val="008000"/>
                </a:solidFill>
                <a:latin typeface="Courier New" pitchFamily="49" charset="0"/>
              </a:rPr>
              <a:t>char</a:t>
            </a:r>
            <a:r>
              <a:rPr lang="it-IT" dirty="0">
                <a:latin typeface="Courier New" pitchFamily="49" charset="0"/>
              </a:rPr>
              <a:t> </a:t>
            </a:r>
            <a:r>
              <a:rPr lang="it-IT" dirty="0" err="1">
                <a:latin typeface="Courier New" pitchFamily="49" charset="0"/>
              </a:rPr>
              <a:t>idx</a:t>
            </a:r>
            <a:r>
              <a:rPr lang="it-IT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it-IT" dirty="0">
                <a:latin typeface="Courier New" pitchFamily="49" charset="0"/>
              </a:rPr>
              <a:t>	</a:t>
            </a:r>
            <a:r>
              <a:rPr lang="it-IT" b="1" dirty="0" err="1">
                <a:solidFill>
                  <a:srgbClr val="008000"/>
                </a:solidFill>
                <a:latin typeface="Courier New" pitchFamily="49" charset="0"/>
              </a:rPr>
              <a:t>char</a:t>
            </a:r>
            <a:r>
              <a:rPr lang="it-IT" dirty="0">
                <a:latin typeface="Courier New" pitchFamily="49" charset="0"/>
              </a:rPr>
              <a:t> scala;</a:t>
            </a:r>
          </a:p>
          <a:p>
            <a:pPr>
              <a:lnSpc>
                <a:spcPct val="94000"/>
              </a:lnSpc>
            </a:pPr>
            <a:r>
              <a:rPr lang="it-IT" dirty="0">
                <a:latin typeface="Courier New" pitchFamily="49" charset="0"/>
              </a:rPr>
              <a:t>	</a:t>
            </a:r>
            <a:r>
              <a:rPr lang="it-IT" b="1" dirty="0">
                <a:solidFill>
                  <a:srgbClr val="008000"/>
                </a:solidFill>
                <a:latin typeface="Courier New" pitchFamily="49" charset="0"/>
              </a:rPr>
              <a:t>long</a:t>
            </a:r>
            <a:r>
              <a:rPr lang="it-IT" dirty="0">
                <a:latin typeface="Courier New" pitchFamily="49" charset="0"/>
              </a:rPr>
              <a:t> offset;</a:t>
            </a:r>
          </a:p>
          <a:p>
            <a:pPr>
              <a:lnSpc>
                <a:spcPct val="94000"/>
              </a:lnSpc>
            </a:pPr>
            <a:r>
              <a:rPr lang="it-IT" dirty="0">
                <a:latin typeface="Courier New" pitchFamily="49" charset="0"/>
              </a:rPr>
              <a:t>};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9388" y="1439539"/>
            <a:ext cx="972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520503"/>
            <a:ext cx="9899650" cy="4563590"/>
          </a:xfrm>
          <a:ln/>
        </p:spPr>
        <p:txBody>
          <a:bodyPr/>
          <a:lstStyle/>
          <a:p>
            <a:pPr marL="341313" indent="-341313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600" dirty="0" smtClean="0"/>
              <a:t>To </a:t>
            </a:r>
            <a:r>
              <a:rPr lang="it-IT" sz="2600" dirty="0" err="1" smtClean="0"/>
              <a:t>add</a:t>
            </a:r>
            <a:r>
              <a:rPr lang="it-IT" sz="2600" dirty="0" smtClean="0"/>
              <a:t> a </a:t>
            </a:r>
            <a:r>
              <a:rPr lang="it-IT" sz="2600" dirty="0" err="1" smtClean="0"/>
              <a:t>minimal</a:t>
            </a:r>
            <a:r>
              <a:rPr lang="it-IT" sz="2600" dirty="0" smtClean="0"/>
              <a:t> </a:t>
            </a:r>
            <a:r>
              <a:rPr lang="it-IT" sz="2600" dirty="0" err="1" smtClean="0"/>
              <a:t>overhead</a:t>
            </a:r>
            <a:r>
              <a:rPr lang="it-IT" sz="2600" dirty="0" smtClean="0"/>
              <a:t> to the </a:t>
            </a:r>
            <a:r>
              <a:rPr lang="it-IT" sz="2600" dirty="0" err="1" smtClean="0"/>
              <a:t>program</a:t>
            </a:r>
            <a:r>
              <a:rPr lang="it-IT" sz="2600" dirty="0" smtClean="0"/>
              <a:t>, </a:t>
            </a:r>
            <a:r>
              <a:rPr lang="it-IT" sz="2600" dirty="0" err="1" smtClean="0"/>
              <a:t>two</a:t>
            </a:r>
            <a:r>
              <a:rPr lang="it-IT" sz="2600" dirty="0" smtClean="0"/>
              <a:t> </a:t>
            </a:r>
            <a:r>
              <a:rPr lang="it-IT" sz="2600" dirty="0" err="1" smtClean="0"/>
              <a:t>choices</a:t>
            </a:r>
            <a:r>
              <a:rPr lang="it-IT" sz="2600" dirty="0" smtClean="0"/>
              <a:t> are made</a:t>
            </a:r>
            <a:r>
              <a:rPr lang="it-IT" sz="2400" dirty="0" smtClean="0"/>
              <a:t>:</a:t>
            </a:r>
            <a:endParaRPr lang="it-IT" sz="2400" dirty="0"/>
          </a:p>
          <a:p>
            <a:pPr lvl="2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 err="1" smtClean="0"/>
              <a:t>Monitoring</a:t>
            </a:r>
            <a:r>
              <a:rPr lang="it-IT" dirty="0" smtClean="0"/>
              <a:t> routine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written</a:t>
            </a:r>
            <a:r>
              <a:rPr lang="it-IT" dirty="0" smtClean="0"/>
              <a:t> </a:t>
            </a:r>
            <a:r>
              <a:rPr lang="it-IT" dirty="0" err="1" smtClean="0"/>
              <a:t>directly</a:t>
            </a:r>
            <a:r>
              <a:rPr lang="it-IT" dirty="0" smtClean="0"/>
              <a:t> in </a:t>
            </a:r>
            <a:r>
              <a:rPr lang="it-IT" dirty="0" err="1" smtClean="0"/>
              <a:t>assembly</a:t>
            </a:r>
            <a:r>
              <a:rPr lang="it-IT" dirty="0" smtClean="0"/>
              <a:t>;</a:t>
            </a:r>
            <a:endParaRPr lang="it-IT" dirty="0"/>
          </a:p>
          <a:p>
            <a:pPr lvl="2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dirty="0" smtClean="0"/>
              <a:t>No </a:t>
            </a:r>
            <a:r>
              <a:rPr lang="it-IT" dirty="0" err="1" smtClean="0"/>
              <a:t>runtime</a:t>
            </a:r>
            <a:r>
              <a:rPr lang="it-IT" dirty="0"/>
              <a:t> </a:t>
            </a:r>
            <a:r>
              <a:rPr lang="it-IT" dirty="0" err="1" smtClean="0"/>
              <a:t>intepretation</a:t>
            </a:r>
            <a:r>
              <a:rPr lang="it-IT" dirty="0" smtClean="0"/>
              <a:t> of </a:t>
            </a:r>
            <a:r>
              <a:rPr lang="it-IT" dirty="0" err="1" smtClean="0"/>
              <a:t>instruction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made</a:t>
            </a:r>
            <a:r>
              <a:rPr lang="it-IT" dirty="0" smtClean="0"/>
              <a:t>.</a:t>
            </a:r>
            <a:endParaRPr lang="it-IT" dirty="0"/>
          </a:p>
          <a:p>
            <a:pPr marL="341313" indent="-341313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 err="1" smtClean="0"/>
              <a:t>During</a:t>
            </a:r>
            <a:r>
              <a:rPr lang="it-IT" sz="2400" dirty="0" smtClean="0"/>
              <a:t> </a:t>
            </a:r>
            <a:r>
              <a:rPr lang="it-IT" sz="2400" dirty="0" err="1" smtClean="0"/>
              <a:t>th</a:t>
            </a:r>
            <a:r>
              <a:rPr lang="it-IT" sz="2400" dirty="0" smtClean="0"/>
              <a:t> </a:t>
            </a:r>
            <a:r>
              <a:rPr lang="it-IT" sz="2400" dirty="0" err="1" smtClean="0"/>
              <a:t>parsing</a:t>
            </a:r>
            <a:r>
              <a:rPr lang="it-IT" sz="2400" dirty="0" smtClean="0"/>
              <a:t> </a:t>
            </a:r>
            <a:r>
              <a:rPr lang="it-IT" sz="2400" dirty="0" err="1" smtClean="0"/>
              <a:t>phase</a:t>
            </a:r>
            <a:r>
              <a:rPr lang="it-IT" sz="2400" dirty="0" smtClean="0"/>
              <a:t>, </a:t>
            </a:r>
            <a:r>
              <a:rPr lang="it-IT" sz="2400" dirty="0" err="1" smtClean="0"/>
              <a:t>interesting</a:t>
            </a:r>
            <a:r>
              <a:rPr lang="it-IT" sz="2400" dirty="0" smtClean="0"/>
              <a:t> information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cached</a:t>
            </a:r>
            <a:r>
              <a:rPr lang="it-IT" sz="2400" dirty="0" smtClean="0"/>
              <a:t> in a </a:t>
            </a:r>
            <a:r>
              <a:rPr lang="it-IT" sz="2400" dirty="0" err="1" smtClean="0"/>
              <a:t>table</a:t>
            </a:r>
            <a:r>
              <a:rPr lang="it-IT" sz="2400" dirty="0" smtClean="0"/>
              <a:t>:</a:t>
            </a:r>
            <a:endParaRPr lang="it-IT" sz="2400" dirty="0"/>
          </a:p>
          <a:p>
            <a:pPr marL="341313" indent="-341313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400" dirty="0"/>
          </a:p>
          <a:p>
            <a:pPr marL="341313" indent="-341313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400" dirty="0"/>
          </a:p>
          <a:p>
            <a:pPr marL="341313" indent="-341313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400" dirty="0"/>
          </a:p>
          <a:p>
            <a:pPr marL="341313" indent="-341313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400" dirty="0" smtClean="0"/>
          </a:p>
          <a:p>
            <a:pPr marL="341313" indent="-341313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400" dirty="0"/>
          </a:p>
          <a:p>
            <a:pPr marL="341313" indent="-341313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400" dirty="0"/>
          </a:p>
          <a:p>
            <a:pPr marL="341313" indent="-341313">
              <a:lnSpc>
                <a:spcPts val="2550"/>
              </a:lnSpc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table</a:t>
            </a:r>
            <a:r>
              <a:rPr lang="it-IT" sz="2400" dirty="0" smtClean="0"/>
              <a:t> can be </a:t>
            </a:r>
            <a:r>
              <a:rPr lang="it-IT" sz="2400" dirty="0" err="1" smtClean="0"/>
              <a:t>searched</a:t>
            </a:r>
            <a:r>
              <a:rPr lang="it-IT" sz="2400" dirty="0" smtClean="0"/>
              <a:t> </a:t>
            </a:r>
            <a:r>
              <a:rPr lang="it-IT" sz="2400" dirty="0" err="1" smtClean="0"/>
              <a:t>using</a:t>
            </a:r>
            <a:r>
              <a:rPr lang="it-IT" sz="2400" dirty="0" smtClean="0"/>
              <a:t> a </a:t>
            </a:r>
            <a:r>
              <a:rPr lang="it-IT" sz="2400" dirty="0" err="1" smtClean="0"/>
              <a:t>binary</a:t>
            </a:r>
            <a:r>
              <a:rPr lang="it-IT" sz="2400" dirty="0" smtClean="0"/>
              <a:t> </a:t>
            </a:r>
            <a:r>
              <a:rPr lang="it-IT" sz="2400" dirty="0" err="1" smtClean="0"/>
              <a:t>search</a:t>
            </a:r>
            <a:r>
              <a:rPr lang="it-IT" sz="2400" dirty="0" smtClean="0"/>
              <a:t> in </a:t>
            </a:r>
            <a:r>
              <a:rPr lang="it-IT" sz="2400" i="1" dirty="0" smtClean="0"/>
              <a:t>O(log n) </a:t>
            </a:r>
            <a:r>
              <a:rPr lang="it-IT" sz="2400" dirty="0" smtClean="0"/>
              <a:t>time.</a:t>
            </a:r>
            <a:endParaRPr lang="it-IT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smtClean="0"/>
              <a:t>Monitor </a:t>
            </a:r>
            <a:r>
              <a:rPr lang="it-IT" dirty="0" err="1" smtClean="0"/>
              <a:t>Hooking</a:t>
            </a:r>
            <a:endParaRPr lang="it-IT" dirty="0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79388" y="3011139"/>
            <a:ext cx="4859337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a1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FFB515"/>
                </a:solidFill>
                <a:latin typeface="Courier New" pitchFamily="49" charset="0"/>
              </a:rPr>
              <a:t>90 60 04 08</a:t>
            </a:r>
            <a:r>
              <a:rPr lang="it-IT" sz="1500">
                <a:latin typeface="Courier New" pitchFamily="49" charset="0"/>
              </a:rPr>
              <a:t> 	mov    0x8046090,%eax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83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8000"/>
                </a:solidFill>
                <a:latin typeface="Courier New" pitchFamily="49" charset="0"/>
              </a:rPr>
              <a:t>c0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FFB515"/>
                </a:solidFill>
                <a:latin typeface="Courier New" pitchFamily="49" charset="0"/>
              </a:rPr>
              <a:t>01</a:t>
            </a:r>
            <a:r>
              <a:rPr lang="it-IT" sz="1500">
                <a:latin typeface="Courier New" pitchFamily="49" charset="0"/>
              </a:rPr>
              <a:t>       	add    $0x1,%eax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a3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FFB515"/>
                </a:solidFill>
                <a:latin typeface="Courier New" pitchFamily="49" charset="0"/>
              </a:rPr>
              <a:t>90 60 04 08</a:t>
            </a:r>
            <a:r>
              <a:rPr lang="it-IT" sz="1500">
                <a:latin typeface="Courier New" pitchFamily="49" charset="0"/>
              </a:rPr>
              <a:t> 	mov    %eax,0x8046090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580063" y="3011139"/>
            <a:ext cx="4500562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a1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FFB515"/>
                </a:solidFill>
                <a:latin typeface="Courier New" pitchFamily="49" charset="0"/>
              </a:rPr>
              <a:t>90 60 04 08</a:t>
            </a:r>
            <a:r>
              <a:rPr lang="it-IT" sz="1500">
                <a:latin typeface="Courier New" pitchFamily="49" charset="0"/>
              </a:rPr>
              <a:t>  mov    0x8046090,%eax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83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8000"/>
                </a:solidFill>
                <a:latin typeface="Courier New" pitchFamily="49" charset="0"/>
              </a:rPr>
              <a:t>c0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FFB515"/>
                </a:solidFill>
                <a:latin typeface="Courier New" pitchFamily="49" charset="0"/>
              </a:rPr>
              <a:t>01</a:t>
            </a:r>
            <a:r>
              <a:rPr lang="it-IT" sz="1500">
                <a:latin typeface="Courier New" pitchFamily="49" charset="0"/>
              </a:rPr>
              <a:t>       	add    $0x1,%eax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e8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fc ff ff ff</a:t>
            </a:r>
            <a:r>
              <a:rPr lang="it-IT" sz="1500">
                <a:latin typeface="Courier New" pitchFamily="49" charset="0"/>
              </a:rPr>
              <a:t> 	call   monitor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a3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FFB515"/>
                </a:solidFill>
                <a:latin typeface="Courier New" pitchFamily="49" charset="0"/>
              </a:rPr>
              <a:t>90 60 04 08</a:t>
            </a:r>
            <a:r>
              <a:rPr lang="it-IT" sz="1500">
                <a:latin typeface="Courier New" pitchFamily="49" charset="0"/>
              </a:rPr>
              <a:t> 	mov    %eax,0x8046090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944688" y="3304827"/>
            <a:ext cx="2700337" cy="539750"/>
          </a:xfrm>
          <a:prstGeom prst="ellipse">
            <a:avLst/>
          </a:prstGeom>
          <a:noFill/>
          <a:ln w="3600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4859338" y="3592164"/>
            <a:ext cx="720725" cy="1588"/>
          </a:xfrm>
          <a:prstGeom prst="line">
            <a:avLst/>
          </a:prstGeom>
          <a:noFill/>
          <a:ln w="3600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579835"/>
            <a:ext cx="9575800" cy="5440362"/>
          </a:xfrm>
          <a:ln/>
        </p:spPr>
        <p:txBody>
          <a:bodyPr/>
          <a:lstStyle/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200" dirty="0" err="1" smtClean="0"/>
              <a:t>Monitoring</a:t>
            </a:r>
            <a:r>
              <a:rPr lang="it-IT" sz="2200" dirty="0" smtClean="0"/>
              <a:t> routine </a:t>
            </a:r>
            <a:r>
              <a:rPr lang="it-IT" sz="2200" dirty="0" err="1" smtClean="0"/>
              <a:t>is</a:t>
            </a:r>
            <a:r>
              <a:rPr lang="it-IT" sz="2200" dirty="0" smtClean="0"/>
              <a:t>  </a:t>
            </a:r>
            <a:r>
              <a:rPr lang="it-IT" sz="2200" dirty="0" err="1" smtClean="0"/>
              <a:t>hooked</a:t>
            </a:r>
            <a:r>
              <a:rPr lang="it-IT" sz="2200" dirty="0" smtClean="0"/>
              <a:t> by </a:t>
            </a:r>
            <a:r>
              <a:rPr lang="it-IT" sz="2200" dirty="0" err="1" smtClean="0"/>
              <a:t>injecting</a:t>
            </a:r>
            <a:r>
              <a:rPr lang="it-IT" sz="2200" dirty="0" smtClean="0"/>
              <a:t> </a:t>
            </a:r>
            <a:r>
              <a:rPr lang="it-IT" sz="2200" dirty="0" err="1" smtClean="0"/>
              <a:t>before</a:t>
            </a:r>
            <a:r>
              <a:rPr lang="it-IT" sz="2200" dirty="0" smtClean="0"/>
              <a:t> </a:t>
            </a:r>
            <a:r>
              <a:rPr lang="it-IT" sz="2200" dirty="0" err="1" smtClean="0"/>
              <a:t>any</a:t>
            </a:r>
            <a:r>
              <a:rPr lang="it-IT" sz="2200" dirty="0" smtClean="0"/>
              <a:t> </a:t>
            </a:r>
            <a:r>
              <a:rPr lang="it-IT" sz="2200" dirty="0" err="1" smtClean="0"/>
              <a:t>memory-write</a:t>
            </a:r>
            <a:r>
              <a:rPr lang="it-IT" sz="2200" dirty="0" smtClean="0"/>
              <a:t> </a:t>
            </a:r>
            <a:r>
              <a:rPr lang="it-IT" sz="2200" dirty="0" err="1" smtClean="0"/>
              <a:t>instruction</a:t>
            </a:r>
            <a:r>
              <a:rPr lang="it-IT" sz="2200" dirty="0" smtClean="0"/>
              <a:t> a call to a </a:t>
            </a:r>
            <a:r>
              <a:rPr lang="it-IT" sz="2200" dirty="0" smtClean="0"/>
              <a:t>routine </a:t>
            </a:r>
            <a:r>
              <a:rPr lang="it-IT" sz="2200" dirty="0" err="1" smtClean="0"/>
              <a:t>called</a:t>
            </a:r>
            <a:r>
              <a:rPr lang="it-IT" sz="2200" dirty="0" smtClean="0"/>
              <a:t> </a:t>
            </a:r>
            <a:r>
              <a:rPr lang="it-IT" sz="2200" dirty="0" smtClean="0">
                <a:latin typeface="Courier 10 Pitch" pitchFamily="1" charset="0"/>
              </a:rPr>
              <a:t>monitor</a:t>
            </a:r>
            <a:r>
              <a:rPr lang="it-IT" sz="2200" dirty="0"/>
              <a:t>;</a:t>
            </a:r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2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2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2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t-IT" sz="22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200" dirty="0" err="1" smtClean="0"/>
              <a:t>We</a:t>
            </a:r>
            <a:r>
              <a:rPr lang="it-IT" sz="2200" dirty="0" smtClean="0"/>
              <a:t> use a call </a:t>
            </a:r>
            <a:r>
              <a:rPr lang="it-IT" sz="2200" dirty="0" err="1" smtClean="0"/>
              <a:t>instead</a:t>
            </a:r>
            <a:r>
              <a:rPr lang="it-IT" sz="2200" dirty="0" smtClean="0"/>
              <a:t> of a </a:t>
            </a:r>
            <a:r>
              <a:rPr lang="it-IT" sz="2200" dirty="0" err="1" smtClean="0"/>
              <a:t>less</a:t>
            </a:r>
            <a:r>
              <a:rPr lang="it-IT" sz="2200" dirty="0" smtClean="0"/>
              <a:t> </a:t>
            </a:r>
            <a:r>
              <a:rPr lang="it-IT" sz="2200" dirty="0" err="1" smtClean="0"/>
              <a:t>costly</a:t>
            </a:r>
            <a:r>
              <a:rPr lang="it-IT" sz="2200" dirty="0" smtClean="0"/>
              <a:t> </a:t>
            </a:r>
            <a:r>
              <a:rPr lang="it-IT" sz="2200" dirty="0" err="1" smtClean="0"/>
              <a:t>jump</a:t>
            </a:r>
            <a:r>
              <a:rPr lang="it-IT" sz="2200" dirty="0" smtClean="0"/>
              <a:t> </a:t>
            </a:r>
            <a:r>
              <a:rPr lang="it-IT" sz="2200" dirty="0" err="1" smtClean="0"/>
              <a:t>because</a:t>
            </a:r>
            <a:r>
              <a:rPr lang="it-IT" sz="2200" dirty="0" smtClean="0"/>
              <a:t>, by </a:t>
            </a:r>
            <a:r>
              <a:rPr lang="it-IT" sz="2200" dirty="0" err="1" smtClean="0"/>
              <a:t>relying</a:t>
            </a:r>
            <a:r>
              <a:rPr lang="it-IT" sz="2200" dirty="0" smtClean="0"/>
              <a:t> on </a:t>
            </a:r>
            <a:r>
              <a:rPr lang="it-IT" sz="2200" dirty="0" err="1" smtClean="0"/>
              <a:t>th</a:t>
            </a:r>
            <a:r>
              <a:rPr lang="it-IT" sz="2200" dirty="0" smtClean="0"/>
              <a:t> </a:t>
            </a:r>
            <a:r>
              <a:rPr lang="it-IT" sz="2200" dirty="0" err="1" smtClean="0"/>
              <a:t>ereturn</a:t>
            </a:r>
            <a:r>
              <a:rPr lang="it-IT" sz="2200" dirty="0" smtClean="0"/>
              <a:t> </a:t>
            </a:r>
            <a:r>
              <a:rPr lang="it-IT" sz="2200" dirty="0" err="1" smtClean="0"/>
              <a:t>value</a:t>
            </a:r>
            <a:r>
              <a:rPr lang="it-IT" sz="2200" dirty="0" smtClean="0"/>
              <a:t>, </a:t>
            </a:r>
            <a:r>
              <a:rPr lang="it-IT" sz="2200" dirty="0" err="1" smtClean="0"/>
              <a:t>it</a:t>
            </a:r>
            <a:r>
              <a:rPr lang="it-IT" sz="2200" dirty="0" smtClean="0"/>
              <a:t> </a:t>
            </a:r>
            <a:r>
              <a:rPr lang="it-IT" sz="2200" dirty="0" err="1" smtClean="0"/>
              <a:t>is</a:t>
            </a:r>
            <a:r>
              <a:rPr lang="it-IT" sz="2200" dirty="0" smtClean="0"/>
              <a:t> </a:t>
            </a:r>
            <a:r>
              <a:rPr lang="it-IT" sz="2200" dirty="0" err="1" smtClean="0"/>
              <a:t>possible</a:t>
            </a:r>
            <a:r>
              <a:rPr lang="it-IT" sz="2200" dirty="0" smtClean="0"/>
              <a:t> to </a:t>
            </a:r>
            <a:r>
              <a:rPr lang="it-IT" sz="2200" dirty="0" err="1" smtClean="0"/>
              <a:t>know</a:t>
            </a:r>
            <a:r>
              <a:rPr lang="it-IT" sz="2200" dirty="0" smtClean="0"/>
              <a:t> </a:t>
            </a:r>
            <a:r>
              <a:rPr lang="it-IT" sz="2200" dirty="0" err="1" smtClean="0"/>
              <a:t>which</a:t>
            </a:r>
            <a:r>
              <a:rPr lang="it-IT" sz="2200" dirty="0" smtClean="0"/>
              <a:t> </a:t>
            </a:r>
            <a:r>
              <a:rPr lang="it-IT" sz="2200" dirty="0" err="1" smtClean="0"/>
              <a:t>original</a:t>
            </a:r>
            <a:r>
              <a:rPr lang="it-IT" sz="2200" dirty="0" smtClean="0"/>
              <a:t> </a:t>
            </a:r>
            <a:r>
              <a:rPr lang="it-IT" sz="2200" dirty="0" err="1" smtClean="0"/>
              <a:t>instruction</a:t>
            </a:r>
            <a:r>
              <a:rPr lang="it-IT" sz="2200" dirty="0" smtClean="0"/>
              <a:t> </a:t>
            </a:r>
            <a:r>
              <a:rPr lang="it-IT" sz="2200" dirty="0" err="1" smtClean="0"/>
              <a:t>caused</a:t>
            </a:r>
            <a:r>
              <a:rPr lang="it-IT" sz="2200" dirty="0" smtClean="0"/>
              <a:t> the </a:t>
            </a:r>
            <a:r>
              <a:rPr lang="it-IT" sz="2200" dirty="0" err="1" smtClean="0"/>
              <a:t>invocation</a:t>
            </a:r>
            <a:r>
              <a:rPr lang="it-IT" sz="2200" dirty="0" smtClean="0"/>
              <a:t> of the monitor</a:t>
            </a:r>
            <a:r>
              <a:rPr lang="it-IT" sz="2200" dirty="0" smtClean="0"/>
              <a:t>;</a:t>
            </a:r>
            <a:endParaRPr lang="it-IT" sz="22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200" dirty="0" smtClean="0"/>
              <a:t>Due to </a:t>
            </a:r>
            <a:r>
              <a:rPr lang="it-IT" sz="2200" dirty="0" err="1" smtClean="0"/>
              <a:t>this</a:t>
            </a:r>
            <a:r>
              <a:rPr lang="it-IT" sz="2200" dirty="0" smtClean="0"/>
              <a:t> </a:t>
            </a:r>
            <a:r>
              <a:rPr lang="it-IT" sz="2200" dirty="0" err="1" smtClean="0"/>
              <a:t>calls</a:t>
            </a:r>
            <a:r>
              <a:rPr lang="it-IT" sz="2200" dirty="0" smtClean="0"/>
              <a:t> </a:t>
            </a:r>
            <a:r>
              <a:rPr lang="it-IT" sz="2200" dirty="0" err="1" smtClean="0"/>
              <a:t>insertion</a:t>
            </a:r>
            <a:r>
              <a:rPr lang="it-IT" sz="2200" dirty="0" smtClean="0"/>
              <a:t>, the </a:t>
            </a:r>
            <a:r>
              <a:rPr lang="it-IT" sz="2200" dirty="0" err="1" smtClean="0"/>
              <a:t>original</a:t>
            </a:r>
            <a:r>
              <a:rPr lang="it-IT" sz="2200" dirty="0" smtClean="0"/>
              <a:t> </a:t>
            </a:r>
            <a:r>
              <a:rPr lang="it-IT" sz="2200" dirty="0" err="1" smtClean="0"/>
              <a:t>sections</a:t>
            </a:r>
            <a:r>
              <a:rPr lang="it-IT" sz="2200" dirty="0" smtClean="0"/>
              <a:t> must be </a:t>
            </a:r>
            <a:r>
              <a:rPr lang="it-IT" sz="2200" dirty="0" err="1" smtClean="0"/>
              <a:t>resized</a:t>
            </a:r>
            <a:r>
              <a:rPr lang="it-IT" sz="2200" dirty="0" smtClean="0"/>
              <a:t> (</a:t>
            </a:r>
            <a:r>
              <a:rPr lang="it-IT" sz="2200" dirty="0" err="1" smtClean="0"/>
              <a:t>using</a:t>
            </a:r>
            <a:r>
              <a:rPr lang="it-IT" sz="2200" dirty="0" smtClean="0"/>
              <a:t> </a:t>
            </a:r>
            <a:r>
              <a:rPr lang="it-IT" sz="2200" dirty="0" err="1" smtClean="0"/>
              <a:t>techniques</a:t>
            </a:r>
            <a:r>
              <a:rPr lang="it-IT" sz="2200" dirty="0" smtClean="0"/>
              <a:t> </a:t>
            </a:r>
            <a:r>
              <a:rPr lang="it-IT" sz="2200" dirty="0" err="1" smtClean="0"/>
              <a:t>previously</a:t>
            </a:r>
            <a:r>
              <a:rPr lang="it-IT" sz="2200" dirty="0" smtClean="0"/>
              <a:t> </a:t>
            </a:r>
            <a:r>
              <a:rPr lang="it-IT" sz="2200" dirty="0" err="1" smtClean="0"/>
              <a:t>seen</a:t>
            </a:r>
            <a:r>
              <a:rPr lang="it-IT" sz="2200" dirty="0" smtClean="0"/>
              <a:t>) and </a:t>
            </a:r>
            <a:r>
              <a:rPr lang="it-IT" sz="2200" dirty="0" err="1" smtClean="0"/>
              <a:t>relocation</a:t>
            </a:r>
            <a:r>
              <a:rPr lang="it-IT" sz="2200" dirty="0" smtClean="0"/>
              <a:t> </a:t>
            </a:r>
            <a:r>
              <a:rPr lang="it-IT" sz="2200" dirty="0" err="1" smtClean="0"/>
              <a:t>tables</a:t>
            </a:r>
            <a:r>
              <a:rPr lang="it-IT" sz="2200" dirty="0" smtClean="0"/>
              <a:t> must be </a:t>
            </a:r>
            <a:r>
              <a:rPr lang="it-IT" sz="2200" dirty="0" err="1" smtClean="0"/>
              <a:t>corrected</a:t>
            </a:r>
            <a:r>
              <a:rPr lang="it-IT" sz="2200" dirty="0" smtClean="0"/>
              <a:t>.</a:t>
            </a:r>
            <a:endParaRPr lang="it-IT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32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err="1" smtClean="0"/>
              <a:t>References</a:t>
            </a:r>
            <a:r>
              <a:rPr lang="it-IT" dirty="0" smtClean="0"/>
              <a:t> </a:t>
            </a:r>
            <a:r>
              <a:rPr lang="it-IT" dirty="0" err="1" smtClean="0"/>
              <a:t>Correction</a:t>
            </a:r>
            <a:endParaRPr lang="it-IT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236663"/>
            <a:ext cx="9972675" cy="5349875"/>
          </a:xfrm>
          <a:ln/>
        </p:spPr>
        <p:txBody>
          <a:bodyPr/>
          <a:lstStyle/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600" dirty="0" smtClean="0"/>
              <a:t>Due to the </a:t>
            </a:r>
            <a:r>
              <a:rPr lang="it-IT" sz="2600" dirty="0" err="1" smtClean="0"/>
              <a:t>insertion</a:t>
            </a:r>
            <a:r>
              <a:rPr lang="it-IT" sz="2600" dirty="0" smtClean="0"/>
              <a:t> of </a:t>
            </a:r>
            <a:r>
              <a:rPr lang="it-IT" sz="2600" dirty="0" err="1" smtClean="0"/>
              <a:t>instructions</a:t>
            </a:r>
            <a:r>
              <a:rPr lang="it-IT" sz="2600" dirty="0" smtClean="0"/>
              <a:t>, </a:t>
            </a:r>
            <a:r>
              <a:rPr lang="it-IT" sz="2600" dirty="0" err="1" smtClean="0"/>
              <a:t>references</a:t>
            </a:r>
            <a:r>
              <a:rPr lang="it-IT" sz="2600" dirty="0" smtClean="0"/>
              <a:t> </a:t>
            </a:r>
            <a:r>
              <a:rPr lang="it-IT" sz="2600" dirty="0" err="1" smtClean="0"/>
              <a:t>between</a:t>
            </a:r>
            <a:r>
              <a:rPr lang="it-IT" sz="2600" dirty="0" smtClean="0"/>
              <a:t> </a:t>
            </a:r>
            <a:r>
              <a:rPr lang="it-IT" sz="2600" dirty="0" err="1" smtClean="0"/>
              <a:t>portions</a:t>
            </a:r>
            <a:r>
              <a:rPr lang="it-IT" sz="2600" dirty="0" smtClean="0"/>
              <a:t> of code/data are </a:t>
            </a:r>
            <a:r>
              <a:rPr lang="it-IT" sz="2600" dirty="0" err="1" smtClean="0"/>
              <a:t>now</a:t>
            </a:r>
            <a:r>
              <a:rPr lang="it-IT" sz="2600" dirty="0" smtClean="0"/>
              <a:t> </a:t>
            </a:r>
            <a:r>
              <a:rPr lang="it-IT" sz="2600" dirty="0" err="1" smtClean="0"/>
              <a:t>inconsistent</a:t>
            </a:r>
            <a:r>
              <a:rPr lang="it-IT" sz="2600" dirty="0" smtClean="0"/>
              <a:t>;</a:t>
            </a:r>
            <a:endParaRPr lang="it-IT" sz="26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600" dirty="0"/>
              <a:t> </a:t>
            </a:r>
            <a:r>
              <a:rPr lang="it-IT" sz="2600" dirty="0" err="1" smtClean="0"/>
              <a:t>We</a:t>
            </a:r>
            <a:r>
              <a:rPr lang="it-IT" sz="2600" dirty="0" smtClean="0"/>
              <a:t> must </a:t>
            </a:r>
            <a:r>
              <a:rPr lang="it-IT" sz="2600" dirty="0" err="1" smtClean="0"/>
              <a:t>therefore</a:t>
            </a:r>
            <a:r>
              <a:rPr lang="it-IT" sz="2600" dirty="0" smtClean="0"/>
              <a:t>:</a:t>
            </a:r>
            <a:endParaRPr lang="it-IT" sz="2600" dirty="0"/>
          </a:p>
          <a:p>
            <a:pPr marL="741363" lvl="1" indent="-284163"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600" dirty="0"/>
              <a:t> </a:t>
            </a:r>
            <a:r>
              <a:rPr lang="it-IT" sz="2600" dirty="0" err="1" smtClean="0"/>
              <a:t>Correct</a:t>
            </a:r>
            <a:r>
              <a:rPr lang="it-IT" sz="2600" dirty="0" smtClean="0"/>
              <a:t> </a:t>
            </a:r>
            <a:r>
              <a:rPr lang="it-IT" sz="2600" dirty="0" err="1" smtClean="0"/>
              <a:t>functions</a:t>
            </a:r>
            <a:r>
              <a:rPr lang="it-IT" sz="2600" dirty="0" smtClean="0"/>
              <a:t> entry </a:t>
            </a:r>
            <a:r>
              <a:rPr lang="it-IT" sz="2600" dirty="0" err="1" smtClean="0"/>
              <a:t>points</a:t>
            </a:r>
            <a:r>
              <a:rPr lang="it-IT" sz="2600" dirty="0" smtClean="0"/>
              <a:t>;</a:t>
            </a:r>
            <a:endParaRPr lang="it-IT" sz="2600" dirty="0"/>
          </a:p>
          <a:p>
            <a:pPr marL="741363" lvl="1" indent="-284163">
              <a:buClr>
                <a:srgbClr val="5F5F5F"/>
              </a:buClr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600" dirty="0"/>
              <a:t> </a:t>
            </a:r>
            <a:r>
              <a:rPr lang="it-IT" sz="2600" dirty="0" err="1" smtClean="0"/>
              <a:t>Correct</a:t>
            </a:r>
            <a:r>
              <a:rPr lang="it-IT" sz="2600" dirty="0" smtClean="0"/>
              <a:t> </a:t>
            </a:r>
            <a:r>
              <a:rPr lang="it-IT" sz="2600" dirty="0" err="1" smtClean="0"/>
              <a:t>every</a:t>
            </a:r>
            <a:r>
              <a:rPr lang="it-IT" sz="2600" dirty="0" smtClean="0"/>
              <a:t> </a:t>
            </a:r>
            <a:r>
              <a:rPr lang="it-IT" sz="2600" dirty="0" err="1" smtClean="0"/>
              <a:t>branch</a:t>
            </a:r>
            <a:r>
              <a:rPr lang="it-IT" sz="2600" dirty="0" smtClean="0"/>
              <a:t> </a:t>
            </a:r>
            <a:r>
              <a:rPr lang="it-IT" sz="2600" dirty="0" err="1" smtClean="0"/>
              <a:t>instruction</a:t>
            </a:r>
            <a:endParaRPr lang="it-IT" sz="26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600" dirty="0" smtClean="0"/>
              <a:t>Intra-</a:t>
            </a:r>
            <a:r>
              <a:rPr lang="it-IT" sz="2600" dirty="0" err="1" smtClean="0"/>
              <a:t>segment</a:t>
            </a:r>
            <a:r>
              <a:rPr lang="it-IT" sz="2600" dirty="0" smtClean="0"/>
              <a:t> </a:t>
            </a:r>
            <a:r>
              <a:rPr lang="it-IT" sz="2600" dirty="0" err="1" smtClean="0"/>
              <a:t>jumps</a:t>
            </a:r>
            <a:r>
              <a:rPr lang="it-IT" sz="2600" dirty="0" smtClean="0"/>
              <a:t> in i386 are </a:t>
            </a:r>
            <a:r>
              <a:rPr lang="it-IT" sz="2600" dirty="0" err="1" smtClean="0"/>
              <a:t>expressed</a:t>
            </a:r>
            <a:r>
              <a:rPr lang="it-IT" sz="2600" dirty="0" smtClean="0"/>
              <a:t> </a:t>
            </a:r>
            <a:r>
              <a:rPr lang="it-IT" sz="2600" dirty="0" err="1" smtClean="0"/>
              <a:t>as</a:t>
            </a:r>
            <a:r>
              <a:rPr lang="it-IT" sz="2600" dirty="0" smtClean="0"/>
              <a:t> </a:t>
            </a:r>
            <a:r>
              <a:rPr lang="it-IT" sz="2600" dirty="0" err="1" smtClean="0"/>
              <a:t>offsets</a:t>
            </a:r>
            <a:r>
              <a:rPr lang="it-IT" sz="2600" dirty="0" smtClean="0"/>
              <a:t> </a:t>
            </a:r>
            <a:r>
              <a:rPr lang="it-IT" sz="2600" dirty="0" err="1" smtClean="0"/>
              <a:t>starting</a:t>
            </a:r>
            <a:r>
              <a:rPr lang="it-IT" sz="2600" dirty="0" smtClean="0"/>
              <a:t> from the </a:t>
            </a:r>
            <a:r>
              <a:rPr lang="it-IT" sz="2600" dirty="0" err="1" smtClean="0"/>
              <a:t>current</a:t>
            </a:r>
            <a:r>
              <a:rPr lang="it-IT" sz="2600" dirty="0" smtClean="0"/>
              <a:t> </a:t>
            </a:r>
            <a:r>
              <a:rPr lang="it-IT" sz="2600" dirty="0" err="1" smtClean="0"/>
              <a:t>value</a:t>
            </a:r>
            <a:r>
              <a:rPr lang="it-IT" sz="2600" dirty="0" smtClean="0"/>
              <a:t> of </a:t>
            </a:r>
            <a:r>
              <a:rPr lang="it-IT" sz="2600" dirty="0" err="1" smtClean="0">
                <a:latin typeface="Courier New" pitchFamily="49" charset="0"/>
              </a:rPr>
              <a:t>eip</a:t>
            </a:r>
            <a:r>
              <a:rPr lang="it-IT" sz="2600" dirty="0" smtClean="0"/>
              <a:t> </a:t>
            </a:r>
            <a:r>
              <a:rPr lang="it-IT" sz="2600" dirty="0" err="1" smtClean="0"/>
              <a:t>register</a:t>
            </a:r>
            <a:r>
              <a:rPr lang="it-IT" sz="2600" dirty="0" smtClean="0"/>
              <a:t>, </a:t>
            </a:r>
            <a:r>
              <a:rPr lang="it-IT" sz="2600" dirty="0" err="1" smtClean="0"/>
              <a:t>when</a:t>
            </a:r>
            <a:r>
              <a:rPr lang="it-IT" sz="2600" dirty="0" smtClean="0"/>
              <a:t> </a:t>
            </a:r>
            <a:r>
              <a:rPr lang="it-IT" sz="2600" dirty="0" err="1" smtClean="0"/>
              <a:t>executing</a:t>
            </a:r>
            <a:r>
              <a:rPr lang="it-IT" sz="2600" dirty="0" smtClean="0"/>
              <a:t> the </a:t>
            </a:r>
            <a:r>
              <a:rPr lang="it-IT" sz="2600" dirty="0" err="1" smtClean="0"/>
              <a:t>instruction</a:t>
            </a:r>
            <a:r>
              <a:rPr lang="it-IT" sz="2600" dirty="0" smtClean="0"/>
              <a:t>;</a:t>
            </a:r>
            <a:endParaRPr lang="it-IT" sz="26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600" dirty="0" smtClean="0"/>
              <a:t>To </a:t>
            </a:r>
            <a:r>
              <a:rPr lang="it-IT" sz="2600" dirty="0" err="1" smtClean="0"/>
              <a:t>correct</a:t>
            </a:r>
            <a:r>
              <a:rPr lang="it-IT" sz="2600" dirty="0" smtClean="0"/>
              <a:t> </a:t>
            </a:r>
            <a:r>
              <a:rPr lang="it-IT" sz="2600" dirty="0" err="1" smtClean="0"/>
              <a:t>them</a:t>
            </a:r>
            <a:r>
              <a:rPr lang="it-IT" sz="2600" dirty="0" smtClean="0"/>
              <a:t>, </a:t>
            </a:r>
            <a:r>
              <a:rPr lang="it-IT" sz="2600" dirty="0" err="1" smtClean="0"/>
              <a:t>it</a:t>
            </a:r>
            <a:r>
              <a:rPr lang="it-IT" sz="2600" dirty="0" smtClean="0"/>
              <a:t> </a:t>
            </a:r>
            <a:r>
              <a:rPr lang="it-IT" sz="2600" dirty="0" err="1" smtClean="0"/>
              <a:t>is</a:t>
            </a:r>
            <a:r>
              <a:rPr lang="it-IT" sz="2600" dirty="0" smtClean="0"/>
              <a:t> </a:t>
            </a:r>
            <a:r>
              <a:rPr lang="it-IT" sz="2600" dirty="0" err="1" smtClean="0"/>
              <a:t>necessary</a:t>
            </a:r>
            <a:r>
              <a:rPr lang="it-IT" sz="2600" dirty="0" smtClean="0"/>
              <a:t> to </a:t>
            </a:r>
            <a:r>
              <a:rPr lang="it-IT" sz="2600" dirty="0" err="1" smtClean="0"/>
              <a:t>scan</a:t>
            </a:r>
            <a:r>
              <a:rPr lang="it-IT" sz="2600" dirty="0" smtClean="0"/>
              <a:t> the </a:t>
            </a:r>
            <a:r>
              <a:rPr lang="it-IT" sz="2600" dirty="0" err="1" smtClean="0"/>
              <a:t>program</a:t>
            </a:r>
            <a:r>
              <a:rPr lang="it-IT" sz="2600" dirty="0" smtClean="0"/>
              <a:t> text a </a:t>
            </a:r>
            <a:r>
              <a:rPr lang="it-IT" sz="2600" dirty="0" err="1" smtClean="0"/>
              <a:t>second</a:t>
            </a:r>
            <a:r>
              <a:rPr lang="it-IT" sz="2600" dirty="0" smtClean="0"/>
              <a:t> time and </a:t>
            </a:r>
            <a:r>
              <a:rPr lang="it-IT" sz="2600" dirty="0" err="1" smtClean="0"/>
              <a:t>apply</a:t>
            </a:r>
            <a:r>
              <a:rPr lang="it-IT" sz="2600" dirty="0" smtClean="0"/>
              <a:t> a </a:t>
            </a:r>
            <a:r>
              <a:rPr lang="it-IT" sz="2600" dirty="0" err="1" smtClean="0"/>
              <a:t>correction</a:t>
            </a:r>
            <a:r>
              <a:rPr lang="it-IT" sz="2600" dirty="0" smtClean="0"/>
              <a:t> to </a:t>
            </a:r>
            <a:r>
              <a:rPr lang="it-IT" sz="2600" dirty="0" err="1" smtClean="0"/>
              <a:t>this</a:t>
            </a:r>
            <a:r>
              <a:rPr lang="it-IT" sz="2600" dirty="0" smtClean="0"/>
              <a:t> </a:t>
            </a:r>
            <a:r>
              <a:rPr lang="it-IT" sz="2600" dirty="0" err="1" smtClean="0"/>
              <a:t>offest</a:t>
            </a:r>
            <a:r>
              <a:rPr lang="it-IT" sz="2600" dirty="0" smtClean="0"/>
              <a:t>, </a:t>
            </a:r>
            <a:r>
              <a:rPr lang="it-IT" sz="2600" dirty="0" err="1" smtClean="0"/>
              <a:t>depending</a:t>
            </a:r>
            <a:r>
              <a:rPr lang="it-IT" sz="2600" dirty="0" smtClean="0"/>
              <a:t> on the </a:t>
            </a:r>
            <a:r>
              <a:rPr lang="it-IT" sz="2600" dirty="0" err="1" smtClean="0"/>
              <a:t>amount</a:t>
            </a:r>
            <a:r>
              <a:rPr lang="it-IT" sz="2600" dirty="0" smtClean="0"/>
              <a:t> of </a:t>
            </a:r>
            <a:r>
              <a:rPr lang="it-IT" sz="2600" dirty="0" err="1" smtClean="0"/>
              <a:t>bytes</a:t>
            </a:r>
            <a:r>
              <a:rPr lang="it-IT" sz="2600" dirty="0" smtClean="0"/>
              <a:t> </a:t>
            </a:r>
            <a:r>
              <a:rPr lang="it-IT" sz="2600" dirty="0" err="1" smtClean="0"/>
              <a:t>inserted</a:t>
            </a:r>
            <a:r>
              <a:rPr lang="it-IT" sz="2600" dirty="0" smtClean="0"/>
              <a:t> in the code;</a:t>
            </a:r>
            <a:endParaRPr lang="it-IT" sz="2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piè di pagina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42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9063" y="-260350"/>
            <a:ext cx="9842500" cy="15811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Correction</a:t>
            </a:r>
            <a:endParaRPr lang="it-IT" dirty="0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685925" y="4931965"/>
            <a:ext cx="57388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8b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8000"/>
                </a:solidFill>
                <a:latin typeface="Courier New" pitchFamily="49" charset="0"/>
              </a:rPr>
              <a:t>04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FFFF"/>
                </a:solidFill>
                <a:latin typeface="Courier New" pitchFamily="49" charset="0"/>
              </a:rPr>
              <a:t>95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2c 00 00 00</a:t>
            </a:r>
            <a:r>
              <a:rPr lang="it-IT" sz="1500">
                <a:latin typeface="Courier New" pitchFamily="49" charset="0"/>
              </a:rPr>
              <a:t>	mov    0x2c(,%edx,4),%eax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ff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8000"/>
                </a:solidFill>
                <a:latin typeface="Courier New" pitchFamily="49" charset="0"/>
              </a:rPr>
              <a:t>e0</a:t>
            </a:r>
            <a:r>
              <a:rPr lang="it-IT" sz="1500">
                <a:latin typeface="Courier New" pitchFamily="49" charset="0"/>
              </a:rPr>
              <a:t>                	jmp    *%eax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685925" y="5797152"/>
            <a:ext cx="57594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8b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8000"/>
                </a:solidFill>
                <a:latin typeface="Courier New" pitchFamily="49" charset="0"/>
              </a:rPr>
              <a:t>04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FFFF"/>
                </a:solidFill>
                <a:latin typeface="Courier New" pitchFamily="49" charset="0"/>
              </a:rPr>
              <a:t>95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2c 00 00 00</a:t>
            </a:r>
            <a:r>
              <a:rPr lang="it-IT" sz="1500">
                <a:latin typeface="Courier New" pitchFamily="49" charset="0"/>
              </a:rPr>
              <a:t> 	mov    0x2c(,%edx,4),%eax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e8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fc ff ff ff</a:t>
            </a:r>
            <a:r>
              <a:rPr lang="it-IT" sz="1500">
                <a:latin typeface="Courier New" pitchFamily="49" charset="0"/>
              </a:rPr>
              <a:t>    		call   correct_branch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FF0000"/>
                </a:solidFill>
                <a:latin typeface="Courier New" pitchFamily="49" charset="0"/>
              </a:rPr>
              <a:t>e9</a:t>
            </a:r>
            <a:r>
              <a:rPr lang="it-IT" sz="1500">
                <a:latin typeface="Courier New" pitchFamily="49" charset="0"/>
              </a:rPr>
              <a:t>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00 00 00 00</a:t>
            </a:r>
            <a:r>
              <a:rPr lang="it-IT" sz="1500">
                <a:latin typeface="Courier New" pitchFamily="49" charset="0"/>
              </a:rPr>
              <a:t>       	jmp    ?? ?? ?? ??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4205288" y="5112940"/>
            <a:ext cx="1979612" cy="360362"/>
          </a:xfrm>
          <a:prstGeom prst="ellipse">
            <a:avLst/>
          </a:prstGeom>
          <a:noFill/>
          <a:ln w="3600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 flipH="1">
            <a:off x="7046913" y="6197202"/>
            <a:ext cx="1263650" cy="1588"/>
          </a:xfrm>
          <a:prstGeom prst="line">
            <a:avLst/>
          </a:prstGeom>
          <a:noFill/>
          <a:ln w="3600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H="1">
            <a:off x="7046913" y="6376590"/>
            <a:ext cx="1263650" cy="1587"/>
          </a:xfrm>
          <a:prstGeom prst="line">
            <a:avLst/>
          </a:prstGeom>
          <a:noFill/>
          <a:ln w="3600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1160463"/>
            <a:ext cx="9396412" cy="4989512"/>
          </a:xfrm>
          <a:ln/>
        </p:spPr>
        <p:txBody>
          <a:bodyPr/>
          <a:lstStyle/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 smtClean="0"/>
              <a:t>A </a:t>
            </a:r>
            <a:r>
              <a:rPr lang="it-IT" sz="2400" dirty="0" err="1" smtClean="0"/>
              <a:t>particular</a:t>
            </a:r>
            <a:r>
              <a:rPr lang="it-IT" sz="2400" dirty="0" smtClean="0"/>
              <a:t> </a:t>
            </a:r>
            <a:r>
              <a:rPr lang="it-IT" sz="2400" dirty="0" err="1" smtClean="0"/>
              <a:t>type</a:t>
            </a:r>
            <a:r>
              <a:rPr lang="it-IT" sz="2400" dirty="0" smtClean="0"/>
              <a:t> of </a:t>
            </a:r>
            <a:r>
              <a:rPr lang="it-IT" sz="2400" dirty="0" err="1" smtClean="0"/>
              <a:t>branch</a:t>
            </a:r>
            <a:r>
              <a:rPr lang="it-IT" sz="2400" dirty="0" smtClean="0"/>
              <a:t> (</a:t>
            </a:r>
            <a:r>
              <a:rPr lang="it-IT" sz="2400" i="1" dirty="0" err="1" smtClean="0"/>
              <a:t>indirect</a:t>
            </a:r>
            <a:r>
              <a:rPr lang="it-IT" sz="2400" i="1" dirty="0" smtClean="0"/>
              <a:t> </a:t>
            </a:r>
            <a:r>
              <a:rPr lang="it-IT" sz="2400" i="1" dirty="0" err="1"/>
              <a:t>branch</a:t>
            </a:r>
            <a:r>
              <a:rPr lang="it-IT" sz="2400" dirty="0"/>
              <a:t>, </a:t>
            </a:r>
            <a:r>
              <a:rPr lang="it-IT" sz="2400" dirty="0" smtClean="0"/>
              <a:t>or </a:t>
            </a:r>
            <a:r>
              <a:rPr lang="it-IT" sz="2400" dirty="0" err="1" smtClean="0"/>
              <a:t>register</a:t>
            </a:r>
            <a:r>
              <a:rPr lang="it-IT" sz="2400" dirty="0" smtClean="0"/>
              <a:t> </a:t>
            </a:r>
            <a:r>
              <a:rPr lang="it-IT" sz="2400" dirty="0" err="1" smtClean="0"/>
              <a:t>branch</a:t>
            </a:r>
            <a:r>
              <a:rPr lang="it-IT" sz="2400" dirty="0" smtClean="0"/>
              <a:t>) </a:t>
            </a:r>
            <a:r>
              <a:rPr lang="it-IT" sz="2400" dirty="0" err="1" smtClean="0"/>
              <a:t>allows</a:t>
            </a:r>
            <a:r>
              <a:rPr lang="it-IT" sz="2400" dirty="0" smtClean="0"/>
              <a:t> to </a:t>
            </a:r>
            <a:r>
              <a:rPr lang="it-IT" sz="2400" dirty="0" err="1" smtClean="0"/>
              <a:t>specify</a:t>
            </a:r>
            <a:r>
              <a:rPr lang="it-IT" sz="2400" dirty="0" smtClean="0"/>
              <a:t> a </a:t>
            </a:r>
            <a:r>
              <a:rPr lang="it-IT" sz="2400" dirty="0" err="1" smtClean="0"/>
              <a:t>branch</a:t>
            </a:r>
            <a:r>
              <a:rPr lang="it-IT" sz="2400" dirty="0" smtClean="0"/>
              <a:t> </a:t>
            </a:r>
            <a:r>
              <a:rPr lang="it-IT" sz="2400" dirty="0" err="1" smtClean="0"/>
              <a:t>destination</a:t>
            </a:r>
            <a:r>
              <a:rPr lang="it-IT" sz="2400" dirty="0" smtClean="0"/>
              <a:t>  by the </a:t>
            </a:r>
            <a:r>
              <a:rPr lang="it-IT" sz="2400" dirty="0" err="1" smtClean="0"/>
              <a:t>value</a:t>
            </a:r>
            <a:r>
              <a:rPr lang="it-IT" sz="2400" dirty="0" smtClean="0"/>
              <a:t> </a:t>
            </a:r>
            <a:r>
              <a:rPr lang="it-IT" sz="2400" dirty="0" err="1" smtClean="0"/>
              <a:t>stored</a:t>
            </a:r>
            <a:r>
              <a:rPr lang="it-IT" sz="2400" dirty="0" smtClean="0"/>
              <a:t> in a </a:t>
            </a:r>
            <a:r>
              <a:rPr lang="it-IT" sz="2400" dirty="0" err="1" smtClean="0"/>
              <a:t>particular</a:t>
            </a:r>
            <a:r>
              <a:rPr lang="it-IT" sz="2400" dirty="0" smtClean="0"/>
              <a:t> </a:t>
            </a:r>
            <a:r>
              <a:rPr lang="it-IT" sz="2400" dirty="0" err="1" smtClean="0"/>
              <a:t>register</a:t>
            </a:r>
            <a:r>
              <a:rPr lang="it-IT" sz="2400" dirty="0" smtClean="0"/>
              <a:t> or in a </a:t>
            </a:r>
            <a:r>
              <a:rPr lang="it-IT" sz="2400" dirty="0" err="1" smtClean="0"/>
              <a:t>memory</a:t>
            </a:r>
            <a:r>
              <a:rPr lang="it-IT" sz="2400" dirty="0" smtClean="0"/>
              <a:t> location</a:t>
            </a:r>
            <a:r>
              <a:rPr lang="it-IT" sz="2400" dirty="0" smtClean="0"/>
              <a:t>;</a:t>
            </a:r>
            <a:endParaRPr lang="it-IT" sz="24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instruction</a:t>
            </a:r>
            <a:r>
              <a:rPr lang="it-IT" sz="2400" dirty="0" err="1" smtClean="0"/>
              <a:t>’s</a:t>
            </a:r>
            <a:r>
              <a:rPr lang="it-IT" sz="2400" dirty="0" smtClean="0"/>
              <a:t> </a:t>
            </a:r>
            <a:r>
              <a:rPr lang="it-IT" sz="2400" dirty="0" err="1" smtClean="0"/>
              <a:t>sematic</a:t>
            </a:r>
            <a:r>
              <a:rPr lang="it-IT" sz="2400" dirty="0" smtClean="0"/>
              <a:t> </a:t>
            </a:r>
            <a:r>
              <a:rPr lang="it-IT" sz="2400" i="1" dirty="0" err="1" smtClean="0"/>
              <a:t>depends</a:t>
            </a:r>
            <a:r>
              <a:rPr lang="it-IT" sz="2400" i="1" dirty="0" smtClean="0"/>
              <a:t> of the </a:t>
            </a:r>
            <a:r>
              <a:rPr lang="it-IT" sz="2400" i="1" dirty="0" err="1" smtClean="0"/>
              <a:t>actual</a:t>
            </a:r>
            <a:r>
              <a:rPr lang="it-IT" sz="2400" i="1" dirty="0" smtClean="0"/>
              <a:t> </a:t>
            </a:r>
            <a:r>
              <a:rPr lang="it-IT" sz="2400" i="1" dirty="0" err="1" smtClean="0"/>
              <a:t>exectuion</a:t>
            </a:r>
            <a:r>
              <a:rPr lang="it-IT" sz="2400" i="1" dirty="0" smtClean="0"/>
              <a:t> flow</a:t>
            </a:r>
            <a:r>
              <a:rPr lang="it-IT" sz="2400" dirty="0" smtClean="0"/>
              <a:t>: </a:t>
            </a:r>
            <a:r>
              <a:rPr lang="it-IT" sz="2400" dirty="0" err="1" smtClean="0"/>
              <a:t>it</a:t>
            </a:r>
            <a:r>
              <a:rPr lang="it-IT" sz="2400" dirty="0" smtClean="0"/>
              <a:t> </a:t>
            </a:r>
            <a:r>
              <a:rPr lang="it-IT" sz="2400" dirty="0" err="1" smtClean="0"/>
              <a:t>cannot</a:t>
            </a:r>
            <a:r>
              <a:rPr lang="it-IT" sz="2400" dirty="0" smtClean="0"/>
              <a:t> be </a:t>
            </a:r>
            <a:r>
              <a:rPr lang="it-IT" sz="2400" dirty="0" err="1" smtClean="0"/>
              <a:t>corrected</a:t>
            </a:r>
            <a:r>
              <a:rPr lang="it-IT" sz="2400" dirty="0" smtClean="0"/>
              <a:t> </a:t>
            </a:r>
            <a:r>
              <a:rPr lang="it-IT" sz="2400" dirty="0" err="1" smtClean="0"/>
              <a:t>statically</a:t>
            </a:r>
            <a:r>
              <a:rPr lang="it-IT" sz="2400" dirty="0" smtClean="0"/>
              <a:t>;</a:t>
            </a:r>
            <a:endParaRPr lang="it-IT" sz="2400" dirty="0"/>
          </a:p>
          <a:p>
            <a:pPr marL="341313" indent="-341313">
              <a:buClr>
                <a:srgbClr val="5F5F5F"/>
              </a:buClr>
              <a:buFont typeface="Palatino Linotype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sz="2400" dirty="0" err="1" smtClean="0"/>
              <a:t>These</a:t>
            </a:r>
            <a:r>
              <a:rPr lang="it-IT" sz="2400" dirty="0" smtClean="0"/>
              <a:t> </a:t>
            </a:r>
            <a:r>
              <a:rPr lang="it-IT" sz="2400" dirty="0" err="1" smtClean="0"/>
              <a:t>instructions</a:t>
            </a:r>
            <a:r>
              <a:rPr lang="it-IT" sz="2400" dirty="0" smtClean="0"/>
              <a:t> are </a:t>
            </a:r>
            <a:r>
              <a:rPr lang="it-IT" sz="2400" dirty="0" err="1" smtClean="0"/>
              <a:t>handled</a:t>
            </a:r>
            <a:r>
              <a:rPr lang="it-IT" sz="2400" dirty="0" smtClean="0"/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memory</a:t>
            </a:r>
            <a:r>
              <a:rPr lang="it-IT" sz="2400" dirty="0" err="1" smtClean="0"/>
              <a:t>-write</a:t>
            </a:r>
            <a:r>
              <a:rPr lang="it-IT" sz="2400" dirty="0" smtClean="0"/>
              <a:t> </a:t>
            </a:r>
            <a:r>
              <a:rPr lang="it-IT" sz="2400" dirty="0" err="1" smtClean="0"/>
              <a:t>instructions</a:t>
            </a:r>
            <a:r>
              <a:rPr lang="it-IT" sz="2400" dirty="0" smtClean="0"/>
              <a:t>: </a:t>
            </a:r>
            <a:r>
              <a:rPr lang="it-IT" sz="2400" dirty="0" err="1" smtClean="0"/>
              <a:t>they</a:t>
            </a:r>
            <a:r>
              <a:rPr lang="it-IT" sz="2400" dirty="0" smtClean="0"/>
              <a:t> are </a:t>
            </a:r>
            <a:r>
              <a:rPr lang="it-IT" sz="2400" dirty="0" err="1" smtClean="0"/>
              <a:t>replaced</a:t>
            </a:r>
            <a:r>
              <a:rPr lang="it-IT" sz="2400" dirty="0" smtClean="0"/>
              <a:t> with a </a:t>
            </a:r>
            <a:r>
              <a:rPr lang="it-IT" sz="2400" dirty="0" err="1" smtClean="0"/>
              <a:t>function</a:t>
            </a:r>
            <a:r>
              <a:rPr lang="it-IT" sz="2400" dirty="0" smtClean="0"/>
              <a:t> call </a:t>
            </a:r>
            <a:r>
              <a:rPr lang="it-IT" sz="2400" dirty="0" smtClean="0"/>
              <a:t>(</a:t>
            </a:r>
            <a:r>
              <a:rPr lang="it-IT" sz="2400" dirty="0" err="1">
                <a:latin typeface="Courier New" pitchFamily="49" charset="0"/>
              </a:rPr>
              <a:t>correct_branch</a:t>
            </a:r>
            <a:r>
              <a:rPr lang="it-IT" sz="2400" dirty="0"/>
              <a:t>) </a:t>
            </a:r>
            <a:r>
              <a:rPr lang="it-IT" sz="2400" dirty="0" err="1" smtClean="0"/>
              <a:t>that</a:t>
            </a:r>
            <a:r>
              <a:rPr lang="it-IT" sz="2400" dirty="0" smtClean="0"/>
              <a:t>, </a:t>
            </a:r>
            <a:r>
              <a:rPr lang="it-IT" sz="2400" dirty="0" err="1" smtClean="0"/>
              <a:t>using</a:t>
            </a:r>
            <a:r>
              <a:rPr lang="it-IT" sz="2400" dirty="0" smtClean="0"/>
              <a:t> the information </a:t>
            </a:r>
            <a:r>
              <a:rPr lang="it-IT" sz="2400" dirty="0" err="1" smtClean="0"/>
              <a:t>stored</a:t>
            </a:r>
            <a:r>
              <a:rPr lang="it-IT" sz="2400" dirty="0" smtClean="0"/>
              <a:t> </a:t>
            </a:r>
            <a:r>
              <a:rPr lang="it-IT" sz="2400" dirty="0" smtClean="0"/>
              <a:t>in </a:t>
            </a:r>
            <a:r>
              <a:rPr lang="it-IT" sz="2400" dirty="0" err="1" smtClean="0"/>
              <a:t>two</a:t>
            </a:r>
            <a:r>
              <a:rPr lang="it-IT" sz="2400" dirty="0" smtClean="0"/>
              <a:t> </a:t>
            </a:r>
            <a:r>
              <a:rPr lang="it-IT" sz="2400" dirty="0" err="1" smtClean="0"/>
              <a:t>tables</a:t>
            </a:r>
            <a:r>
              <a:rPr lang="it-IT" sz="2400" dirty="0" smtClean="0"/>
              <a:t>, </a:t>
            </a:r>
            <a:r>
              <a:rPr lang="it-IT" sz="2400" dirty="0" err="1" smtClean="0"/>
              <a:t>creates</a:t>
            </a:r>
            <a:r>
              <a:rPr lang="it-IT" sz="2400" dirty="0" smtClean="0"/>
              <a:t> a </a:t>
            </a:r>
            <a:r>
              <a:rPr lang="it-IT" sz="2400" dirty="0" err="1" smtClean="0"/>
              <a:t>correct</a:t>
            </a:r>
            <a:r>
              <a:rPr lang="it-IT" sz="2400" dirty="0" smtClean="0"/>
              <a:t> </a:t>
            </a:r>
            <a:r>
              <a:rPr lang="it-IT" sz="2400" dirty="0" err="1" smtClean="0"/>
              <a:t>jump</a:t>
            </a:r>
            <a:r>
              <a:rPr lang="it-IT" sz="2400" dirty="0" smtClean="0"/>
              <a:t>.</a:t>
            </a:r>
            <a:endParaRPr lang="it-IT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y Trace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5298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0000FF"/>
                </a:solidFill>
              </a:rPr>
              <a:t>applicazione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435600" y="219710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435600" y="252095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235825" y="219710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7235825" y="252095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999163" y="1608138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5999163" y="19081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5999163" y="225742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762875" y="1608138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762875" y="225742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ELF Types of Files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03238" y="1160463"/>
            <a:ext cx="9072562" cy="519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 marL="431800" indent="-2159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it-IT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ELF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defines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the format of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binary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executables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.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There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are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four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different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categories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:</a:t>
            </a:r>
          </a:p>
          <a:p>
            <a:pPr lvl="1">
              <a:lnSpc>
                <a:spcPct val="101000"/>
              </a:lnSpc>
              <a:spcBef>
                <a:spcPts val="663"/>
              </a:spcBef>
              <a:buSzPct val="45000"/>
              <a:buFont typeface="StarSymbol" charset="0"/>
              <a:buChar char="➢"/>
            </a:pPr>
            <a:r>
              <a:rPr lang="en-US" sz="2000" b="1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Relocatabale</a:t>
            </a:r>
            <a:r>
              <a:rPr lang="en-US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(Created by compilers and assemblers. Must be processed by the linker before being run).</a:t>
            </a:r>
          </a:p>
          <a:p>
            <a:pPr lvl="1">
              <a:lnSpc>
                <a:spcPct val="101000"/>
              </a:lnSpc>
              <a:spcBef>
                <a:spcPts val="663"/>
              </a:spcBef>
              <a:buSzPct val="45000"/>
              <a:buFont typeface="StarSymbol" charset="0"/>
              <a:buChar char="➢"/>
            </a:pPr>
            <a:r>
              <a:rPr lang="en-US" sz="2000" b="1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Executable</a:t>
            </a:r>
            <a:r>
              <a:rPr lang="en-US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(All symbols are resolved, except for shared libraries’ symbols, which are resolved at runtime).</a:t>
            </a:r>
            <a:endParaRPr lang="en-US" sz="20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1">
              <a:lnSpc>
                <a:spcPct val="101000"/>
              </a:lnSpc>
              <a:spcBef>
                <a:spcPts val="663"/>
              </a:spcBef>
              <a:buSzPct val="45000"/>
              <a:buFont typeface="StarSymbol" charset="0"/>
              <a:buChar char="➢"/>
            </a:pPr>
            <a:r>
              <a:rPr lang="en-US" sz="20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Shared object</a:t>
            </a:r>
            <a:r>
              <a:rPr lang="en-US" sz="20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en-US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(A library which is shared by different programs, contains all the symbols’ information used by the linker, and the code to be executed at runtime).</a:t>
            </a:r>
            <a:endParaRPr lang="en-US" sz="20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1">
              <a:lnSpc>
                <a:spcPct val="101000"/>
              </a:lnSpc>
              <a:spcBef>
                <a:spcPts val="663"/>
              </a:spcBef>
              <a:buSzPct val="45000"/>
              <a:buFont typeface="StarSymbol" charset="0"/>
              <a:buChar char="➢"/>
            </a:pPr>
            <a:r>
              <a:rPr lang="en-US" sz="20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Core file</a:t>
            </a:r>
            <a:r>
              <a:rPr lang="en-US" sz="20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en-US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(</a:t>
            </a:r>
            <a:r>
              <a:rPr lang="en-US" sz="20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</a:t>
            </a:r>
            <a:r>
              <a:rPr lang="en-US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en-US" sz="20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core dump).</a:t>
            </a:r>
          </a:p>
          <a:p>
            <a:pPr>
              <a:lnSpc>
                <a:spcPct val="84000"/>
              </a:lnSpc>
              <a:spcAft>
                <a:spcPts val="575"/>
              </a:spcAft>
              <a:buSzPct val="45000"/>
              <a:buFont typeface="StarSymbol" charset="0"/>
              <a:buNone/>
            </a:pPr>
            <a:endParaRPr lang="en-US" sz="2000" dirty="0"/>
          </a:p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it-IT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ELF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files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have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twofold</a:t>
            </a: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nature</a:t>
            </a:r>
            <a:endParaRPr lang="it-IT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1">
              <a:lnSpc>
                <a:spcPct val="101000"/>
              </a:lnSpc>
              <a:spcBef>
                <a:spcPts val="713"/>
              </a:spcBef>
              <a:buSzPct val="45000"/>
              <a:buFont typeface="StarSymbol" charset="0"/>
              <a:buChar char="➢"/>
            </a:pPr>
            <a:r>
              <a:rPr lang="it-IT" sz="20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Compilers</a:t>
            </a:r>
            <a:r>
              <a:rPr lang="it-IT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, </a:t>
            </a:r>
            <a:r>
              <a:rPr lang="it-IT" sz="20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assemblers</a:t>
            </a:r>
            <a:r>
              <a:rPr lang="it-IT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and </a:t>
            </a:r>
            <a:r>
              <a:rPr lang="it-IT" sz="20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linkers</a:t>
            </a:r>
            <a:r>
              <a:rPr lang="it-IT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0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handle</a:t>
            </a:r>
            <a:r>
              <a:rPr lang="it-IT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0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them</a:t>
            </a:r>
            <a:r>
              <a:rPr lang="it-IT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0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as</a:t>
            </a:r>
            <a:r>
              <a:rPr lang="it-IT" sz="20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 set of </a:t>
            </a:r>
            <a:r>
              <a:rPr lang="it-IT" sz="2000" b="1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logical</a:t>
            </a:r>
            <a:r>
              <a:rPr lang="it-IT" sz="2000" b="1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000" b="1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sections</a:t>
            </a:r>
            <a:r>
              <a:rPr lang="it-IT" sz="2000" b="1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;</a:t>
            </a:r>
            <a:endParaRPr lang="it-IT" sz="20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lvl="1">
              <a:lnSpc>
                <a:spcPct val="101000"/>
              </a:lnSpc>
              <a:spcAft>
                <a:spcPts val="1138"/>
              </a:spcAft>
              <a:buSzPct val="45000"/>
              <a:buFont typeface="StarSymbol" charset="0"/>
              <a:buChar char="➢"/>
            </a:pPr>
            <a:r>
              <a:rPr lang="it-IT" sz="2000" dirty="0" smtClean="0">
                <a:solidFill>
                  <a:srgbClr val="4C4C4C"/>
                </a:solidFill>
                <a:latin typeface="Palatino Linotype" pitchFamily="16" charset="0"/>
              </a:rPr>
              <a:t>The </a:t>
            </a:r>
            <a:r>
              <a:rPr lang="it-IT" sz="2000" dirty="0" err="1" smtClean="0">
                <a:solidFill>
                  <a:srgbClr val="4C4C4C"/>
                </a:solidFill>
                <a:latin typeface="Palatino Linotype" pitchFamily="16" charset="0"/>
              </a:rPr>
              <a:t>system</a:t>
            </a:r>
            <a:r>
              <a:rPr lang="it-IT" sz="20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000" dirty="0" err="1" smtClean="0">
                <a:solidFill>
                  <a:srgbClr val="4C4C4C"/>
                </a:solidFill>
                <a:latin typeface="Palatino Linotype" pitchFamily="16" charset="0"/>
              </a:rPr>
              <a:t>loader</a:t>
            </a:r>
            <a:r>
              <a:rPr lang="it-IT" sz="20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000" dirty="0" err="1" smtClean="0">
                <a:solidFill>
                  <a:srgbClr val="4C4C4C"/>
                </a:solidFill>
                <a:latin typeface="Palatino Linotype" pitchFamily="16" charset="0"/>
              </a:rPr>
              <a:t>handles</a:t>
            </a:r>
            <a:r>
              <a:rPr lang="it-IT" sz="20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000" dirty="0" err="1" smtClean="0">
                <a:solidFill>
                  <a:srgbClr val="4C4C4C"/>
                </a:solidFill>
                <a:latin typeface="Palatino Linotype" pitchFamily="16" charset="0"/>
              </a:rPr>
              <a:t>them</a:t>
            </a:r>
            <a:r>
              <a:rPr lang="it-IT" sz="2000" dirty="0" smtClean="0">
                <a:solidFill>
                  <a:srgbClr val="4C4C4C"/>
                </a:solidFill>
                <a:latin typeface="Palatino Linotype" pitchFamily="16" charset="0"/>
              </a:rPr>
              <a:t> </a:t>
            </a:r>
            <a:r>
              <a:rPr lang="it-IT" sz="2000" dirty="0" err="1" smtClean="0">
                <a:solidFill>
                  <a:srgbClr val="4C4C4C"/>
                </a:solidFill>
                <a:latin typeface="Palatino Linotype" pitchFamily="16" charset="0"/>
              </a:rPr>
              <a:t>as</a:t>
            </a:r>
            <a:r>
              <a:rPr lang="it-IT" sz="2000" dirty="0" smtClean="0">
                <a:solidFill>
                  <a:srgbClr val="4C4C4C"/>
                </a:solidFill>
                <a:latin typeface="Palatino Linotype" pitchFamily="16" charset="0"/>
              </a:rPr>
              <a:t> a set of </a:t>
            </a:r>
            <a:r>
              <a:rPr lang="it-IT" sz="2000" b="1" dirty="0" err="1" smtClean="0">
                <a:solidFill>
                  <a:srgbClr val="4C4C4C"/>
                </a:solidFill>
                <a:latin typeface="Palatino Linotype" pitchFamily="16" charset="0"/>
              </a:rPr>
              <a:t>segments</a:t>
            </a:r>
            <a:r>
              <a:rPr lang="it-IT" sz="2000" dirty="0" smtClean="0">
                <a:solidFill>
                  <a:srgbClr val="4C4C4C"/>
                </a:solidFill>
                <a:latin typeface="Palatino Linotype" pitchFamily="16" charset="0"/>
              </a:rPr>
              <a:t>.</a:t>
            </a:r>
            <a:endParaRPr lang="it-IT" sz="2000" dirty="0">
              <a:solidFill>
                <a:srgbClr val="4C4C4C"/>
              </a:solidFill>
              <a:latin typeface="Palatino Linotype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6322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%esp,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%esp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$16,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%eax, (%esp)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pushfw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	mov     14(%esp),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4(%ebp), %esi  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3406775" y="6308725"/>
            <a:ext cx="5524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970338" y="6121400"/>
            <a:ext cx="6381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56331" name="AutoShape 11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5435600" y="219710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5435600" y="252095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235825" y="219710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235825" y="252095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5999163" y="1608138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999163" y="19081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5999163" y="225742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7762875" y="1608138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7762875" y="225742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7346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1706225" y="11364913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%esp,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sub     $4, %esp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     $16,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%eax, (%esp)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pushfw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>
            <a:off x="3406775" y="519271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970338" y="5005388"/>
            <a:ext cx="63817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push    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push    %ecx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push    %edx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push   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%esp,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%esp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$16,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%eax, (%esp)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pushfw</a:t>
            </a:r>
            <a:br>
              <a:rPr lang="it-IT" sz="1500">
                <a:latin typeface="Courier New" pitchFamily="49" charset="0"/>
              </a:rPr>
            </a:br>
            <a:r>
              <a:rPr lang="it-IT" sz="1500">
                <a:latin typeface="Courier New" pitchFamily="49" charset="0"/>
              </a:rPr>
              <a:t>		mov     14(%esp),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4(%ebp), %esi</a:t>
            </a:r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57360" name="AutoShape 16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5435600" y="219710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5435600" y="252095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7235825" y="219710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7235825" y="252095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5999163" y="1608138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5999163" y="19081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5999163" y="225742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7762875" y="1608138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7375" name="Text Box 31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7762875" y="225742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8370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push    %eax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push    %ecx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push    %edx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push   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%esp,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sub     $4, %esp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     $16,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%eax, (%esp)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pushfw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mov     %esp, 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</a:t>
            </a:r>
            <a:r>
              <a:rPr lang="it-IT" sz="1500">
                <a:latin typeface="Courier New" pitchFamily="49" charset="0"/>
              </a:rPr>
              <a:t>sub     $4, %esp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$16,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%eax, (%esp)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pushfw</a:t>
            </a:r>
            <a:br>
              <a:rPr lang="it-IT" sz="1500">
                <a:latin typeface="Courier New" pitchFamily="49" charset="0"/>
              </a:rPr>
            </a:br>
            <a:r>
              <a:rPr lang="it-IT" sz="1500">
                <a:latin typeface="Courier New" pitchFamily="49" charset="0"/>
              </a:rPr>
              <a:t>		mov     14(%esp),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4(%ebp), %esi</a:t>
            </a:r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5435600" y="219710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5435600" y="252095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7235825" y="219710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7235825" y="252095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5999163" y="1608138"/>
            <a:ext cx="10302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esp corrente</a:t>
            </a:r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5999163" y="19081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999163" y="225742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7762875" y="1608138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762875" y="225742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1108075" y="6608763"/>
            <a:ext cx="27432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 flipH="1">
            <a:off x="3406775" y="519271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3970338" y="50053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1438275" y="60388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58401" name="Rectangle 3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59394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3406775" y="4916488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970338" y="4729163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292725" y="3167063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%esp, 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sub     $4, %esp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add     $16, 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mov     %eax, (%esp)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pushfw</a:t>
            </a:r>
            <a:br>
              <a:rPr lang="it-IT" sz="1500">
                <a:latin typeface="Courier New" pitchFamily="49" charset="0"/>
              </a:rPr>
            </a:br>
            <a:r>
              <a:rPr lang="it-IT" sz="1500">
                <a:latin typeface="Courier New" pitchFamily="49" charset="0"/>
              </a:rPr>
              <a:t>		mov     14(%esp),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4(%ebp), %esi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mov     %esp, %eax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sub     $4, %esp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add     $16, %eax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mov     %eax, (%esp)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pushfw</a:t>
            </a:r>
            <a:br>
              <a:rPr lang="it-IT" sz="1500">
                <a:latin typeface="Courier 10 Pitch" pitchFamily="1" charset="0"/>
              </a:rPr>
            </a:br>
            <a:r>
              <a:rPr lang="it-IT" sz="1500">
                <a:latin typeface="Courier 10 Pitch" pitchFamily="1" charset="0"/>
              </a:rPr>
              <a:t>		mov     14(%esp),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sub     $4,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4(%ebp), %esi</a:t>
            </a:r>
          </a:p>
        </p:txBody>
      </p:sp>
      <p:sp>
        <p:nvSpPr>
          <p:cNvPr id="59409" name="AutoShape 17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435600" y="219710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435600" y="2520950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7235825" y="219710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7235825" y="2520950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5999163" y="1608138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esp originale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999163" y="19081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5999163" y="225742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7762875" y="1608138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7762875" y="225742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0418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mov     %esp, %eax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sub     $4, %esp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add     $16, %eax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mov     %eax, (%esp)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pushfw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%esp,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%esp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$16,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%eax, (%esp)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push    %ebp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pushfw</a:t>
            </a:r>
            <a:br>
              <a:rPr lang="it-IT" sz="1500">
                <a:solidFill>
                  <a:srgbClr val="0000FF"/>
                </a:solidFill>
                <a:latin typeface="Courier New" pitchFamily="49" charset="0"/>
              </a:rPr>
            </a:br>
            <a:r>
              <a:rPr lang="it-IT" sz="1500">
                <a:latin typeface="Courier New" pitchFamily="49" charset="0"/>
              </a:rPr>
              <a:t>		mov     14(%esp),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4(%ebp), %esi</a:t>
            </a: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5999163" y="1608138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esp originale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5999163" y="19081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999163" y="225742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7762875" y="1608138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7762875" y="225742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1442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%esp,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sub     $4, %esp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     $16,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%eax, (%esp)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push    %ebp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pushfw</a:t>
            </a:r>
            <a:br>
              <a:rPr lang="it-IT" sz="1500">
                <a:solidFill>
                  <a:srgbClr val="0000FF"/>
                </a:solidFill>
                <a:latin typeface="Courier 10 Pitch" pitchFamily="1" charset="0"/>
              </a:rPr>
            </a:br>
            <a:r>
              <a:rPr lang="it-IT" sz="1500">
                <a:latin typeface="Courier 10 Pitch" pitchFamily="1" charset="0"/>
              </a:rPr>
              <a:t>		mov     14(%esp),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sub     $4,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4(%ebp), %esi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1460" name="AutoShape 20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5999163" y="1608138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esp originale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5999163" y="19081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5999163" y="225742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7762875" y="1608138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indirizzo eax orig.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%esp,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%esp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$16,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%eax, (%esp)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pushfw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/>
            </a:r>
            <a:br>
              <a:rPr lang="it-IT" sz="1500">
                <a:solidFill>
                  <a:srgbClr val="0000FF"/>
                </a:solidFill>
                <a:latin typeface="Courier New" pitchFamily="49" charset="0"/>
              </a:rPr>
            </a:br>
            <a:r>
              <a:rPr lang="it-IT" sz="1500">
                <a:latin typeface="Courier New" pitchFamily="49" charset="0"/>
              </a:rPr>
              <a:t>		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mov     14(%esp),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sub     $4,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4(%ebp), %esi</a:t>
            </a:r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2466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esp originale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1284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chiave di ricerca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%esp,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sub     $4, %esp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     $16,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%eax, (%esp)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pushfw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/>
            </a:r>
            <a:br>
              <a:rPr lang="it-IT" sz="1500">
                <a:solidFill>
                  <a:srgbClr val="0000FF"/>
                </a:solidFill>
                <a:latin typeface="Courier 10 Pitch" pitchFamily="1" charset="0"/>
              </a:rPr>
            </a:br>
            <a:r>
              <a:rPr lang="it-IT" sz="1500">
                <a:latin typeface="Courier 10 Pitch" pitchFamily="1" charset="0"/>
              </a:rPr>
              <a:t>		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mov     14(%esp),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sub     $4,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4(%ebp), %esi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%esp,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%esp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$16,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%eax, (%esp)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pushfw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/>
            </a:r>
            <a:br>
              <a:rPr lang="it-IT" sz="1500">
                <a:solidFill>
                  <a:srgbClr val="0000FF"/>
                </a:solidFill>
                <a:latin typeface="Courier New" pitchFamily="49" charset="0"/>
              </a:rPr>
            </a:br>
            <a:r>
              <a:rPr lang="it-IT" sz="1500">
                <a:latin typeface="Courier New" pitchFamily="49" charset="0"/>
              </a:rPr>
              <a:t>		mov     14(%esp),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sub     $4,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mov     4(%ebp), %esi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3490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3507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esp originale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469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1284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chiave di ricerca</a:t>
            </a:r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%esp,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sub     $4, %esp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     $16,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%eax, (%esp)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pushfw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/>
            </a:r>
            <a:br>
              <a:rPr lang="it-IT" sz="1500">
                <a:solidFill>
                  <a:srgbClr val="0000FF"/>
                </a:solidFill>
                <a:latin typeface="Courier 10 Pitch" pitchFamily="1" charset="0"/>
              </a:rPr>
            </a:br>
            <a:r>
              <a:rPr lang="it-IT" sz="1500">
                <a:latin typeface="Courier 10 Pitch" pitchFamily="1" charset="0"/>
              </a:rPr>
              <a:t>		mov     14(%esp),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sub     $4, %ebp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mov     4(%ebp), %esi</a:t>
            </a:r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xor     %ebx, %ebx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mov     $DIM,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jmp     .Cerca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.HighHalf: lea     0x1(%edx),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cmp     %ecx,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jae     .Trovato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.Cerca: lea     (%ecx,%ebx,1),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shr 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%edx,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shl     $0x4,%eax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cmp     %esi, insn_table(%eax)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jb     .HighHalf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.LowHalf: mov     %edx,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cmp     %ecx,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jb     .Cerca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.Trovato: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4514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4531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2207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offset nella tab.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469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high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766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mediano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1284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chiave di ricerca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4549" name="Line 37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xor     %ebx, %ebx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mov     $DIM,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jmp     .Cerca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.HighHalf: lea     0x1(%edx),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cmp     %ecx,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jae     .Trovato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.Cerca: lea     (%ecx,%ebx,1),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shr    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%edx,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shl     $0x4,%eax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cmp     %esi, insn_table(%eax)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jb     .HighHalf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.LowHalf: mov     %edx,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cmp     %ecx,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jb     .Cerca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.Trovato: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xor     %ebx,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$DIM,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jmp     .Cerca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.HighHalf: lea     0x1(%edx),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cmp     %ecx,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jae     .Trovato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.Cerca: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lea     (%ecx,%ebx,1), %edx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shr     %edx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mov     %edx, 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shl     $0x4,%eax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cmp     %esi, insn_table(%eax)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jb     .HighHalf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.LowHalf: mov     %edx,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cmp     %ecx,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jb     .Cerca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.Trovato: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5538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5555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2207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offset nella tab.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4699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high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8715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nuovo low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1284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chiave di ricerca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xor     %ebx,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$DIM,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jmp     .Cerca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.HighHalf: lea     0x1(%edx),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cmp     %ecx,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jae     .Trovato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.Cerca: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lea     (%ecx,%ebx,1), %edx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shr     %edx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mov     %edx, %eax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shl     $0x4,%eax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cmp     %esi, insn_table(%eax)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jb     .HighHalf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.LowHalf: mov     %edx,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cmp     %ecx,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jb     .Cerca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.Trovato: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xor     %ebx,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$DIM,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jmp     .Cerca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.HighHalf: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lea     0x1(%edx), %ebx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cmp     %ecx, %ebx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jae     .Trovato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.Cerca: lea     (%ecx,%ebx,1),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shr 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%edx,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shl     $0x4,%eax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cmp     %esi, insn_table(%eax)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jb     .HighHalf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.LowHalf: mov     %edx,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cmp     %ecx,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jb     .Cerca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.Trovato: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ELF </a:t>
            </a: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File’s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Structure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870825" y="4187825"/>
            <a:ext cx="18002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734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400"/>
              <a:t>Segments</a:t>
            </a:r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3965575" y="1919288"/>
            <a:ext cx="2146300" cy="4452937"/>
          </a:xfrm>
          <a:prstGeom prst="roundRect">
            <a:avLst>
              <a:gd name="adj" fmla="val 69"/>
            </a:avLst>
          </a:prstGeom>
          <a:solidFill>
            <a:srgbClr val="E6E6E6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965575" y="2333625"/>
            <a:ext cx="21463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3981450" y="3033713"/>
            <a:ext cx="21463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965575" y="4144963"/>
            <a:ext cx="21494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965575" y="4878388"/>
            <a:ext cx="21463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965575" y="5240338"/>
            <a:ext cx="21463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2919413" y="5053013"/>
            <a:ext cx="1047750" cy="877887"/>
          </a:xfrm>
          <a:custGeom>
            <a:avLst/>
            <a:gdLst>
              <a:gd name="T0" fmla="*/ 2909 w 2910"/>
              <a:gd name="T1" fmla="*/ 2436 h 2437"/>
              <a:gd name="T2" fmla="*/ 2909 w 2910"/>
              <a:gd name="T3" fmla="*/ 0 h 24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10" h="2437">
                <a:moveTo>
                  <a:pt x="2909" y="2436"/>
                </a:moveTo>
                <a:cubicBezTo>
                  <a:pt x="0" y="1121"/>
                  <a:pt x="2909" y="0"/>
                  <a:pt x="2909" y="0"/>
                </a:cubicBez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3965575" y="5602288"/>
            <a:ext cx="214630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5" name="AutoShape 11"/>
          <p:cNvSpPr>
            <a:spLocks/>
          </p:cNvSpPr>
          <p:nvPr/>
        </p:nvSpPr>
        <p:spPr bwMode="auto">
          <a:xfrm>
            <a:off x="2387600" y="3033713"/>
            <a:ext cx="238125" cy="2571750"/>
          </a:xfrm>
          <a:prstGeom prst="leftBrace">
            <a:avLst>
              <a:gd name="adj1" fmla="val 90000"/>
              <a:gd name="adj2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6" name="AutoShape 12"/>
          <p:cNvSpPr>
            <a:spLocks/>
          </p:cNvSpPr>
          <p:nvPr/>
        </p:nvSpPr>
        <p:spPr bwMode="auto">
          <a:xfrm flipH="1">
            <a:off x="7512050" y="3033713"/>
            <a:ext cx="238125" cy="2571750"/>
          </a:xfrm>
          <a:prstGeom prst="leftBrace">
            <a:avLst>
              <a:gd name="adj1" fmla="val 90000"/>
              <a:gd name="adj2" fmla="val 50000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646363" y="3033713"/>
            <a:ext cx="16700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2600325" y="5602288"/>
            <a:ext cx="16700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857875" y="3033713"/>
            <a:ext cx="16700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810250" y="5599113"/>
            <a:ext cx="16700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81" name="Freeform 17"/>
          <p:cNvSpPr>
            <a:spLocks/>
          </p:cNvSpPr>
          <p:nvPr/>
        </p:nvSpPr>
        <p:spPr bwMode="auto">
          <a:xfrm>
            <a:off x="3405188" y="5416550"/>
            <a:ext cx="560387" cy="515938"/>
          </a:xfrm>
          <a:custGeom>
            <a:avLst/>
            <a:gdLst>
              <a:gd name="T0" fmla="*/ 1557 w 1558"/>
              <a:gd name="T1" fmla="*/ 1430 h 1431"/>
              <a:gd name="T2" fmla="*/ 1554 w 1558"/>
              <a:gd name="T3" fmla="*/ 0 h 143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558" h="1431">
                <a:moveTo>
                  <a:pt x="1557" y="1430"/>
                </a:moveTo>
                <a:cubicBezTo>
                  <a:pt x="0" y="662"/>
                  <a:pt x="1554" y="0"/>
                  <a:pt x="1554" y="0"/>
                </a:cubicBez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>
            <a:off x="2187575" y="4471988"/>
            <a:ext cx="1779588" cy="1458912"/>
          </a:xfrm>
          <a:custGeom>
            <a:avLst/>
            <a:gdLst>
              <a:gd name="T0" fmla="*/ 4942 w 4943"/>
              <a:gd name="T1" fmla="*/ 4050 h 4051"/>
              <a:gd name="T2" fmla="*/ 4942 w 4943"/>
              <a:gd name="T3" fmla="*/ 0 h 405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43" h="4051">
                <a:moveTo>
                  <a:pt x="4942" y="4050"/>
                </a:moveTo>
                <a:cubicBezTo>
                  <a:pt x="0" y="1909"/>
                  <a:pt x="4942" y="0"/>
                  <a:pt x="4942" y="0"/>
                </a:cubicBez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83" name="Freeform 19"/>
          <p:cNvSpPr>
            <a:spLocks/>
          </p:cNvSpPr>
          <p:nvPr/>
        </p:nvSpPr>
        <p:spPr bwMode="auto">
          <a:xfrm>
            <a:off x="1520825" y="3551238"/>
            <a:ext cx="2446338" cy="2379662"/>
          </a:xfrm>
          <a:custGeom>
            <a:avLst/>
            <a:gdLst>
              <a:gd name="T0" fmla="*/ 6795 w 6796"/>
              <a:gd name="T1" fmla="*/ 6610 h 6611"/>
              <a:gd name="T2" fmla="*/ 6795 w 6796"/>
              <a:gd name="T3" fmla="*/ 0 h 66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96" h="6611">
                <a:moveTo>
                  <a:pt x="6795" y="6610"/>
                </a:moveTo>
                <a:cubicBezTo>
                  <a:pt x="0" y="3524"/>
                  <a:pt x="6795" y="0"/>
                  <a:pt x="6795" y="0"/>
                </a:cubicBez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965575" y="2389188"/>
            <a:ext cx="214630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sz="1600">
                <a:latin typeface="Palatino Linotype" pitchFamily="16" charset="0"/>
              </a:rPr>
              <a:t>Program</a:t>
            </a:r>
          </a:p>
          <a:p>
            <a:pPr algn="ctr">
              <a:lnSpc>
                <a:spcPct val="113000"/>
              </a:lnSpc>
            </a:pPr>
            <a:r>
              <a:rPr lang="it-IT" sz="1600">
                <a:latin typeface="Palatino Linotype" pitchFamily="16" charset="0"/>
              </a:rPr>
              <a:t>Header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965575" y="5702300"/>
            <a:ext cx="21463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sz="1600">
                <a:latin typeface="Palatino Linotype" pitchFamily="16" charset="0"/>
              </a:rPr>
              <a:t>Section</a:t>
            </a:r>
          </a:p>
          <a:p>
            <a:pPr algn="ctr">
              <a:lnSpc>
                <a:spcPct val="113000"/>
              </a:lnSpc>
            </a:pPr>
            <a:r>
              <a:rPr lang="it-IT" sz="1600">
                <a:latin typeface="Palatino Linotype" pitchFamily="16" charset="0"/>
              </a:rPr>
              <a:t>Header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965575" y="1987550"/>
            <a:ext cx="21463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>
              <a:lnSpc>
                <a:spcPct val="113000"/>
              </a:lnSpc>
            </a:pPr>
            <a:r>
              <a:rPr lang="it-IT" sz="1600">
                <a:latin typeface="Palatino Linotype" pitchFamily="16" charset="0"/>
              </a:rPr>
              <a:t>ELF Header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2109788" y="5864225"/>
            <a:ext cx="2384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400">
                <a:latin typeface="Palatino Linotype" pitchFamily="16" charset="0"/>
              </a:rPr>
              <a:t>Describes Sections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6294438" y="2492375"/>
            <a:ext cx="2384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400">
                <a:latin typeface="Palatino Linotype" pitchFamily="16" charset="0"/>
              </a:rPr>
              <a:t>Describes segments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500188" y="4149725"/>
            <a:ext cx="23844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400">
                <a:latin typeface="Palatino Linotype" pitchFamily="16" charset="0"/>
              </a:rPr>
              <a:t>Sections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078038" y="2486025"/>
            <a:ext cx="26892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400">
                <a:latin typeface="Palatino Linotype" pitchFamily="16" charset="0"/>
              </a:rPr>
              <a:t>(optional, ignored)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180138" y="5894388"/>
            <a:ext cx="26892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sz="1400">
                <a:latin typeface="Palatino Linotype" pitchFamily="16" charset="0"/>
              </a:rPr>
              <a:t>(optional, ignored)</a:t>
            </a:r>
          </a:p>
        </p:txBody>
      </p:sp>
      <p:sp>
        <p:nvSpPr>
          <p:cNvPr id="11292" name="Freeform 28"/>
          <p:cNvSpPr>
            <a:spLocks/>
          </p:cNvSpPr>
          <p:nvPr/>
        </p:nvSpPr>
        <p:spPr bwMode="auto">
          <a:xfrm>
            <a:off x="6111875" y="2644775"/>
            <a:ext cx="1441450" cy="1878013"/>
          </a:xfrm>
          <a:custGeom>
            <a:avLst/>
            <a:gdLst>
              <a:gd name="T0" fmla="*/ 8 w 4004"/>
              <a:gd name="T1" fmla="*/ 0 h 5217"/>
              <a:gd name="T2" fmla="*/ 0 w 4004"/>
              <a:gd name="T3" fmla="*/ 5216 h 52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04" h="5217">
                <a:moveTo>
                  <a:pt x="8" y="0"/>
                </a:moveTo>
                <a:cubicBezTo>
                  <a:pt x="4003" y="2536"/>
                  <a:pt x="0" y="5216"/>
                  <a:pt x="0" y="5216"/>
                </a:cubicBez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93" name="Freeform 29"/>
          <p:cNvSpPr>
            <a:spLocks/>
          </p:cNvSpPr>
          <p:nvPr/>
        </p:nvSpPr>
        <p:spPr bwMode="auto">
          <a:xfrm>
            <a:off x="6111875" y="2644775"/>
            <a:ext cx="866775" cy="985838"/>
          </a:xfrm>
          <a:custGeom>
            <a:avLst/>
            <a:gdLst>
              <a:gd name="T0" fmla="*/ 8 w 2407"/>
              <a:gd name="T1" fmla="*/ 0 h 2739"/>
              <a:gd name="T2" fmla="*/ 0 w 2407"/>
              <a:gd name="T3" fmla="*/ 2738 h 273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07" h="2739">
                <a:moveTo>
                  <a:pt x="8" y="0"/>
                </a:moveTo>
                <a:cubicBezTo>
                  <a:pt x="2406" y="1691"/>
                  <a:pt x="0" y="2738"/>
                  <a:pt x="0" y="2738"/>
                </a:cubicBez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94" name="Freeform 30"/>
          <p:cNvSpPr>
            <a:spLocks/>
          </p:cNvSpPr>
          <p:nvPr/>
        </p:nvSpPr>
        <p:spPr bwMode="auto">
          <a:xfrm>
            <a:off x="6111875" y="2644775"/>
            <a:ext cx="1949450" cy="2428875"/>
          </a:xfrm>
          <a:custGeom>
            <a:avLst/>
            <a:gdLst>
              <a:gd name="T0" fmla="*/ 8 w 5413"/>
              <a:gd name="T1" fmla="*/ 0 h 6748"/>
              <a:gd name="T2" fmla="*/ 0 w 5413"/>
              <a:gd name="T3" fmla="*/ 6747 h 67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13" h="6748">
                <a:moveTo>
                  <a:pt x="8" y="0"/>
                </a:moveTo>
                <a:cubicBezTo>
                  <a:pt x="5412" y="3503"/>
                  <a:pt x="0" y="6747"/>
                  <a:pt x="0" y="6747"/>
                </a:cubicBez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95" name="Freeform 31"/>
          <p:cNvSpPr>
            <a:spLocks/>
          </p:cNvSpPr>
          <p:nvPr/>
        </p:nvSpPr>
        <p:spPr bwMode="auto">
          <a:xfrm>
            <a:off x="6111875" y="2644775"/>
            <a:ext cx="2544763" cy="2792413"/>
          </a:xfrm>
          <a:custGeom>
            <a:avLst/>
            <a:gdLst>
              <a:gd name="T0" fmla="*/ 10 w 7069"/>
              <a:gd name="T1" fmla="*/ 0 h 7755"/>
              <a:gd name="T2" fmla="*/ 0 w 7069"/>
              <a:gd name="T3" fmla="*/ 7754 h 77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069" h="7755">
                <a:moveTo>
                  <a:pt x="10" y="0"/>
                </a:moveTo>
                <a:cubicBezTo>
                  <a:pt x="7068" y="4435"/>
                  <a:pt x="0" y="7754"/>
                  <a:pt x="0" y="7754"/>
                </a:cubicBezTo>
              </a:path>
            </a:pathLst>
          </a:cu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2122488" y="1547813"/>
            <a:ext cx="18510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b="1">
                <a:latin typeface="Palatino Linotype" pitchFamily="16" charset="0"/>
              </a:rPr>
              <a:t>Relocatable File</a:t>
            </a:r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264275" y="1547813"/>
            <a:ext cx="17637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113000"/>
              </a:lnSpc>
            </a:pPr>
            <a:r>
              <a:rPr lang="it-IT" b="1">
                <a:latin typeface="Palatino Linotype" pitchFamily="16" charset="0"/>
              </a:rPr>
              <a:t>Executable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6562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6579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6580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6585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2207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offset nella tab.</a:t>
            </a:r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nuovo high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766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mediano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1284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chiave di ricerca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6597" name="Line 37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xor     %ebx,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$DIM,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jmp     .Cerca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.HighHalf: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lea     0x1(%edx), %ebx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cmp     %ecx, %ebx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jae     .Trovato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.Cerca: lea     (%ecx,%ebx,1),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shr    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%edx,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shl     $0x4,%eax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cmp     %esi, insn_table(%eax)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jb     .HighHalf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.LowHalf: mov     %edx,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cmp     %ecx,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jb     .Cerca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.Trovato: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5292725" y="3168650"/>
            <a:ext cx="5040313" cy="398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xor     %ebx,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$DIM,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jmp     .Cerca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.HighHalf: lea     0x1(%edx),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cmp     %ecx,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jae     .Trovato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.Cerca: lea     (%ecx,%ebx,1),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shr 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     %edx,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shl     $0x4,%eax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cmp     %esi, insn_table(%eax)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jb     .HighHalf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.LowHalf: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mov     %edx, %ecx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cmp     %ecx, %ebx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jb     .Cerca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.Trovato: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7586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7603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13823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campo </a:t>
            </a:r>
            <a:r>
              <a:rPr lang="it-IT" sz="1200">
                <a:solidFill>
                  <a:srgbClr val="FF0000"/>
                </a:solidFill>
                <a:latin typeface="Courier 10 Pitch" pitchFamily="1" charset="0"/>
              </a:rPr>
              <a:t>flags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nuovo high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10493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offset tabella</a:t>
            </a:r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1284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chiave di ricerca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622" name="Text Box 38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xor     %ebx,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$DIM,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jmp     .Cerca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.HighHalf: lea     0x1(%edx),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cmp     %ecx, %ebx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jae     .Trovato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.Cerca: lea     (%ecx,%ebx,1),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shr    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     %edx,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shl     $0x4,%eax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cmp     %esi, insn_table(%eax)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jb     .HighHalf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.LowHalf: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mov     %edx, %ecx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cmp     %ecx, %ebx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jb     .Cerca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.Trovato: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5292725" y="3170238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	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lea     (,%ecx,4), %edx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shl     $0x2, %edx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movsbl  insn_table+8(%edx),%eax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	xor     %edi,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testb   $4, %al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jz      .NoIndex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insn_table+10(%edx),%ecx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negl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movl    (%ebp, %ecx, 4),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insn_table+11(%edx),%ecx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imul    %ecx, %edi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8610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8627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8635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8637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13823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campo </a:t>
            </a:r>
            <a:r>
              <a:rPr lang="it-IT" sz="1200">
                <a:latin typeface="Courier 10 Pitch" pitchFamily="1" charset="0"/>
              </a:rPr>
              <a:t>flags</a:t>
            </a:r>
          </a:p>
        </p:txBody>
      </p:sp>
      <p:sp>
        <p:nvSpPr>
          <p:cNvPr id="68638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68639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97948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- reg. indice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10493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offset tabella</a:t>
            </a:r>
          </a:p>
        </p:txBody>
      </p:sp>
      <p:sp>
        <p:nvSpPr>
          <p:cNvPr id="68641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1284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chiave di ricerca</a:t>
            </a:r>
          </a:p>
        </p:txBody>
      </p:sp>
      <p:sp>
        <p:nvSpPr>
          <p:cNvPr id="68642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376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FF0000"/>
                </a:solidFill>
                <a:ea typeface="Lucida Sans Unicode" charset="0"/>
                <a:cs typeface="Lucida Sans Unicode" charset="0"/>
              </a:rPr>
              <a:t>idx</a:t>
            </a:r>
          </a:p>
        </p:txBody>
      </p:sp>
      <p:sp>
        <p:nvSpPr>
          <p:cNvPr id="68643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46" name="Text Box 38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11453813" y="11141075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	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lea     (,%ecx,4), %edx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shl     $0x2, %edx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movsbl  insn_table+8(%edx),%eax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	xor     %edi,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testb   $4, %al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jz      .NoIndex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insn_table+10(%edx),%ecx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negl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movl    (%ebp, %ecx, 4),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insn_table+11(%edx),%ecx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imul    %ecx, %edi</a:t>
            </a:r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5292725" y="3170238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	lea     (,%ecx,4),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shl     $0x2,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insn_table+8(%edx),%eax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	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xor     %edi, %edi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testb   $4, %al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jz      .NoIndex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movsbl  insn_table+10(%edx),%ecx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negl    %ecx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movl    (%ebp, %ecx, 4),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insn_table+11(%edx),%ecx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imul    %ecx, %edi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69634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13823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campo </a:t>
            </a:r>
            <a:r>
              <a:rPr lang="it-IT" sz="1200">
                <a:latin typeface="Courier 10 Pitch" pitchFamily="1" charset="0"/>
              </a:rPr>
              <a:t>flags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538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scala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10493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offset tabella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1284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chiave di ricerca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877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idx * scala</a:t>
            </a: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11453813" y="11141075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	lea     (,%ecx,4),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shl     $0x2,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insn_table+8(%edx),%eax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	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xor     %edi, %edi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testb   $4, %al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jz      .NoIndex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movsbl  insn_table+10(%edx),%ecx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negl    %ecx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movl    (%ebp, %ecx, 4),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insn_table+11(%edx),%ecx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imul    %ecx, %edi</a:t>
            </a: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5292725" y="3170238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	lea     (,%ecx,4),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shl     $0x2,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insn_table+8(%edx),%eax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	xor     %edi,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testb   $4, %al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jz      .NoIndex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insn_table+10(%edx),%ecx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negl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movl    (%ebp, %ecx, 4),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movsbl  insn_table+11(%edx),%ecx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imul    %ecx, %edi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0658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70675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13823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campo </a:t>
            </a:r>
            <a:r>
              <a:rPr lang="it-IT" sz="1200">
                <a:latin typeface="Courier 10 Pitch" pitchFamily="1" charset="0"/>
              </a:rPr>
              <a:t>flags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9128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- reg. base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10493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offset tabella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1284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chiave di ricerca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13827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base + idx * scala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70693" name="Line 37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11453813" y="11141075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	lea     (,%ecx,4),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shl     $0x2, %edx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insn_table+8(%edx),%eax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	xor     %edi,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testb   $4, %al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jz      .NoIndex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insn_table+10(%edx),%ecx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negl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movl    (%ebp, %ecx, 4),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movsbl  insn_table+11(%edx),%ecx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imul    %ecx, %edi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5292725" y="3170238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.NoIndex: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testb   $2, %al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jz      .NoBase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movsbl  insn_table+9(%edx), %ecx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negl    %ecx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addl    (%ebp, %ecx, 4), %edi</a:t>
            </a:r>
          </a:p>
          <a:p>
            <a:pPr>
              <a:lnSpc>
                <a:spcPct val="94000"/>
              </a:lnSpc>
            </a:pPr>
            <a:endParaRPr lang="it-IT" sz="150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.NoBase: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insn_table+12(%edx),%edi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insn_table+4(%edx),%esi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call    dirty_mem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addl    $8, %esp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1682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71699" name="AutoShape 19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5999163" y="1608138"/>
            <a:ext cx="113823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campo </a:t>
            </a:r>
            <a:r>
              <a:rPr lang="it-IT" sz="1200">
                <a:latin typeface="Courier 10 Pitch" pitchFamily="1" charset="0"/>
              </a:rPr>
              <a:t>flags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5999163" y="2257425"/>
            <a:ext cx="9128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- reg. base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5999163" y="2581275"/>
            <a:ext cx="766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mediano</a:t>
            </a:r>
          </a:p>
        </p:txBody>
      </p:sp>
      <p:sp>
        <p:nvSpPr>
          <p:cNvPr id="71713" name="Text Box 33"/>
          <p:cNvSpPr txBox="1">
            <a:spLocks noChangeArrowheads="1"/>
          </p:cNvSpPr>
          <p:nvPr/>
        </p:nvSpPr>
        <p:spPr bwMode="auto">
          <a:xfrm>
            <a:off x="7762875" y="1608138"/>
            <a:ext cx="5461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taglia</a:t>
            </a:r>
          </a:p>
        </p:txBody>
      </p: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7762875" y="1908175"/>
            <a:ext cx="1385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bs + idx * scl + off</a:t>
            </a:r>
          </a:p>
        </p:txBody>
      </p:sp>
      <p:sp>
        <p:nvSpPr>
          <p:cNvPr id="71715" name="Text Box 35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71716" name="Text Box 36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718" name="Text Box 38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71719" name="Text Box 39"/>
          <p:cNvSpPr txBox="1">
            <a:spLocks noChangeArrowheads="1"/>
          </p:cNvSpPr>
          <p:nvPr/>
        </p:nvSpPr>
        <p:spPr bwMode="auto">
          <a:xfrm>
            <a:off x="11453813" y="11141075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.NoIndex: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testb   $2, %al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jz      .NoBase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movsbl  insn_table+9(%edx), %ecx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negl    %ecx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addl    (%ebp, %ecx, 4), %edi</a:t>
            </a:r>
          </a:p>
          <a:p>
            <a:pPr>
              <a:lnSpc>
                <a:spcPct val="98000"/>
              </a:lnSpc>
            </a:pPr>
            <a:endParaRPr lang="it-IT" sz="1500">
              <a:solidFill>
                <a:srgbClr val="0000FF"/>
              </a:solidFill>
              <a:latin typeface="Courier 10 Pitch" pitchFamily="1" charset="0"/>
            </a:endParaRP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.NoBase: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     insn_table+12(%edx),%edi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insn_table+4(%edx),%esi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call    dirty_mem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addl    $8, %esp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</p:txBody>
      </p:sp>
      <p:sp>
        <p:nvSpPr>
          <p:cNvPr id="71720" name="Text Box 40"/>
          <p:cNvSpPr txBox="1">
            <a:spLocks noChangeArrowheads="1"/>
          </p:cNvSpPr>
          <p:nvPr/>
        </p:nvSpPr>
        <p:spPr bwMode="auto">
          <a:xfrm>
            <a:off x="5292725" y="3170238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.NoIndex: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testb   $2, %al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jz      .NoBase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insn_table+9(%edx),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negl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addl    (%ebp, %ecx, 4), %edi</a:t>
            </a:r>
          </a:p>
          <a:p>
            <a:pPr>
              <a:lnSpc>
                <a:spcPct val="94000"/>
              </a:lnSpc>
            </a:pPr>
            <a:endParaRPr lang="it-IT" sz="150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.NoBase: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add     insn_table+12(%edx),%edi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movsbl  insn_table+4(%edx),%esi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call    dirty_mem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addl    $8, %esp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2706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5999163" y="1608138"/>
            <a:ext cx="113823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campo </a:t>
            </a:r>
            <a:r>
              <a:rPr lang="it-IT" sz="1200">
                <a:latin typeface="Courier 10 Pitch" pitchFamily="1" charset="0"/>
              </a:rPr>
              <a:t>flags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5999163" y="1908175"/>
            <a:ext cx="4111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it-IT" sz="1200" i="1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low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5999163" y="2257425"/>
            <a:ext cx="9128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- reg. base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5999163" y="2581275"/>
            <a:ext cx="7667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mediano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7762875" y="1608138"/>
            <a:ext cx="5461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taglia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7762875" y="1908175"/>
            <a:ext cx="1385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bs + idx * scl + off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7762875" y="2257425"/>
            <a:ext cx="13604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indirizzo eax orig.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11453813" y="11141075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.NoIndex: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testb   $2, %al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jz      .NoBase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insn_table+9(%edx),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negl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addl    (%ebp, %ecx, 4), %edi</a:t>
            </a:r>
          </a:p>
          <a:p>
            <a:pPr>
              <a:lnSpc>
                <a:spcPct val="98000"/>
              </a:lnSpc>
            </a:pPr>
            <a:endParaRPr lang="it-IT" sz="1500">
              <a:solidFill>
                <a:srgbClr val="0000FF"/>
              </a:solidFill>
              <a:latin typeface="Courier 10 Pitch" pitchFamily="1" charset="0"/>
            </a:endParaRP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.NoBase: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add     insn_table+12(%edx),%edi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movsbl  insn_table+4(%edx),%esi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call    dirty_mem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addl    $8, %esp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5292725" y="3170238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.NoIndex: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testb   $2, %al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jz      .NoBase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insn_table+9(%edx),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negl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addl    (%ebp, %ecx, 4), %edi</a:t>
            </a:r>
          </a:p>
          <a:p>
            <a:pPr>
              <a:lnSpc>
                <a:spcPct val="94000"/>
              </a:lnSpc>
            </a:pPr>
            <a:endParaRPr lang="it-IT" sz="150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.NoBase: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insn_table+12(%edx),%edi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insn_table+4(%edx),%esi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call    dirty_mem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addl    $8, %esp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  <p:sp>
        <p:nvSpPr>
          <p:cNvPr id="72743" name="Rectangle 39"/>
          <p:cNvSpPr>
            <a:spLocks noChangeArrowheads="1"/>
          </p:cNvSpPr>
          <p:nvPr/>
        </p:nvSpPr>
        <p:spPr bwMode="auto">
          <a:xfrm>
            <a:off x="1438275" y="34925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 dirty="0" err="1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Size</a:t>
            </a:r>
            <a:endParaRPr lang="it-IT" dirty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</p:txBody>
      </p:sp>
      <p:sp>
        <p:nvSpPr>
          <p:cNvPr id="72744" name="Rectangle 40"/>
          <p:cNvSpPr>
            <a:spLocks noChangeArrowheads="1"/>
          </p:cNvSpPr>
          <p:nvPr/>
        </p:nvSpPr>
        <p:spPr bwMode="auto">
          <a:xfrm>
            <a:off x="1438275" y="32051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 dirty="0" err="1" smtClean="0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Destination</a:t>
            </a:r>
            <a:endParaRPr lang="it-IT" dirty="0">
              <a:solidFill>
                <a:srgbClr val="000000"/>
              </a:solidFill>
              <a:ea typeface="Lucida Sans Unicode" charset="0"/>
              <a:cs typeface="Lucida Sans Unicode" charset="0"/>
            </a:endParaRPr>
          </a:p>
        </p:txBody>
      </p:sp>
      <p:sp>
        <p:nvSpPr>
          <p:cNvPr id="72745" name="Line 41"/>
          <p:cNvSpPr>
            <a:spLocks noChangeShapeType="1"/>
          </p:cNvSpPr>
          <p:nvPr/>
        </p:nvSpPr>
        <p:spPr bwMode="auto">
          <a:xfrm flipH="1">
            <a:off x="3484563" y="1728788"/>
            <a:ext cx="3752850" cy="19446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746" name="Line 42"/>
          <p:cNvSpPr>
            <a:spLocks noChangeShapeType="1"/>
          </p:cNvSpPr>
          <p:nvPr/>
        </p:nvSpPr>
        <p:spPr bwMode="auto">
          <a:xfrm flipH="1">
            <a:off x="3484563" y="2052638"/>
            <a:ext cx="3752850" cy="1293812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747" name="AutoShape 43"/>
          <p:cNvSpPr>
            <a:spLocks noChangeArrowheads="1"/>
          </p:cNvSpPr>
          <p:nvPr/>
        </p:nvSpPr>
        <p:spPr bwMode="auto">
          <a:xfrm>
            <a:off x="4068763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 dirty="0" err="1" smtClean="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memory_trace</a:t>
            </a:r>
            <a:endParaRPr lang="it-IT" sz="1100" dirty="0">
              <a:solidFill>
                <a:srgbClr val="0000FF"/>
              </a:solidFill>
              <a:latin typeface="Courier 10 Pitch" pitchFamily="1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2748" name="Line 44"/>
          <p:cNvSpPr>
            <a:spLocks noChangeShapeType="1"/>
          </p:cNvSpPr>
          <p:nvPr/>
        </p:nvSpPr>
        <p:spPr bwMode="auto">
          <a:xfrm flipV="1">
            <a:off x="3779838" y="1146175"/>
            <a:ext cx="206375" cy="1447800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749" name="Line 45"/>
          <p:cNvSpPr>
            <a:spLocks noChangeShapeType="1"/>
          </p:cNvSpPr>
          <p:nvPr/>
        </p:nvSpPr>
        <p:spPr bwMode="auto">
          <a:xfrm flipH="1">
            <a:off x="3406775" y="3213100"/>
            <a:ext cx="5524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750" name="Text Box 46"/>
          <p:cNvSpPr txBox="1">
            <a:spLocks noChangeArrowheads="1"/>
          </p:cNvSpPr>
          <p:nvPr/>
        </p:nvSpPr>
        <p:spPr bwMode="auto">
          <a:xfrm>
            <a:off x="3970338" y="3025775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3730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73745" name="AutoShape 17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73748" name="Text Box 20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5999163" y="1608138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?????????????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5999163" y="19081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?????????????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5999163" y="225742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?????????????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5999163" y="2581275"/>
            <a:ext cx="12906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?????????????</a:t>
            </a: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7762875" y="1608138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?????????????</a:t>
            </a:r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7762875" y="19081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?????????????</a:t>
            </a:r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7762875" y="225742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?????????????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?????????????</a:t>
            </a: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1453813" y="11141075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.NoIndex: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testb   $2, %al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jz      .NoBase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insn_table+9(%edx),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negl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addl    (%ebp, %ecx, 4), %edi</a:t>
            </a:r>
          </a:p>
          <a:p>
            <a:pPr>
              <a:lnSpc>
                <a:spcPct val="98000"/>
              </a:lnSpc>
            </a:pPr>
            <a:endParaRPr lang="it-IT" sz="1500">
              <a:solidFill>
                <a:srgbClr val="0000FF"/>
              </a:solidFill>
              <a:latin typeface="Courier 10 Pitch" pitchFamily="1" charset="0"/>
            </a:endParaRP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.NoBase: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     insn_table+12(%edx),%edi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insn_table+4(%edx),%esi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call    dirty_mem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addl    $8, %esp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</p:txBody>
      </p: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1438275" y="34925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Taglia</a:t>
            </a:r>
          </a:p>
        </p:txBody>
      </p:sp>
      <p:sp>
        <p:nvSpPr>
          <p:cNvPr id="73767" name="Rectangle 39"/>
          <p:cNvSpPr>
            <a:spLocks noChangeArrowheads="1"/>
          </p:cNvSpPr>
          <p:nvPr/>
        </p:nvSpPr>
        <p:spPr bwMode="auto">
          <a:xfrm>
            <a:off x="1438275" y="32051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Destinazione</a:t>
            </a:r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 flipH="1">
            <a:off x="3406775" y="3789363"/>
            <a:ext cx="552450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3769" name="Text Box 41"/>
          <p:cNvSpPr txBox="1">
            <a:spLocks noChangeArrowheads="1"/>
          </p:cNvSpPr>
          <p:nvPr/>
        </p:nvSpPr>
        <p:spPr bwMode="auto">
          <a:xfrm>
            <a:off x="3970338" y="360045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73770" name="Text Box 42"/>
          <p:cNvSpPr txBox="1">
            <a:spLocks noChangeArrowheads="1"/>
          </p:cNvSpPr>
          <p:nvPr/>
        </p:nvSpPr>
        <p:spPr bwMode="auto">
          <a:xfrm>
            <a:off x="5292725" y="3170238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	.NoIndex: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testb   $2, %al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jz      .NoBase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insn_table+9(%edx),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negl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addl    (%ebp, %ecx, 4), %edi</a:t>
            </a:r>
          </a:p>
          <a:p>
            <a:pPr>
              <a:lnSpc>
                <a:spcPct val="94000"/>
              </a:lnSpc>
            </a:pPr>
            <a:endParaRPr lang="it-IT" sz="150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.NoBase: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insn_table+12(%edx),%edi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movsbl  insn_table+4(%edx),%esi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</a:t>
            </a:r>
            <a:r>
              <a:rPr lang="it-IT" sz="1500">
                <a:latin typeface="Courier New" pitchFamily="49" charset="0"/>
              </a:rPr>
              <a:t> push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push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call    dirty_mem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addl    $8, %esp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4754" name="AutoShape 2"/>
          <p:cNvSpPr>
            <a:spLocks noChangeArrowheads="1"/>
          </p:cNvSpPr>
          <p:nvPr/>
        </p:nvSpPr>
        <p:spPr bwMode="auto">
          <a:xfrm>
            <a:off x="72072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66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666666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20725" y="2627313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666666"/>
                </a:solidFill>
              </a:rPr>
              <a:t>applicazione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2555875" y="1152525"/>
            <a:ext cx="1079500" cy="1439863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monitor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1928813" y="1198563"/>
            <a:ext cx="534987" cy="5984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1438275" y="63198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Return Value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1108075" y="6607175"/>
            <a:ext cx="274320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438275" y="60372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EAX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438275" y="575627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ECX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1438275" y="547528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EDX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1438275" y="51943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EBX</a:t>
            </a: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1438275" y="49117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ESP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1438275" y="4630738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EBP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1438275" y="434975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ESI</a:t>
            </a: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1438275" y="40687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EDI</a:t>
            </a:r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1438275" y="3781425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EFLAGS</a:t>
            </a:r>
          </a:p>
        </p:txBody>
      </p:sp>
      <p:sp>
        <p:nvSpPr>
          <p:cNvPr id="74769" name="AutoShape 17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74772" name="Text Box 20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74777" name="Text Box 25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5999163" y="1608138"/>
            <a:ext cx="1044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>
                <a:solidFill>
                  <a:srgbClr val="FF0000"/>
                </a:solidFill>
              </a:rPr>
              <a:t>eax originale</a:t>
            </a: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5999163" y="1908175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ebx originale</a:t>
            </a:r>
          </a:p>
        </p:txBody>
      </p:sp>
      <p:sp>
        <p:nvSpPr>
          <p:cNvPr id="74781" name="Text Box 29"/>
          <p:cNvSpPr txBox="1">
            <a:spLocks noChangeArrowheads="1"/>
          </p:cNvSpPr>
          <p:nvPr/>
        </p:nvSpPr>
        <p:spPr bwMode="auto">
          <a:xfrm>
            <a:off x="5999163" y="2257425"/>
            <a:ext cx="10382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ecx originale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5999163" y="2581275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edx originale</a:t>
            </a:r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7762875" y="1608138"/>
            <a:ext cx="9953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esi originale</a:t>
            </a:r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7762875" y="1908175"/>
            <a:ext cx="1004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edi originale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7762875" y="2257425"/>
            <a:ext cx="1057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ebp originale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7762875" y="2581275"/>
            <a:ext cx="1290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?????????????</a:t>
            </a:r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>
            <a:off x="889000" y="6043613"/>
            <a:ext cx="549275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227013" y="5868988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</a:t>
            </a:r>
          </a:p>
        </p:txBody>
      </p: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1438275" y="3492500"/>
            <a:ext cx="1974850" cy="287338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Taglia</a:t>
            </a:r>
          </a:p>
        </p:txBody>
      </p:sp>
      <p:sp>
        <p:nvSpPr>
          <p:cNvPr id="74790" name="Rectangle 38"/>
          <p:cNvSpPr>
            <a:spLocks noChangeArrowheads="1"/>
          </p:cNvSpPr>
          <p:nvPr/>
        </p:nvSpPr>
        <p:spPr bwMode="auto">
          <a:xfrm>
            <a:off x="1438275" y="3205163"/>
            <a:ext cx="1974850" cy="287337"/>
          </a:xfrm>
          <a:prstGeom prst="rect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>
                <a:solidFill>
                  <a:srgbClr val="000000"/>
                </a:solidFill>
                <a:ea typeface="Lucida Sans Unicode" charset="0"/>
                <a:cs typeface="Lucida Sans Unicode" charset="0"/>
              </a:rPr>
              <a:t>Destinazione</a:t>
            </a:r>
          </a:p>
        </p:txBody>
      </p:sp>
      <p:sp>
        <p:nvSpPr>
          <p:cNvPr id="74791" name="Line 39"/>
          <p:cNvSpPr>
            <a:spLocks noChangeShapeType="1"/>
          </p:cNvSpPr>
          <p:nvPr/>
        </p:nvSpPr>
        <p:spPr bwMode="auto">
          <a:xfrm flipH="1">
            <a:off x="3406775" y="6308725"/>
            <a:ext cx="552450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4792" name="Text Box 40"/>
          <p:cNvSpPr txBox="1">
            <a:spLocks noChangeArrowheads="1"/>
          </p:cNvSpPr>
          <p:nvPr/>
        </p:nvSpPr>
        <p:spPr bwMode="auto">
          <a:xfrm>
            <a:off x="3970338" y="6121400"/>
            <a:ext cx="6381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</a:t>
            </a:r>
          </a:p>
        </p:txBody>
      </p:sp>
      <p:sp>
        <p:nvSpPr>
          <p:cNvPr id="74793" name="Text Box 41"/>
          <p:cNvSpPr txBox="1">
            <a:spLocks noChangeArrowheads="1"/>
          </p:cNvSpPr>
          <p:nvPr/>
        </p:nvSpPr>
        <p:spPr bwMode="auto">
          <a:xfrm>
            <a:off x="11453813" y="11141075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	.NoIndex: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testb   $2, %al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jz      .NoBase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insn_table+9(%edx),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negl    %ecx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addl    (%ebp, %ecx, 4), %edi</a:t>
            </a:r>
          </a:p>
          <a:p>
            <a:pPr>
              <a:lnSpc>
                <a:spcPct val="98000"/>
              </a:lnSpc>
            </a:pPr>
            <a:endParaRPr lang="it-IT" sz="1500">
              <a:solidFill>
                <a:srgbClr val="0000FF"/>
              </a:solidFill>
              <a:latin typeface="Courier 10 Pitch" pitchFamily="1" charset="0"/>
            </a:endParaRP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.NoBase: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add     insn_table+12(%edx),%edi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movsbl  insn_table+4(%edx),%esi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</a:t>
            </a:r>
            <a:r>
              <a:rPr lang="it-IT" sz="1500">
                <a:latin typeface="Courier 10 Pitch" pitchFamily="1" charset="0"/>
              </a:rPr>
              <a:t> push    %esi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push    %edi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call    dirty_mem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</a:t>
            </a: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addl    $8, %esp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</p:txBody>
      </p:sp>
      <p:sp>
        <p:nvSpPr>
          <p:cNvPr id="74794" name="Text Box 42"/>
          <p:cNvSpPr txBox="1">
            <a:spLocks noChangeArrowheads="1"/>
          </p:cNvSpPr>
          <p:nvPr/>
        </p:nvSpPr>
        <p:spPr bwMode="auto">
          <a:xfrm>
            <a:off x="5292725" y="3170238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popfw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pop     %edi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pop     %esi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pop     %ebp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add     $4, %esp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pop     %ebx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pop     %edx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pop     %ecx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pop     %eax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ret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Memory Trace </a:t>
            </a:r>
            <a:r>
              <a:rPr lang="it-IT" sz="5700" dirty="0" err="1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Execution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5778" name="AutoShape 2"/>
          <p:cNvSpPr>
            <a:spLocks noChangeArrowheads="1"/>
          </p:cNvSpPr>
          <p:nvPr/>
        </p:nvSpPr>
        <p:spPr bwMode="auto">
          <a:xfrm>
            <a:off x="720725" y="1439863"/>
            <a:ext cx="1079500" cy="1439862"/>
          </a:xfrm>
          <a:prstGeom prst="roundRect">
            <a:avLst>
              <a:gd name="adj" fmla="val 144"/>
            </a:avLst>
          </a:prstGeom>
          <a:noFill/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7772" rIns="90000" bIns="45000" anchor="ctr" anchorCtr="1"/>
          <a:lstStyle/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call monitor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mov %eax, i</a:t>
            </a:r>
          </a:p>
          <a:p>
            <a:pPr algn="ctr">
              <a:lnSpc>
                <a:spcPct val="98000"/>
              </a:lnSpc>
              <a:tabLst>
                <a:tab pos="449263" algn="l"/>
                <a:tab pos="898525" algn="l"/>
              </a:tabLst>
            </a:pPr>
            <a:r>
              <a:rPr lang="it-IT" sz="1100">
                <a:solidFill>
                  <a:srgbClr val="0000FF"/>
                </a:solidFill>
                <a:latin typeface="Courier 10 Pitch" pitchFamily="1" charset="0"/>
                <a:ea typeface="Lucida Sans Unicode" charset="0"/>
                <a:cs typeface="Lucida Sans Unicode" charset="0"/>
              </a:rPr>
              <a:t>…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20725" y="2916238"/>
            <a:ext cx="1260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46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300">
                <a:solidFill>
                  <a:srgbClr val="0000FF"/>
                </a:solidFill>
              </a:rPr>
              <a:t>applicazione</a:t>
            </a: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5327650" y="1260475"/>
            <a:ext cx="3959225" cy="1800225"/>
          </a:xfrm>
          <a:prstGeom prst="roundRect">
            <a:avLst>
              <a:gd name="adj" fmla="val 8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5424488" y="1092200"/>
            <a:ext cx="661987" cy="346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i="1"/>
              <a:t>CPU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435600" y="15478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EAX: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5435600" y="18716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EBX: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5435600" y="219551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ECX:</a:t>
            </a:r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5435600" y="2519363"/>
            <a:ext cx="714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EDX: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7235825" y="1547813"/>
            <a:ext cx="6127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ESI: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7235825" y="1871663"/>
            <a:ext cx="625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EDI: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7235825" y="219551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EBP: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7235825" y="2519363"/>
            <a:ext cx="7016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ESP: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5999163" y="1608138"/>
            <a:ext cx="1044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/>
              <a:t>eax originale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5999163" y="1908175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ebx originale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5999163" y="2257425"/>
            <a:ext cx="10382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ecx originale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5999163" y="2581275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edx originale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7762875" y="1608138"/>
            <a:ext cx="9953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esi originale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7762875" y="1908175"/>
            <a:ext cx="1004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edi originale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7762875" y="2257425"/>
            <a:ext cx="1057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/>
              <a:t>ebp originale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7762875" y="2581275"/>
            <a:ext cx="1047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 sz="1200" i="1">
                <a:solidFill>
                  <a:srgbClr val="FF0000"/>
                </a:solidFill>
              </a:rPr>
              <a:t>esp originale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11453813" y="11364913"/>
            <a:ext cx="5040312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878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monitor: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popfw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pop     %edi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pop     %esi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pop     %ebp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add     $4, %esp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pop     %ebx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pop     %edx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pop     %ecx</a:t>
            </a:r>
          </a:p>
          <a:p>
            <a:pPr>
              <a:lnSpc>
                <a:spcPct val="98000"/>
              </a:lnSpc>
            </a:pPr>
            <a:r>
              <a:rPr lang="it-IT" sz="1500">
                <a:solidFill>
                  <a:srgbClr val="0000FF"/>
                </a:solidFill>
                <a:latin typeface="Courier 10 Pitch" pitchFamily="1" charset="0"/>
              </a:rPr>
              <a:t>        pop     %eax</a:t>
            </a:r>
          </a:p>
          <a:p>
            <a:pPr>
              <a:lnSpc>
                <a:spcPct val="98000"/>
              </a:lnSpc>
            </a:pPr>
            <a:r>
              <a:rPr lang="it-IT" sz="1500">
                <a:latin typeface="Courier 10 Pitch" pitchFamily="1" charset="0"/>
              </a:rPr>
              <a:t>        ret</a:t>
            </a: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  <a:p>
            <a:pPr>
              <a:lnSpc>
                <a:spcPct val="98000"/>
              </a:lnSpc>
            </a:pPr>
            <a:endParaRPr lang="it-IT" sz="1500">
              <a:latin typeface="Courier 10 Pitch" pitchFamily="1" charset="0"/>
            </a:endParaRP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5292725" y="3170238"/>
            <a:ext cx="5040313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634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monitor: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popfw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pop     %edi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pop     %esi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pop     %ebp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add     $4, %esp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pop     %ebx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pop     %edx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pop     %ecx</a:t>
            </a:r>
          </a:p>
          <a:p>
            <a:pPr>
              <a:lnSpc>
                <a:spcPct val="94000"/>
              </a:lnSpc>
            </a:pPr>
            <a:r>
              <a:rPr lang="it-IT" sz="1500">
                <a:latin typeface="Courier New" pitchFamily="49" charset="0"/>
              </a:rPr>
              <a:t>        pop     %eax</a:t>
            </a:r>
          </a:p>
          <a:p>
            <a:pPr>
              <a:lnSpc>
                <a:spcPct val="94000"/>
              </a:lnSpc>
            </a:pPr>
            <a:r>
              <a:rPr lang="it-IT" sz="1500">
                <a:solidFill>
                  <a:srgbClr val="0000FF"/>
                </a:solidFill>
                <a:latin typeface="Courier New" pitchFamily="49" charset="0"/>
              </a:rPr>
              <a:t>        ret</a:t>
            </a: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it-IT" sz="1500">
              <a:latin typeface="Courier New" pitchFamily="49" charset="0"/>
            </a:endParaRP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2825750" y="2043113"/>
            <a:ext cx="10414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r>
              <a:rPr lang="it-IT"/>
              <a:t>controllo</a:t>
            </a: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H="1">
            <a:off x="1900238" y="2233613"/>
            <a:ext cx="903287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252413" y="1511300"/>
            <a:ext cx="9539287" cy="501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#define EI_NIDENT (16)</a:t>
            </a: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unsigned char e_ident[EI_NIDENT];/* Magic number and other info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Elf32_Half    e_type;      /* Object file type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Elf32_Half    e_machine;   /* Architecture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Elf32_Word    e_version;   /* Object file version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Elf32_Addr    e_entry;     /* Entry point virtual address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Elf32_Off     e_phoff;     /* Program header table file offset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Elf32_Off     e_shoff;     /* Section header table file offset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Elf32_Word    e_flags;     /* Processor-specific flags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Elf32_Half    e_ehsize;    /* ELF header size in bytes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Elf32_Half    e_phentsize; /* Program header table entry size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Elf32_Half    e_phnum;     /* Program header table entry count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Elf32_Half    e_shentsize; /* Section header table entry size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Elf32_Half    e_shnum;     /* Section header table entry count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Elf32_Half    e_shstrndx;  /* Section header string table index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} Elf32_Ehdr;</a:t>
            </a: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ELF Header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76801" name="AutoShape 1"/>
          <p:cNvSpPr>
            <a:spLocks noChangeArrowheads="1"/>
          </p:cNvSpPr>
          <p:nvPr/>
        </p:nvSpPr>
        <p:spPr bwMode="auto">
          <a:xfrm>
            <a:off x="4240213" y="6003925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CCFF99"/>
          </a:solidFill>
          <a:ln w="9525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0920" tIns="27720" rIns="70920" bIns="2772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Executable</a:t>
            </a:r>
            <a:r>
              <a:rPr lang="it-IT" sz="1600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File</a:t>
            </a:r>
            <a:endParaRPr lang="it-IT" sz="1600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6802" name="Line 2"/>
          <p:cNvSpPr>
            <a:spLocks noChangeShapeType="1"/>
          </p:cNvSpPr>
          <p:nvPr/>
        </p:nvSpPr>
        <p:spPr bwMode="auto">
          <a:xfrm flipH="1">
            <a:off x="2986088" y="4159250"/>
            <a:ext cx="173037" cy="177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auto">
          <a:xfrm>
            <a:off x="1619250" y="1122363"/>
            <a:ext cx="3698875" cy="1119187"/>
          </a:xfrm>
          <a:prstGeom prst="roundRect">
            <a:avLst>
              <a:gd name="adj" fmla="val 139"/>
            </a:avLst>
          </a:prstGeom>
          <a:solidFill>
            <a:srgbClr val="C0C0C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Summary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4960938" y="5691188"/>
            <a:ext cx="14287" cy="407987"/>
          </a:xfrm>
          <a:prstGeom prst="line">
            <a:avLst/>
          </a:prstGeom>
          <a:noFill/>
          <a:ln w="7632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6537325" y="1195388"/>
            <a:ext cx="1619250" cy="914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Sorgenti C/C++ 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e File Header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2463800" y="1258888"/>
            <a:ext cx="1905000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preprocessor</a:t>
            </a:r>
            <a:endParaRPr lang="it-IT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666875" y="1792288"/>
            <a:ext cx="1577975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compiler</a:t>
            </a:r>
            <a:endParaRPr lang="it-IT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3549650" y="1792288"/>
            <a:ext cx="1712913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assembler</a:t>
            </a:r>
            <a:endParaRPr lang="it-IT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3870325" y="5526088"/>
            <a:ext cx="2286000" cy="304800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</a:pPr>
            <a:r>
              <a:rPr lang="it-IT" b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Linker</a:t>
            </a:r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2900363" y="1563688"/>
            <a:ext cx="1587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>
            <a:off x="3967163" y="1563688"/>
            <a:ext cx="1587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3244850" y="1944688"/>
            <a:ext cx="304800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3967163" y="2097088"/>
            <a:ext cx="1587" cy="333375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2900363" y="2097088"/>
            <a:ext cx="1587" cy="333375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3432175" y="3214688"/>
            <a:ext cx="1588" cy="304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17" name="AutoShape 17"/>
          <p:cNvSpPr>
            <a:spLocks noChangeArrowheads="1"/>
          </p:cNvSpPr>
          <p:nvPr/>
        </p:nvSpPr>
        <p:spPr bwMode="auto">
          <a:xfrm>
            <a:off x="6608763" y="1266825"/>
            <a:ext cx="1619250" cy="914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C/C++ </a:t>
            </a: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Soruces</a:t>
            </a:r>
            <a:r>
              <a:rPr lang="it-IT" sz="1600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sz="1600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and </a:t>
            </a: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Header</a:t>
            </a:r>
            <a:r>
              <a:rPr lang="it-IT" sz="1600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Files</a:t>
            </a:r>
            <a:endParaRPr lang="it-IT" sz="1600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6818" name="AutoShape 18"/>
          <p:cNvSpPr>
            <a:spLocks noChangeArrowheads="1"/>
          </p:cNvSpPr>
          <p:nvPr/>
        </p:nvSpPr>
        <p:spPr bwMode="auto">
          <a:xfrm>
            <a:off x="2746375" y="2430463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Relocatable</a:t>
            </a:r>
            <a:r>
              <a:rPr lang="it-IT" sz="1600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Object File</a:t>
            </a:r>
            <a:endParaRPr lang="it-IT" sz="1600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6819" name="AutoShape 19"/>
          <p:cNvSpPr>
            <a:spLocks noChangeArrowheads="1"/>
          </p:cNvSpPr>
          <p:nvPr/>
        </p:nvSpPr>
        <p:spPr bwMode="auto">
          <a:xfrm>
            <a:off x="5495925" y="1439863"/>
            <a:ext cx="803275" cy="539750"/>
          </a:xfrm>
          <a:prstGeom prst="leftArrow">
            <a:avLst>
              <a:gd name="adj1" fmla="val 50000"/>
              <a:gd name="adj2" fmla="val 37206"/>
            </a:avLst>
          </a:prstGeom>
          <a:solidFill>
            <a:srgbClr val="FF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>
            <a:off x="3708400" y="4159250"/>
            <a:ext cx="169863" cy="1778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2446338" y="3503613"/>
            <a:ext cx="1981200" cy="665162"/>
          </a:xfrm>
          <a:prstGeom prst="rect">
            <a:avLst/>
          </a:prstGeom>
          <a:solidFill>
            <a:srgbClr val="FFCC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 b="1" dirty="0" err="1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Parser</a:t>
            </a:r>
            <a:r>
              <a:rPr lang="it-IT" b="1" dirty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&amp;</a:t>
            </a:r>
          </a:p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it-IT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Instrumentor</a:t>
            </a:r>
            <a:endParaRPr lang="it-IT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2484438" y="5130800"/>
            <a:ext cx="1647825" cy="3937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>
            <a:off x="1774825" y="4338638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Instruction</a:t>
            </a:r>
            <a:r>
              <a:rPr lang="it-IT" sz="1600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Table</a:t>
            </a:r>
            <a:endParaRPr lang="it-IT" sz="1600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4356100" y="5132388"/>
            <a:ext cx="630238" cy="393700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25" name="AutoShape 25"/>
          <p:cNvSpPr>
            <a:spLocks noChangeArrowheads="1"/>
          </p:cNvSpPr>
          <p:nvPr/>
        </p:nvSpPr>
        <p:spPr bwMode="auto">
          <a:xfrm>
            <a:off x="3611563" y="4338638"/>
            <a:ext cx="1608137" cy="8382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Instrumented</a:t>
            </a:r>
            <a:r>
              <a:rPr lang="it-IT" sz="1600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Object File</a:t>
            </a:r>
            <a:endParaRPr lang="it-IT" sz="1600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 flipH="1">
            <a:off x="5957888" y="4859338"/>
            <a:ext cx="1423987" cy="809625"/>
          </a:xfrm>
          <a:prstGeom prst="line">
            <a:avLst/>
          </a:prstGeom>
          <a:noFill/>
          <a:ln w="5724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827" name="AutoShape 27"/>
          <p:cNvSpPr>
            <a:spLocks noChangeArrowheads="1"/>
          </p:cNvSpPr>
          <p:nvPr/>
        </p:nvSpPr>
        <p:spPr bwMode="auto">
          <a:xfrm>
            <a:off x="6659563" y="4021138"/>
            <a:ext cx="1447800" cy="8382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13000"/>
              </a:lnSpc>
              <a:tabLst>
                <a:tab pos="449263" algn="l"/>
                <a:tab pos="898525" algn="l"/>
                <a:tab pos="1347788" algn="l"/>
              </a:tabLst>
            </a:pP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Monitoring</a:t>
            </a:r>
            <a:r>
              <a:rPr lang="it-IT" sz="1600" b="1" dirty="0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  <a:latin typeface="Palatino Linotype" pitchFamily="16" charset="0"/>
                <a:ea typeface="Lucida Sans Unicode" charset="0"/>
                <a:cs typeface="Lucida Sans Unicode" charset="0"/>
              </a:rPr>
              <a:t>Module</a:t>
            </a:r>
            <a:endParaRPr lang="it-IT" sz="1600" b="1" dirty="0">
              <a:solidFill>
                <a:srgbClr val="000000"/>
              </a:solidFill>
              <a:latin typeface="Palatino Linotype" pitchFamily="16" charset="0"/>
              <a:ea typeface="Lucida Sans Unicode" charset="0"/>
              <a:cs typeface="Lucida Sans Unicode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 dirty="0" err="1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Relocatable</a:t>
            </a:r>
            <a:r>
              <a:rPr lang="it-IT" sz="5700" dirty="0" smtClean="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File</a:t>
            </a:r>
            <a:endParaRPr lang="it-IT" sz="5700" dirty="0">
              <a:solidFill>
                <a:srgbClr val="DDDDDD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03238" y="1682005"/>
            <a:ext cx="907256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 marL="1295400" indent="-287338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it-IT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 </a:t>
            </a:r>
            <a:r>
              <a:rPr lang="en-US" sz="2800" b="1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relocatable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file or a </a:t>
            </a:r>
            <a:r>
              <a:rPr lang="en-US" sz="2800" b="1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shared </a:t>
            </a:r>
            <a:r>
              <a:rPr lang="en-US" sz="2800" b="1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object</a:t>
            </a:r>
            <a:r>
              <a:rPr lang="en-US" sz="2800" dirty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</a:t>
            </a:r>
            <a:r>
              <a:rPr lang="it-IT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is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a collection of sections</a:t>
            </a:r>
            <a:endParaRPr lang="en-US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Each section contains a single kind of information, such as </a:t>
            </a:r>
            <a:r>
              <a:rPr lang="en-US" sz="2800" dirty="0" err="1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exdecutable</a:t>
            </a: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code, read-only data, read/write data, relocation entries, or symbols.</a:t>
            </a:r>
            <a:endParaRPr lang="en-US" sz="28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  <a:p>
            <a:pPr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en-US" sz="28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 Each symbol’s address is defined in relation to the section which contains it.</a:t>
            </a:r>
          </a:p>
          <a:p>
            <a:pPr lvl="1" hangingPunct="1">
              <a:lnSpc>
                <a:spcPct val="101000"/>
              </a:lnSpc>
              <a:spcBef>
                <a:spcPts val="700"/>
              </a:spcBef>
              <a:buSzPct val="45000"/>
              <a:buFont typeface="StarSymbol" charset="0"/>
              <a:buChar char="●"/>
            </a:pP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For example, a function’s entry point is defined </a:t>
            </a:r>
            <a:r>
              <a:rPr lang="en-US" sz="240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in relation </a:t>
            </a:r>
            <a:r>
              <a:rPr lang="en-US" sz="2400" dirty="0" smtClean="0">
                <a:solidFill>
                  <a:srgbClr val="5F5F5F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to the section of the program which contains it.</a:t>
            </a:r>
            <a:endParaRPr lang="en-US" sz="2400" dirty="0">
              <a:solidFill>
                <a:srgbClr val="5F5F5F"/>
              </a:solidFill>
              <a:latin typeface="Palatino Linotype" pitchFamily="16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it-IT"/>
              <a:t>Operating Systems II - Laurea Magistrale in Computer Engineering</a:t>
            </a:r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19063" y="-260350"/>
            <a:ext cx="98425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 algn="ctr" hangingPunct="1">
              <a:lnSpc>
                <a:spcPct val="113000"/>
              </a:lnSpc>
            </a:pPr>
            <a:r>
              <a:rPr lang="it-IT" sz="5700">
                <a:solidFill>
                  <a:srgbClr val="DDDDDD"/>
                </a:solidFill>
                <a:latin typeface="Palatino Linotype" pitchFamily="16" charset="0"/>
                <a:ea typeface="DejaVu Sans" charset="0"/>
                <a:cs typeface="DejaVu Sans" charset="0"/>
              </a:rPr>
              <a:t>Section Header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7950" y="2303463"/>
            <a:ext cx="9972675" cy="42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ea typeface="Lucida Sans Unicode" charset="0"/>
                <a:cs typeface="Lucida Sans Unicode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typedef struct {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Elf32_Word    sh_name;      /* Section name (string tbl index)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Elf32_Word    sh_type;      /* Section type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Elf32_Word    sh_flags;     /* Section flags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Elf32_Addr    sh_addr;      /* Section virtual addr at execution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Elf32_Off     sh_offset;    /* Section file offset */</a:t>
            </a:r>
          </a:p>
          <a:p>
            <a:pPr>
              <a:lnSpc>
                <a:spcPct val="94000"/>
              </a:lnSpc>
            </a:pPr>
            <a:r>
              <a:rPr lang="it-IT" b="1">
                <a:latin typeface="Courier New" pitchFamily="49" charset="0"/>
                <a:cs typeface="Courier New" pitchFamily="49" charset="0"/>
              </a:rPr>
              <a:t>  Elf32_Word    sh_size;      /* Section size in bytes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Elf32_Word    sh_link;      /* Link to another section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Elf32_Word    sh_info;      /* Additional section information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Elf32_Word    sh_addralign; /* Section alignment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  Elf32_Word    sh_entsize;   /* Entry size if section holds table */</a:t>
            </a:r>
          </a:p>
          <a:p>
            <a:pPr>
              <a:lnSpc>
                <a:spcPct val="94000"/>
              </a:lnSpc>
            </a:pPr>
            <a:r>
              <a:rPr lang="it-IT">
                <a:latin typeface="Courier New" pitchFamily="49" charset="0"/>
                <a:cs typeface="Courier New" pitchFamily="49" charset="0"/>
              </a:rPr>
              <a:t>} Elf32_Shdr;</a:t>
            </a:r>
          </a:p>
          <a:p>
            <a:pPr>
              <a:lnSpc>
                <a:spcPct val="94000"/>
              </a:lnSpc>
            </a:pPr>
            <a:endParaRPr lang="it-IT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AR PL UKai CN"/>
        <a:cs typeface="AR PL UKai CN"/>
      </a:majorFont>
      <a:minorFont>
        <a:latin typeface="Arial"/>
        <a:ea typeface="AR PL UKai CN"/>
        <a:cs typeface="AR PL UKai C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Palatino Linotype"/>
        <a:ea typeface="DejaVu Sans"/>
        <a:cs typeface="DejaVu Sans"/>
      </a:majorFont>
      <a:minorFont>
        <a:latin typeface="Palatino Linotyp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Palatino Linotype"/>
        <a:ea typeface="DejaVu Sans"/>
        <a:cs typeface="DejaVu Sans"/>
      </a:majorFont>
      <a:minorFont>
        <a:latin typeface="Palatino Linotype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9286</Words>
  <Application>Microsoft Office PowerPoint</Application>
  <PresentationFormat>Personalizzato</PresentationFormat>
  <Paragraphs>2297</Paragraphs>
  <Slides>70</Slides>
  <Notes>70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Titoli diapositive</vt:lpstr>
      </vt:variant>
      <vt:variant>
        <vt:i4>70</vt:i4>
      </vt:variant>
    </vt:vector>
  </HeadingPairs>
  <TitlesOfParts>
    <vt:vector size="74" baseType="lpstr">
      <vt:lpstr>Tema di Office</vt:lpstr>
      <vt:lpstr>Tema di Office</vt:lpstr>
      <vt:lpstr>Tema di Office</vt:lpstr>
      <vt:lpstr>Tema di Office</vt:lpstr>
      <vt:lpstr>Executable Format and Advanced Compiling Tools</vt:lpstr>
      <vt:lpstr>Presentazione standard di PowerPoint</vt:lpstr>
      <vt:lpstr>Object File Format</vt:lpstr>
      <vt:lpstr>Object File Format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Directives: Linker Script</vt:lpstr>
      <vt:lpstr>Example: C code</vt:lpstr>
      <vt:lpstr>Example: ELF Header</vt:lpstr>
      <vt:lpstr>Example: Program Header</vt:lpstr>
      <vt:lpstr>Example: Dynamic Section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Alter and ELF: nop (4)</vt:lpstr>
      <vt:lpstr>Alter and ELF: nop (5)</vt:lpstr>
      <vt:lpstr> Lin/Glaurung.676/666</vt:lpstr>
      <vt:lpstr>Presentazione standard di PowerPoint</vt:lpstr>
      <vt:lpstr>Code Instrumentation</vt:lpstr>
      <vt:lpstr>Presentazione standard di PowerPoint</vt:lpstr>
      <vt:lpstr>Presentazione standard di PowerPoint</vt:lpstr>
      <vt:lpstr>ELF File Altering: an Example</vt:lpstr>
      <vt:lpstr>Instruction Table Generation</vt:lpstr>
      <vt:lpstr>Monitor Hooking</vt:lpstr>
      <vt:lpstr>References Correction</vt:lpstr>
      <vt:lpstr>Dynamic Branch Correction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degli Eseguibili e Strumenti Avanzati di Compilazione</dc:title>
  <dc:creator>Alessandro Pellegrini</dc:creator>
  <cp:lastModifiedBy>Alessandro Pellegrini</cp:lastModifiedBy>
  <cp:revision>958</cp:revision>
  <cp:lastPrinted>1601-01-01T00:00:00Z</cp:lastPrinted>
  <dcterms:created xsi:type="dcterms:W3CDTF">2009-05-04T22:36:00Z</dcterms:created>
  <dcterms:modified xsi:type="dcterms:W3CDTF">2013-04-11T07:17:52Z</dcterms:modified>
</cp:coreProperties>
</file>