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2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3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4.xml" ContentType="application/vnd.openxmlformats-officedocument.presentationml.notesSlid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notesSlides/notesSlide5.xml" ContentType="application/vnd.openxmlformats-officedocument.presentationml.notesSlide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1"/>
  </p:notesMasterIdLst>
  <p:sldIdLst>
    <p:sldId id="256" r:id="rId3"/>
    <p:sldId id="257" r:id="rId4"/>
    <p:sldId id="258" r:id="rId5"/>
    <p:sldId id="259" r:id="rId6"/>
    <p:sldId id="260" r:id="rId7"/>
    <p:sldId id="261" r:id="rId8"/>
    <p:sldId id="289" r:id="rId9"/>
    <p:sldId id="263" r:id="rId10"/>
    <p:sldId id="264" r:id="rId11"/>
    <p:sldId id="275" r:id="rId12"/>
    <p:sldId id="274" r:id="rId13"/>
    <p:sldId id="272" r:id="rId14"/>
    <p:sldId id="273" r:id="rId15"/>
    <p:sldId id="290" r:id="rId16"/>
    <p:sldId id="291" r:id="rId17"/>
    <p:sldId id="292" r:id="rId18"/>
    <p:sldId id="293" r:id="rId19"/>
    <p:sldId id="297" r:id="rId20"/>
    <p:sldId id="298" r:id="rId21"/>
    <p:sldId id="299" r:id="rId22"/>
    <p:sldId id="296" r:id="rId23"/>
    <p:sldId id="300" r:id="rId24"/>
    <p:sldId id="294" r:id="rId25"/>
    <p:sldId id="295" r:id="rId26"/>
    <p:sldId id="282" r:id="rId27"/>
    <p:sldId id="287" r:id="rId28"/>
    <p:sldId id="283" r:id="rId29"/>
    <p:sldId id="288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014" autoAdjust="0"/>
  </p:normalViewPr>
  <p:slideViewPr>
    <p:cSldViewPr snapToGrid="0" showGuides="1">
      <p:cViewPr varScale="1">
        <p:scale>
          <a:sx n="90" d="100"/>
          <a:sy n="90" d="100"/>
        </p:scale>
        <p:origin x="16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2282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436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492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业务逻辑包组件图建模主要包括：</a:t>
            </a:r>
          </a:p>
          <a:p>
            <a:pPr indent="127000"/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用户界面组件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(UserInterface.java) 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127000"/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登录组件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(Login.java)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127000"/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用户管理组件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(UserManagement.java)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127000"/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设置组件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(Settings.java)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127000"/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日志组件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(Log.java)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127000"/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文章组件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(Article.java)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127000"/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翻译组件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(Translation.java)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127000"/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学习知识组件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(LearnContent.java)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其中日志组件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(Log.java)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，文章组件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(Article.java)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，翻译组件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(Translation.java)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依赖于学习知识组件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(LearnContent.java)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529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00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86BF53-C741-41CC-A4C2-2ED13A46C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181ACB-A3D5-420E-BC90-2DE41A825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EE3A95-2DC2-469C-B7AA-C0CCDA966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DB4484-3BD7-4387-85E0-9455C563B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A1B0D9-5CB6-4A12-8663-852A8B083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841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3E398-72CF-41A3-B71A-EADB512E9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93A744-4B15-4323-A77F-A54DD485B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13DE38-1E6A-42C3-8D75-EF782140D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DCC699-ED50-45DC-9FF1-B6B0709A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3B7814-C3CA-4B3B-B286-1809E9E5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51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F82304E-EA87-48C4-86F5-F28B1200B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88FE64-72A5-44DB-9950-4AAF64DFA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737A50-210F-4CC8-AB61-074D1B9B3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A3563C-9998-428D-9A77-2A4F8B175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637FF9-4EFE-448C-86ED-99818470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399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38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A57B5-2528-4CCA-862D-2CB77F623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07D56C-8D75-49D7-8DE6-0A9331B85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9AFBB1-740D-47DC-8951-AD591095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7E119A-7FB5-4E6A-888B-8AE25982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0479BB-6347-4147-A123-F61D7BDE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48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376C4-3C0D-4FE7-8672-51202DB3C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3C31C5-7BF3-42D1-AF3F-D9CF77365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ACB1C4-76D7-4E57-B0DB-971979F92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FD4D02-5C67-42BC-B126-47B414DB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3B7C28-3D06-4BC8-B2C0-6C74B694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226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1B9C2-8ADC-4AEA-8B0D-4DFEE8629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2B9CC7-D6C3-4556-94C1-509F0162A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F2E296-39A5-4FCF-A328-2F3F4F935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D2F270-8889-443B-BC1E-F60649A5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B7D93D-3C2E-431C-B90A-9000E8DC0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BF1F54-3BF5-43D0-8423-553665DDF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39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FC656E-05FC-4DC2-B134-3180C4A4B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ED72B1-2910-4438-98DB-B1DB1D3BC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5555FE-B489-476A-8691-BD55F4D29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8A19DC-36A5-48C2-9A38-3AAB566AB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D29564C-DA7C-4BDC-B9D1-6085E0AF68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C3023B-7FDE-4673-8835-C07952E7E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691342-2615-4D52-B6D5-D53C2DB74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5E9E06-08CE-44F3-8F1C-D508AFAD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56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D3937B-AE62-48E0-8B2A-208E37610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F99A37-9209-4905-90F5-66A6DCEF7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16C570-4411-49E6-A289-8875F5C5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12737A-5E91-4AD8-9EDD-FD9E6CC1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749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3CD310-3A67-45BA-A1CE-3A27CF0C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FB22FC-A7D5-493D-91D9-C1C4983B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C41CA1-92D3-451A-9D5A-02AF4754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59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C73286-3520-4C8C-B820-D30690F3D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4E60F6-9008-47D4-BF9D-685240C86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A33894-7D66-41FC-8AB5-AA5B71902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99D1B4-9FA2-41CA-9621-EEDC5A7E2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4D0663-A674-47F0-88EE-A43432FE5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BD1121-128A-43B8-A91A-5E7A51F6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03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F08D9-963D-4997-A5C5-4DDDB99CC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686096-0E0A-484A-984C-459A5885C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2785B8-41BA-46FD-AE50-B3952BE21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74D386-917B-4213-8CE3-EDEC24876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132D1F-AAFC-429A-BBB4-E1A8B0418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5D9CBF-A1DC-4B55-9563-EB474B354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78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283C56-99C6-455A-B67C-9BA367A02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9F4AFA-F3DF-4DC4-9E99-18E9BCD0C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330F2B-B535-47BA-9B02-D55C87872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BB740E-592E-49C2-8A9B-55F995743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39741C-CAD4-4D04-81EF-05F9BD748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25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71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notesSlide" Target="../notesSlides/notesSlide1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13" Type="http://schemas.openxmlformats.org/officeDocument/2006/relationships/tags" Target="../tags/tag71.xml"/><Relationship Id="rId3" Type="http://schemas.openxmlformats.org/officeDocument/2006/relationships/tags" Target="../tags/tag61.xml"/><Relationship Id="rId7" Type="http://schemas.openxmlformats.org/officeDocument/2006/relationships/tags" Target="../tags/tag65.xml"/><Relationship Id="rId12" Type="http://schemas.openxmlformats.org/officeDocument/2006/relationships/tags" Target="../tags/tag70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tags" Target="../tags/tag69.xml"/><Relationship Id="rId5" Type="http://schemas.openxmlformats.org/officeDocument/2006/relationships/tags" Target="../tags/tag63.xml"/><Relationship Id="rId15" Type="http://schemas.openxmlformats.org/officeDocument/2006/relationships/notesSlide" Target="../notesSlides/notesSlide3.xml"/><Relationship Id="rId10" Type="http://schemas.openxmlformats.org/officeDocument/2006/relationships/tags" Target="../tags/tag68.xml"/><Relationship Id="rId4" Type="http://schemas.openxmlformats.org/officeDocument/2006/relationships/tags" Target="../tags/tag62.xml"/><Relationship Id="rId9" Type="http://schemas.openxmlformats.org/officeDocument/2006/relationships/tags" Target="../tags/tag67.xml"/><Relationship Id="rId14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tags" Target="../tags/tag76.xml"/><Relationship Id="rId7" Type="http://schemas.openxmlformats.org/officeDocument/2006/relationships/image" Target="../media/image4.png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9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4" Type="http://schemas.openxmlformats.org/officeDocument/2006/relationships/image" Target="../media/image1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tags" Target="../tags/tag21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tags" Target="../tags/tag20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tags" Target="../tags/tag19.xml"/><Relationship Id="rId5" Type="http://schemas.openxmlformats.org/officeDocument/2006/relationships/tags" Target="../tags/tag13.xml"/><Relationship Id="rId15" Type="http://schemas.openxmlformats.org/officeDocument/2006/relationships/slideLayout" Target="../slideLayouts/slideLayout12.xml"/><Relationship Id="rId10" Type="http://schemas.openxmlformats.org/officeDocument/2006/relationships/tags" Target="../tags/tag18.xml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tags" Target="../tags/tag2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24.png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notesSlide" Target="../notesSlides/notesSlide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0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tags" Target="../tags/tag109.xml"/><Relationship Id="rId7" Type="http://schemas.openxmlformats.org/officeDocument/2006/relationships/tags" Target="../tags/tag113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16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18.xml"/><Relationship Id="rId4" Type="http://schemas.openxmlformats.org/officeDocument/2006/relationships/tags" Target="../tags/tag1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2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10" Type="http://schemas.openxmlformats.org/officeDocument/2006/relationships/slideLayout" Target="../slideLayouts/slideLayout12.xml"/><Relationship Id="rId4" Type="http://schemas.openxmlformats.org/officeDocument/2006/relationships/tags" Target="../tags/tag30.xml"/><Relationship Id="rId9" Type="http://schemas.openxmlformats.org/officeDocument/2006/relationships/tags" Target="../tags/tag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4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hyperlink" Target="https://gitee.com/mgluon/english-learning-app" TargetMode="Externa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51.xml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12" Type="http://schemas.openxmlformats.org/officeDocument/2006/relationships/slideLayout" Target="../slideLayouts/slideLayout1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tags" Target="../tags/tag54.xml"/><Relationship Id="rId5" Type="http://schemas.openxmlformats.org/officeDocument/2006/relationships/tags" Target="../tags/tag48.xml"/><Relationship Id="rId10" Type="http://schemas.openxmlformats.org/officeDocument/2006/relationships/tags" Target="../tags/tag53.xml"/><Relationship Id="rId4" Type="http://schemas.openxmlformats.org/officeDocument/2006/relationships/tags" Target="../tags/tag47.xml"/><Relationship Id="rId9" Type="http://schemas.openxmlformats.org/officeDocument/2006/relationships/tags" Target="../tags/tag5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任意多边形 6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5791200" y="1544124"/>
            <a:ext cx="609600" cy="791981"/>
          </a:xfrm>
          <a:custGeom>
            <a:avLst/>
            <a:gdLst>
              <a:gd name="T0" fmla="*/ 891 w 1347"/>
              <a:gd name="T1" fmla="*/ 639 h 1750"/>
              <a:gd name="T2" fmla="*/ 673 w 1347"/>
              <a:gd name="T3" fmla="*/ 728 h 1750"/>
              <a:gd name="T4" fmla="*/ 555 w 1347"/>
              <a:gd name="T5" fmla="*/ 706 h 1750"/>
              <a:gd name="T6" fmla="*/ 456 w 1347"/>
              <a:gd name="T7" fmla="*/ 639 h 1750"/>
              <a:gd name="T8" fmla="*/ 398 w 1347"/>
              <a:gd name="T9" fmla="*/ 639 h 1750"/>
              <a:gd name="T10" fmla="*/ 397 w 1347"/>
              <a:gd name="T11" fmla="*/ 696 h 1750"/>
              <a:gd name="T12" fmla="*/ 525 w 1347"/>
              <a:gd name="T13" fmla="*/ 781 h 1750"/>
              <a:gd name="T14" fmla="*/ 673 w 1347"/>
              <a:gd name="T15" fmla="*/ 810 h 1750"/>
              <a:gd name="T16" fmla="*/ 949 w 1347"/>
              <a:gd name="T17" fmla="*/ 696 h 1750"/>
              <a:gd name="T18" fmla="*/ 949 w 1347"/>
              <a:gd name="T19" fmla="*/ 639 h 1750"/>
              <a:gd name="T20" fmla="*/ 891 w 1347"/>
              <a:gd name="T21" fmla="*/ 639 h 1750"/>
              <a:gd name="T22" fmla="*/ 987 w 1347"/>
              <a:gd name="T23" fmla="*/ 1525 h 1750"/>
              <a:gd name="T24" fmla="*/ 987 w 1347"/>
              <a:gd name="T25" fmla="*/ 1525 h 1750"/>
              <a:gd name="T26" fmla="*/ 360 w 1347"/>
              <a:gd name="T27" fmla="*/ 1525 h 1750"/>
              <a:gd name="T28" fmla="*/ 318 w 1347"/>
              <a:gd name="T29" fmla="*/ 1566 h 1750"/>
              <a:gd name="T30" fmla="*/ 360 w 1347"/>
              <a:gd name="T31" fmla="*/ 1607 h 1750"/>
              <a:gd name="T32" fmla="*/ 987 w 1347"/>
              <a:gd name="T33" fmla="*/ 1607 h 1750"/>
              <a:gd name="T34" fmla="*/ 1027 w 1347"/>
              <a:gd name="T35" fmla="*/ 1566 h 1750"/>
              <a:gd name="T36" fmla="*/ 987 w 1347"/>
              <a:gd name="T37" fmla="*/ 1525 h 1750"/>
              <a:gd name="T38" fmla="*/ 1347 w 1347"/>
              <a:gd name="T39" fmla="*/ 674 h 1750"/>
              <a:gd name="T40" fmla="*/ 1347 w 1347"/>
              <a:gd name="T41" fmla="*/ 674 h 1750"/>
              <a:gd name="T42" fmla="*/ 1149 w 1347"/>
              <a:gd name="T43" fmla="*/ 198 h 1750"/>
              <a:gd name="T44" fmla="*/ 673 w 1347"/>
              <a:gd name="T45" fmla="*/ 0 h 1750"/>
              <a:gd name="T46" fmla="*/ 197 w 1347"/>
              <a:gd name="T47" fmla="*/ 198 h 1750"/>
              <a:gd name="T48" fmla="*/ 0 w 1347"/>
              <a:gd name="T49" fmla="*/ 674 h 1750"/>
              <a:gd name="T50" fmla="*/ 86 w 1347"/>
              <a:gd name="T51" fmla="*/ 1005 h 1750"/>
              <a:gd name="T52" fmla="*/ 292 w 1347"/>
              <a:gd name="T53" fmla="*/ 1229 h 1750"/>
              <a:gd name="T54" fmla="*/ 292 w 1347"/>
              <a:gd name="T55" fmla="*/ 1418 h 1750"/>
              <a:gd name="T56" fmla="*/ 360 w 1347"/>
              <a:gd name="T57" fmla="*/ 1487 h 1750"/>
              <a:gd name="T58" fmla="*/ 987 w 1347"/>
              <a:gd name="T59" fmla="*/ 1487 h 1750"/>
              <a:gd name="T60" fmla="*/ 1055 w 1347"/>
              <a:gd name="T61" fmla="*/ 1418 h 1750"/>
              <a:gd name="T62" fmla="*/ 1055 w 1347"/>
              <a:gd name="T63" fmla="*/ 1229 h 1750"/>
              <a:gd name="T64" fmla="*/ 1260 w 1347"/>
              <a:gd name="T65" fmla="*/ 1005 h 1750"/>
              <a:gd name="T66" fmla="*/ 1347 w 1347"/>
              <a:gd name="T67" fmla="*/ 674 h 1750"/>
              <a:gd name="T68" fmla="*/ 1142 w 1347"/>
              <a:gd name="T69" fmla="*/ 938 h 1750"/>
              <a:gd name="T70" fmla="*/ 1142 w 1347"/>
              <a:gd name="T71" fmla="*/ 938 h 1750"/>
              <a:gd name="T72" fmla="*/ 1141 w 1347"/>
              <a:gd name="T73" fmla="*/ 938 h 1750"/>
              <a:gd name="T74" fmla="*/ 951 w 1347"/>
              <a:gd name="T75" fmla="*/ 1135 h 1750"/>
              <a:gd name="T76" fmla="*/ 919 w 1347"/>
              <a:gd name="T77" fmla="*/ 1193 h 1750"/>
              <a:gd name="T78" fmla="*/ 918 w 1347"/>
              <a:gd name="T79" fmla="*/ 1193 h 1750"/>
              <a:gd name="T80" fmla="*/ 918 w 1347"/>
              <a:gd name="T81" fmla="*/ 1350 h 1750"/>
              <a:gd name="T82" fmla="*/ 429 w 1347"/>
              <a:gd name="T83" fmla="*/ 1350 h 1750"/>
              <a:gd name="T84" fmla="*/ 429 w 1347"/>
              <a:gd name="T85" fmla="*/ 1193 h 1750"/>
              <a:gd name="T86" fmla="*/ 389 w 1347"/>
              <a:gd name="T87" fmla="*/ 1132 h 1750"/>
              <a:gd name="T88" fmla="*/ 205 w 1347"/>
              <a:gd name="T89" fmla="*/ 938 h 1750"/>
              <a:gd name="T90" fmla="*/ 136 w 1347"/>
              <a:gd name="T91" fmla="*/ 674 h 1750"/>
              <a:gd name="T92" fmla="*/ 294 w 1347"/>
              <a:gd name="T93" fmla="*/ 295 h 1750"/>
              <a:gd name="T94" fmla="*/ 673 w 1347"/>
              <a:gd name="T95" fmla="*/ 137 h 1750"/>
              <a:gd name="T96" fmla="*/ 1053 w 1347"/>
              <a:gd name="T97" fmla="*/ 295 h 1750"/>
              <a:gd name="T98" fmla="*/ 1210 w 1347"/>
              <a:gd name="T99" fmla="*/ 674 h 1750"/>
              <a:gd name="T100" fmla="*/ 1142 w 1347"/>
              <a:gd name="T101" fmla="*/ 938 h 1750"/>
              <a:gd name="T102" fmla="*/ 855 w 1347"/>
              <a:gd name="T103" fmla="*/ 1668 h 1750"/>
              <a:gd name="T104" fmla="*/ 855 w 1347"/>
              <a:gd name="T105" fmla="*/ 1668 h 1750"/>
              <a:gd name="T106" fmla="*/ 492 w 1347"/>
              <a:gd name="T107" fmla="*/ 1668 h 1750"/>
              <a:gd name="T108" fmla="*/ 450 w 1347"/>
              <a:gd name="T109" fmla="*/ 1709 h 1750"/>
              <a:gd name="T110" fmla="*/ 492 w 1347"/>
              <a:gd name="T111" fmla="*/ 1750 h 1750"/>
              <a:gd name="T112" fmla="*/ 855 w 1347"/>
              <a:gd name="T113" fmla="*/ 1750 h 1750"/>
              <a:gd name="T114" fmla="*/ 896 w 1347"/>
              <a:gd name="T115" fmla="*/ 1709 h 1750"/>
              <a:gd name="T116" fmla="*/ 855 w 1347"/>
              <a:gd name="T117" fmla="*/ 1668 h 1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347" h="1750">
                <a:moveTo>
                  <a:pt x="891" y="639"/>
                </a:moveTo>
                <a:cubicBezTo>
                  <a:pt x="836" y="694"/>
                  <a:pt x="758" y="728"/>
                  <a:pt x="673" y="728"/>
                </a:cubicBezTo>
                <a:cubicBezTo>
                  <a:pt x="631" y="728"/>
                  <a:pt x="591" y="720"/>
                  <a:pt x="555" y="706"/>
                </a:cubicBezTo>
                <a:cubicBezTo>
                  <a:pt x="517" y="691"/>
                  <a:pt x="484" y="667"/>
                  <a:pt x="456" y="639"/>
                </a:cubicBezTo>
                <a:cubicBezTo>
                  <a:pt x="440" y="623"/>
                  <a:pt x="413" y="623"/>
                  <a:pt x="398" y="639"/>
                </a:cubicBezTo>
                <a:cubicBezTo>
                  <a:pt x="382" y="655"/>
                  <a:pt x="382" y="681"/>
                  <a:pt x="397" y="696"/>
                </a:cubicBezTo>
                <a:cubicBezTo>
                  <a:pt x="433" y="732"/>
                  <a:pt x="477" y="761"/>
                  <a:pt x="525" y="781"/>
                </a:cubicBezTo>
                <a:cubicBezTo>
                  <a:pt x="570" y="800"/>
                  <a:pt x="621" y="810"/>
                  <a:pt x="673" y="810"/>
                </a:cubicBezTo>
                <a:cubicBezTo>
                  <a:pt x="781" y="810"/>
                  <a:pt x="878" y="767"/>
                  <a:pt x="949" y="696"/>
                </a:cubicBezTo>
                <a:cubicBezTo>
                  <a:pt x="965" y="681"/>
                  <a:pt x="965" y="655"/>
                  <a:pt x="949" y="639"/>
                </a:cubicBezTo>
                <a:cubicBezTo>
                  <a:pt x="933" y="623"/>
                  <a:pt x="907" y="623"/>
                  <a:pt x="891" y="639"/>
                </a:cubicBezTo>
                <a:close/>
                <a:moveTo>
                  <a:pt x="987" y="1525"/>
                </a:moveTo>
                <a:cubicBezTo>
                  <a:pt x="987" y="1525"/>
                  <a:pt x="987" y="1525"/>
                  <a:pt x="987" y="1525"/>
                </a:cubicBezTo>
                <a:cubicBezTo>
                  <a:pt x="360" y="1525"/>
                  <a:pt x="360" y="1525"/>
                  <a:pt x="360" y="1525"/>
                </a:cubicBezTo>
                <a:cubicBezTo>
                  <a:pt x="337" y="1525"/>
                  <a:pt x="318" y="1544"/>
                  <a:pt x="318" y="1566"/>
                </a:cubicBezTo>
                <a:cubicBezTo>
                  <a:pt x="318" y="1589"/>
                  <a:pt x="337" y="1607"/>
                  <a:pt x="360" y="1607"/>
                </a:cubicBezTo>
                <a:cubicBezTo>
                  <a:pt x="987" y="1607"/>
                  <a:pt x="987" y="1607"/>
                  <a:pt x="987" y="1607"/>
                </a:cubicBezTo>
                <a:cubicBezTo>
                  <a:pt x="1009" y="1607"/>
                  <a:pt x="1027" y="1589"/>
                  <a:pt x="1027" y="1566"/>
                </a:cubicBezTo>
                <a:cubicBezTo>
                  <a:pt x="1027" y="1544"/>
                  <a:pt x="1009" y="1525"/>
                  <a:pt x="987" y="1525"/>
                </a:cubicBezTo>
                <a:close/>
                <a:moveTo>
                  <a:pt x="1347" y="674"/>
                </a:moveTo>
                <a:cubicBezTo>
                  <a:pt x="1347" y="674"/>
                  <a:pt x="1347" y="674"/>
                  <a:pt x="1347" y="674"/>
                </a:cubicBezTo>
                <a:cubicBezTo>
                  <a:pt x="1347" y="488"/>
                  <a:pt x="1272" y="320"/>
                  <a:pt x="1149" y="198"/>
                </a:cubicBezTo>
                <a:cubicBezTo>
                  <a:pt x="1027" y="76"/>
                  <a:pt x="859" y="0"/>
                  <a:pt x="673" y="0"/>
                </a:cubicBezTo>
                <a:cubicBezTo>
                  <a:pt x="488" y="0"/>
                  <a:pt x="318" y="76"/>
                  <a:pt x="197" y="198"/>
                </a:cubicBezTo>
                <a:cubicBezTo>
                  <a:pt x="75" y="320"/>
                  <a:pt x="0" y="488"/>
                  <a:pt x="0" y="674"/>
                </a:cubicBezTo>
                <a:cubicBezTo>
                  <a:pt x="0" y="794"/>
                  <a:pt x="31" y="907"/>
                  <a:pt x="86" y="1005"/>
                </a:cubicBezTo>
                <a:cubicBezTo>
                  <a:pt x="138" y="1094"/>
                  <a:pt x="207" y="1171"/>
                  <a:pt x="292" y="1229"/>
                </a:cubicBezTo>
                <a:cubicBezTo>
                  <a:pt x="292" y="1418"/>
                  <a:pt x="292" y="1418"/>
                  <a:pt x="292" y="1418"/>
                </a:cubicBezTo>
                <a:cubicBezTo>
                  <a:pt x="292" y="1456"/>
                  <a:pt x="322" y="1487"/>
                  <a:pt x="360" y="1487"/>
                </a:cubicBezTo>
                <a:cubicBezTo>
                  <a:pt x="987" y="1487"/>
                  <a:pt x="987" y="1487"/>
                  <a:pt x="987" y="1487"/>
                </a:cubicBezTo>
                <a:cubicBezTo>
                  <a:pt x="1025" y="1487"/>
                  <a:pt x="1055" y="1456"/>
                  <a:pt x="1055" y="1418"/>
                </a:cubicBezTo>
                <a:cubicBezTo>
                  <a:pt x="1055" y="1229"/>
                  <a:pt x="1055" y="1229"/>
                  <a:pt x="1055" y="1229"/>
                </a:cubicBezTo>
                <a:cubicBezTo>
                  <a:pt x="1140" y="1171"/>
                  <a:pt x="1210" y="1094"/>
                  <a:pt x="1260" y="1005"/>
                </a:cubicBezTo>
                <a:cubicBezTo>
                  <a:pt x="1316" y="906"/>
                  <a:pt x="1347" y="794"/>
                  <a:pt x="1347" y="674"/>
                </a:cubicBezTo>
                <a:close/>
                <a:moveTo>
                  <a:pt x="1142" y="938"/>
                </a:moveTo>
                <a:cubicBezTo>
                  <a:pt x="1142" y="938"/>
                  <a:pt x="1142" y="938"/>
                  <a:pt x="1142" y="938"/>
                </a:cubicBezTo>
                <a:cubicBezTo>
                  <a:pt x="1141" y="938"/>
                  <a:pt x="1141" y="938"/>
                  <a:pt x="1141" y="938"/>
                </a:cubicBezTo>
                <a:cubicBezTo>
                  <a:pt x="1096" y="1019"/>
                  <a:pt x="1030" y="1087"/>
                  <a:pt x="951" y="1135"/>
                </a:cubicBezTo>
                <a:cubicBezTo>
                  <a:pt x="931" y="1147"/>
                  <a:pt x="919" y="1170"/>
                  <a:pt x="919" y="1193"/>
                </a:cubicBezTo>
                <a:cubicBezTo>
                  <a:pt x="918" y="1193"/>
                  <a:pt x="918" y="1193"/>
                  <a:pt x="918" y="1193"/>
                </a:cubicBezTo>
                <a:cubicBezTo>
                  <a:pt x="918" y="1350"/>
                  <a:pt x="918" y="1350"/>
                  <a:pt x="918" y="1350"/>
                </a:cubicBezTo>
                <a:cubicBezTo>
                  <a:pt x="429" y="1350"/>
                  <a:pt x="429" y="1350"/>
                  <a:pt x="429" y="1350"/>
                </a:cubicBezTo>
                <a:cubicBezTo>
                  <a:pt x="429" y="1193"/>
                  <a:pt x="429" y="1193"/>
                  <a:pt x="429" y="1193"/>
                </a:cubicBezTo>
                <a:cubicBezTo>
                  <a:pt x="429" y="1165"/>
                  <a:pt x="413" y="1142"/>
                  <a:pt x="389" y="1132"/>
                </a:cubicBezTo>
                <a:cubicBezTo>
                  <a:pt x="313" y="1083"/>
                  <a:pt x="249" y="1017"/>
                  <a:pt x="205" y="938"/>
                </a:cubicBezTo>
                <a:cubicBezTo>
                  <a:pt x="161" y="860"/>
                  <a:pt x="136" y="770"/>
                  <a:pt x="136" y="674"/>
                </a:cubicBezTo>
                <a:cubicBezTo>
                  <a:pt x="136" y="527"/>
                  <a:pt x="197" y="392"/>
                  <a:pt x="294" y="295"/>
                </a:cubicBezTo>
                <a:cubicBezTo>
                  <a:pt x="390" y="197"/>
                  <a:pt x="526" y="137"/>
                  <a:pt x="673" y="137"/>
                </a:cubicBezTo>
                <a:cubicBezTo>
                  <a:pt x="821" y="137"/>
                  <a:pt x="956" y="197"/>
                  <a:pt x="1053" y="295"/>
                </a:cubicBezTo>
                <a:cubicBezTo>
                  <a:pt x="1150" y="392"/>
                  <a:pt x="1210" y="527"/>
                  <a:pt x="1210" y="674"/>
                </a:cubicBezTo>
                <a:cubicBezTo>
                  <a:pt x="1210" y="771"/>
                  <a:pt x="1186" y="861"/>
                  <a:pt x="1142" y="938"/>
                </a:cubicBezTo>
                <a:close/>
                <a:moveTo>
                  <a:pt x="855" y="1668"/>
                </a:moveTo>
                <a:cubicBezTo>
                  <a:pt x="855" y="1668"/>
                  <a:pt x="855" y="1668"/>
                  <a:pt x="855" y="1668"/>
                </a:cubicBezTo>
                <a:cubicBezTo>
                  <a:pt x="492" y="1668"/>
                  <a:pt x="492" y="1668"/>
                  <a:pt x="492" y="1668"/>
                </a:cubicBezTo>
                <a:cubicBezTo>
                  <a:pt x="469" y="1668"/>
                  <a:pt x="450" y="1686"/>
                  <a:pt x="450" y="1709"/>
                </a:cubicBezTo>
                <a:cubicBezTo>
                  <a:pt x="450" y="1731"/>
                  <a:pt x="469" y="1750"/>
                  <a:pt x="492" y="1750"/>
                </a:cubicBezTo>
                <a:cubicBezTo>
                  <a:pt x="855" y="1750"/>
                  <a:pt x="855" y="1750"/>
                  <a:pt x="855" y="1750"/>
                </a:cubicBezTo>
                <a:cubicBezTo>
                  <a:pt x="877" y="1750"/>
                  <a:pt x="896" y="1731"/>
                  <a:pt x="896" y="1709"/>
                </a:cubicBezTo>
                <a:cubicBezTo>
                  <a:pt x="896" y="1686"/>
                  <a:pt x="877" y="1668"/>
                  <a:pt x="855" y="166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2" name="PA_文本框 21"/>
          <p:cNvSpPr txBox="1"/>
          <p:nvPr>
            <p:custDataLst>
              <p:tags r:id="rId2"/>
            </p:custDataLst>
          </p:nvPr>
        </p:nvSpPr>
        <p:spPr>
          <a:xfrm>
            <a:off x="1967542" y="2784727"/>
            <a:ext cx="8256917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1219170"/>
            <a:r>
              <a:rPr lang="zh-CN" altLang="en-US" sz="5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英语学习</a:t>
            </a:r>
            <a:r>
              <a:rPr lang="en-US" altLang="zh-CN" sz="5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5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项目总结</a:t>
            </a:r>
          </a:p>
        </p:txBody>
      </p:sp>
      <p:sp>
        <p:nvSpPr>
          <p:cNvPr id="23" name="PA_圆角矩形 22"/>
          <p:cNvSpPr/>
          <p:nvPr>
            <p:custDataLst>
              <p:tags r:id="rId3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9170"/>
            <a:r>
              <a:rPr lang="en-US" altLang="zh-CN" sz="1333" dirty="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THESIS DEFENSE POWERPOINT TEMPLATE</a:t>
            </a:r>
            <a:endParaRPr lang="zh-CN" altLang="en-US" sz="1333" dirty="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24" name="PA_组合 23"/>
          <p:cNvGrpSpPr/>
          <p:nvPr>
            <p:custDataLst>
              <p:tags r:id="rId4"/>
            </p:custDataLst>
          </p:nvPr>
        </p:nvGrpSpPr>
        <p:grpSpPr>
          <a:xfrm>
            <a:off x="2172925" y="4748561"/>
            <a:ext cx="232408" cy="232405"/>
            <a:chOff x="801291" y="3535885"/>
            <a:chExt cx="219347" cy="219347"/>
          </a:xfrm>
        </p:grpSpPr>
        <p:sp>
          <p:nvSpPr>
            <p:cNvPr id="25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dist" defTabSz="1219170"/>
              <a:endParaRPr lang="zh-CN" altLang="en-US" sz="2133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27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8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29" name="PA_组合 14"/>
          <p:cNvGrpSpPr/>
          <p:nvPr>
            <p:custDataLst>
              <p:tags r:id="rId5"/>
            </p:custDataLst>
          </p:nvPr>
        </p:nvGrpSpPr>
        <p:grpSpPr bwMode="auto">
          <a:xfrm>
            <a:off x="6599277" y="4748564"/>
            <a:ext cx="232408" cy="232405"/>
            <a:chOff x="4248" y="3024"/>
            <a:chExt cx="600" cy="599"/>
          </a:xfrm>
        </p:grpSpPr>
        <p:sp>
          <p:nvSpPr>
            <p:cNvPr id="30" name="Oval 15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dist" defTabSz="1219170"/>
              <a:endParaRPr lang="zh-CN" altLang="en-US" sz="2133">
                <a:solidFill>
                  <a:srgbClr val="333333">
                    <a:lumMod val="65000"/>
                    <a:lumOff val="35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1" name="Group 16"/>
            <p:cNvGrpSpPr/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32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34" name="PA_文本框 19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575097" y="4616493"/>
            <a:ext cx="3222015" cy="2015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1219170"/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团队成员：刘文豪</a:t>
            </a:r>
            <a:endParaRPr lang="en-US" altLang="zh-CN" sz="2500" b="1" dirty="0">
              <a:latin typeface="微软雅黑" pitchFamily="34" charset="-122"/>
              <a:ea typeface="微软雅黑" pitchFamily="34" charset="-122"/>
            </a:endParaRPr>
          </a:p>
          <a:p>
            <a:pPr defTabSz="1219170"/>
            <a:r>
              <a:rPr lang="en-US" altLang="zh-CN" sz="2500" b="1" dirty="0">
                <a:latin typeface="微软雅黑" pitchFamily="34" charset="-122"/>
                <a:ea typeface="微软雅黑" pitchFamily="34" charset="-122"/>
              </a:rPr>
              <a:t>                 </a:t>
            </a:r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陈贤旺</a:t>
            </a:r>
            <a:endParaRPr lang="en-US" altLang="zh-CN" sz="2500" b="1" dirty="0">
              <a:latin typeface="微软雅黑" pitchFamily="34" charset="-122"/>
              <a:ea typeface="微软雅黑" pitchFamily="34" charset="-122"/>
            </a:endParaRPr>
          </a:p>
          <a:p>
            <a:pPr defTabSz="1219170"/>
            <a:r>
              <a:rPr lang="en-US" altLang="zh-CN" sz="2500" b="1" dirty="0">
                <a:latin typeface="微软雅黑" pitchFamily="34" charset="-122"/>
                <a:ea typeface="微软雅黑" pitchFamily="34" charset="-122"/>
              </a:rPr>
              <a:t>                 </a:t>
            </a:r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吴灼禧</a:t>
            </a:r>
            <a:endParaRPr lang="en-US" altLang="zh-CN" sz="2500" b="1" dirty="0">
              <a:latin typeface="微软雅黑" pitchFamily="34" charset="-122"/>
              <a:ea typeface="微软雅黑" pitchFamily="34" charset="-122"/>
            </a:endParaRPr>
          </a:p>
          <a:p>
            <a:pPr defTabSz="1219170"/>
            <a:r>
              <a:rPr lang="en-US" altLang="zh-CN" sz="2500" b="1" dirty="0">
                <a:latin typeface="微软雅黑" pitchFamily="34" charset="-122"/>
                <a:ea typeface="微软雅黑" pitchFamily="34" charset="-122"/>
              </a:rPr>
              <a:t>                 </a:t>
            </a:r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罗梓杰</a:t>
            </a:r>
            <a:endParaRPr lang="en-US" altLang="zh-CN" sz="2500" b="1" dirty="0">
              <a:latin typeface="微软雅黑" pitchFamily="34" charset="-122"/>
              <a:ea typeface="微软雅黑" pitchFamily="34" charset="-122"/>
            </a:endParaRPr>
          </a:p>
          <a:p>
            <a:pPr defTabSz="1219170"/>
            <a:r>
              <a:rPr lang="en-US" altLang="zh-CN" sz="2500" b="1" dirty="0">
                <a:latin typeface="微软雅黑" pitchFamily="34" charset="-122"/>
                <a:ea typeface="微软雅黑" pitchFamily="34" charset="-122"/>
              </a:rPr>
              <a:t>                 </a:t>
            </a:r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周鑫</a:t>
            </a:r>
            <a:endParaRPr lang="en-US" altLang="zh-CN" sz="25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PA_文本框 20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016816" y="4616493"/>
            <a:ext cx="242887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219170"/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答辩人：刘文豪</a:t>
            </a:r>
            <a:endParaRPr lang="en-US" altLang="zh-CN" sz="25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1" name="PA_组合 20"/>
          <p:cNvGrpSpPr/>
          <p:nvPr>
            <p:custDataLst>
              <p:tags r:id="rId8"/>
            </p:custDataLst>
          </p:nvPr>
        </p:nvGrpSpPr>
        <p:grpSpPr>
          <a:xfrm>
            <a:off x="0" y="3928725"/>
            <a:ext cx="12192000" cy="72008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558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/>
      <p:bldP spid="23" grpId="0"/>
      <p:bldP spid="34" grpId="0"/>
      <p:bldP spid="3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PA_椭圆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44537" y="1309078"/>
            <a:ext cx="622300" cy="60555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18439" name="PA_组合 7"/>
          <p:cNvGrpSpPr/>
          <p:nvPr>
            <p:custDataLst>
              <p:tags r:id="rId2"/>
            </p:custDataLst>
          </p:nvPr>
        </p:nvGrpSpPr>
        <p:grpSpPr bwMode="auto">
          <a:xfrm>
            <a:off x="1599865" y="1465733"/>
            <a:ext cx="283635" cy="340202"/>
            <a:chOff x="0" y="0"/>
            <a:chExt cx="120" cy="153"/>
          </a:xfrm>
        </p:grpSpPr>
        <p:sp>
          <p:nvSpPr>
            <p:cNvPr id="18440" name="Freeform 8"/>
            <p:cNvSpPr>
              <a:spLocks noEditPoints="1"/>
            </p:cNvSpPr>
            <p:nvPr/>
          </p:nvSpPr>
          <p:spPr bwMode="auto">
            <a:xfrm>
              <a:off x="0" y="0"/>
              <a:ext cx="116" cy="116"/>
            </a:xfrm>
            <a:custGeom>
              <a:avLst/>
              <a:gdLst>
                <a:gd name="T0" fmla="*/ 10 w 66"/>
                <a:gd name="T1" fmla="*/ 57 h 66"/>
                <a:gd name="T2" fmla="*/ 9 w 66"/>
                <a:gd name="T3" fmla="*/ 64 h 66"/>
                <a:gd name="T4" fmla="*/ 7 w 66"/>
                <a:gd name="T5" fmla="*/ 57 h 66"/>
                <a:gd name="T6" fmla="*/ 12 w 66"/>
                <a:gd name="T7" fmla="*/ 52 h 66"/>
                <a:gd name="T8" fmla="*/ 53 w 66"/>
                <a:gd name="T9" fmla="*/ 12 h 66"/>
                <a:gd name="T10" fmla="*/ 57 w 66"/>
                <a:gd name="T11" fmla="*/ 2 h 66"/>
                <a:gd name="T12" fmla="*/ 59 w 66"/>
                <a:gd name="T13" fmla="*/ 10 h 66"/>
                <a:gd name="T14" fmla="*/ 57 w 66"/>
                <a:gd name="T15" fmla="*/ 12 h 66"/>
                <a:gd name="T16" fmla="*/ 56 w 66"/>
                <a:gd name="T17" fmla="*/ 13 h 66"/>
                <a:gd name="T18" fmla="*/ 54 w 66"/>
                <a:gd name="T19" fmla="*/ 14 h 66"/>
                <a:gd name="T20" fmla="*/ 56 w 66"/>
                <a:gd name="T21" fmla="*/ 21 h 66"/>
                <a:gd name="T22" fmla="*/ 53 w 66"/>
                <a:gd name="T23" fmla="*/ 16 h 66"/>
                <a:gd name="T24" fmla="*/ 43 w 66"/>
                <a:gd name="T25" fmla="*/ 25 h 66"/>
                <a:gd name="T26" fmla="*/ 46 w 66"/>
                <a:gd name="T27" fmla="*/ 31 h 66"/>
                <a:gd name="T28" fmla="*/ 35 w 66"/>
                <a:gd name="T29" fmla="*/ 33 h 66"/>
                <a:gd name="T30" fmla="*/ 38 w 66"/>
                <a:gd name="T31" fmla="*/ 39 h 66"/>
                <a:gd name="T32" fmla="*/ 27 w 66"/>
                <a:gd name="T33" fmla="*/ 41 h 66"/>
                <a:gd name="T34" fmla="*/ 29 w 66"/>
                <a:gd name="T35" fmla="*/ 48 h 66"/>
                <a:gd name="T36" fmla="*/ 16 w 66"/>
                <a:gd name="T37" fmla="*/ 52 h 66"/>
                <a:gd name="T38" fmla="*/ 21 w 66"/>
                <a:gd name="T39" fmla="*/ 56 h 66"/>
                <a:gd name="T40" fmla="*/ 14 w 66"/>
                <a:gd name="T41" fmla="*/ 54 h 66"/>
                <a:gd name="T42" fmla="*/ 13 w 66"/>
                <a:gd name="T43" fmla="*/ 55 h 66"/>
                <a:gd name="T44" fmla="*/ 16 w 66"/>
                <a:gd name="T45" fmla="*/ 61 h 66"/>
                <a:gd name="T46" fmla="*/ 32 w 66"/>
                <a:gd name="T47" fmla="*/ 17 h 66"/>
                <a:gd name="T48" fmla="*/ 25 w 66"/>
                <a:gd name="T49" fmla="*/ 24 h 66"/>
                <a:gd name="T50" fmla="*/ 39 w 66"/>
                <a:gd name="T51" fmla="*/ 26 h 66"/>
                <a:gd name="T52" fmla="*/ 29 w 66"/>
                <a:gd name="T53" fmla="*/ 8 h 66"/>
                <a:gd name="T54" fmla="*/ 16 w 66"/>
                <a:gd name="T55" fmla="*/ 15 h 66"/>
                <a:gd name="T56" fmla="*/ 31 w 66"/>
                <a:gd name="T57" fmla="*/ 16 h 66"/>
                <a:gd name="T58" fmla="*/ 33 w 66"/>
                <a:gd name="T59" fmla="*/ 13 h 66"/>
                <a:gd name="T60" fmla="*/ 45 w 66"/>
                <a:gd name="T61" fmla="*/ 10 h 66"/>
                <a:gd name="T62" fmla="*/ 35 w 66"/>
                <a:gd name="T63" fmla="*/ 17 h 66"/>
                <a:gd name="T64" fmla="*/ 50 w 66"/>
                <a:gd name="T65" fmla="*/ 15 h 66"/>
                <a:gd name="T66" fmla="*/ 36 w 66"/>
                <a:gd name="T67" fmla="*/ 15 h 66"/>
                <a:gd name="T68" fmla="*/ 14 w 66"/>
                <a:gd name="T69" fmla="*/ 32 h 66"/>
                <a:gd name="T70" fmla="*/ 21 w 66"/>
                <a:gd name="T71" fmla="*/ 23 h 66"/>
                <a:gd name="T72" fmla="*/ 7 w 66"/>
                <a:gd name="T73" fmla="*/ 28 h 66"/>
                <a:gd name="T74" fmla="*/ 10 w 66"/>
                <a:gd name="T75" fmla="*/ 46 h 66"/>
                <a:gd name="T76" fmla="*/ 13 w 66"/>
                <a:gd name="T77" fmla="*/ 34 h 66"/>
                <a:gd name="T78" fmla="*/ 17 w 66"/>
                <a:gd name="T79" fmla="*/ 34 h 66"/>
                <a:gd name="T80" fmla="*/ 31 w 66"/>
                <a:gd name="T81" fmla="*/ 34 h 66"/>
                <a:gd name="T82" fmla="*/ 22 w 66"/>
                <a:gd name="T83" fmla="*/ 25 h 66"/>
                <a:gd name="T84" fmla="*/ 23 w 66"/>
                <a:gd name="T85" fmla="*/ 41 h 66"/>
                <a:gd name="T86" fmla="*/ 13 w 66"/>
                <a:gd name="T87" fmla="*/ 50 h 66"/>
                <a:gd name="T88" fmla="*/ 23 w 66"/>
                <a:gd name="T89" fmla="*/ 4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" h="66">
                  <a:moveTo>
                    <a:pt x="16" y="61"/>
                  </a:moveTo>
                  <a:cubicBezTo>
                    <a:pt x="14" y="60"/>
                    <a:pt x="13" y="59"/>
                    <a:pt x="11" y="57"/>
                  </a:cubicBezTo>
                  <a:cubicBezTo>
                    <a:pt x="11" y="57"/>
                    <a:pt x="11" y="57"/>
                    <a:pt x="10" y="57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9" y="58"/>
                    <a:pt x="9" y="59"/>
                    <a:pt x="9" y="59"/>
                  </a:cubicBezTo>
                  <a:cubicBezTo>
                    <a:pt x="10" y="61"/>
                    <a:pt x="10" y="63"/>
                    <a:pt x="9" y="64"/>
                  </a:cubicBezTo>
                  <a:cubicBezTo>
                    <a:pt x="7" y="66"/>
                    <a:pt x="4" y="66"/>
                    <a:pt x="2" y="64"/>
                  </a:cubicBezTo>
                  <a:cubicBezTo>
                    <a:pt x="0" y="63"/>
                    <a:pt x="0" y="60"/>
                    <a:pt x="2" y="58"/>
                  </a:cubicBezTo>
                  <a:cubicBezTo>
                    <a:pt x="3" y="56"/>
                    <a:pt x="6" y="56"/>
                    <a:pt x="7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9" y="55"/>
                    <a:pt x="11" y="54"/>
                    <a:pt x="12" y="53"/>
                  </a:cubicBezTo>
                  <a:cubicBezTo>
                    <a:pt x="12" y="53"/>
                    <a:pt x="12" y="52"/>
                    <a:pt x="12" y="52"/>
                  </a:cubicBezTo>
                  <a:cubicBezTo>
                    <a:pt x="2" y="41"/>
                    <a:pt x="2" y="24"/>
                    <a:pt x="13" y="13"/>
                  </a:cubicBezTo>
                  <a:cubicBezTo>
                    <a:pt x="24" y="2"/>
                    <a:pt x="41" y="3"/>
                    <a:pt x="52" y="12"/>
                  </a:cubicBezTo>
                  <a:cubicBezTo>
                    <a:pt x="52" y="12"/>
                    <a:pt x="53" y="12"/>
                    <a:pt x="53" y="12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56" y="6"/>
                    <a:pt x="56" y="4"/>
                    <a:pt x="57" y="2"/>
                  </a:cubicBezTo>
                  <a:cubicBezTo>
                    <a:pt x="59" y="0"/>
                    <a:pt x="62" y="0"/>
                    <a:pt x="64" y="2"/>
                  </a:cubicBezTo>
                  <a:cubicBezTo>
                    <a:pt x="66" y="4"/>
                    <a:pt x="66" y="7"/>
                    <a:pt x="64" y="9"/>
                  </a:cubicBezTo>
                  <a:cubicBezTo>
                    <a:pt x="63" y="10"/>
                    <a:pt x="60" y="11"/>
                    <a:pt x="59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7" y="11"/>
                    <a:pt x="57" y="11"/>
                    <a:pt x="57" y="11"/>
                  </a:cubicBezTo>
                  <a:cubicBezTo>
                    <a:pt x="57" y="11"/>
                    <a:pt x="57" y="11"/>
                    <a:pt x="57" y="12"/>
                  </a:cubicBezTo>
                  <a:cubicBezTo>
                    <a:pt x="58" y="13"/>
                    <a:pt x="60" y="15"/>
                    <a:pt x="61" y="16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8" y="16"/>
                    <a:pt x="57" y="15"/>
                    <a:pt x="56" y="13"/>
                  </a:cubicBezTo>
                  <a:cubicBezTo>
                    <a:pt x="56" y="13"/>
                    <a:pt x="55" y="13"/>
                    <a:pt x="55" y="13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14"/>
                    <a:pt x="54" y="14"/>
                    <a:pt x="54" y="15"/>
                  </a:cubicBezTo>
                  <a:cubicBezTo>
                    <a:pt x="55" y="16"/>
                    <a:pt x="57" y="18"/>
                    <a:pt x="57" y="19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54" y="21"/>
                    <a:pt x="54" y="18"/>
                    <a:pt x="53" y="16"/>
                  </a:cubicBezTo>
                  <a:cubicBezTo>
                    <a:pt x="53" y="16"/>
                    <a:pt x="52" y="16"/>
                    <a:pt x="52" y="16"/>
                  </a:cubicBezTo>
                  <a:cubicBezTo>
                    <a:pt x="52" y="16"/>
                    <a:pt x="52" y="16"/>
                    <a:pt x="51" y="1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5" y="28"/>
                    <a:pt x="47" y="29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4" y="30"/>
                    <a:pt x="43" y="29"/>
                    <a:pt x="42" y="27"/>
                  </a:cubicBezTo>
                  <a:cubicBezTo>
                    <a:pt x="41" y="27"/>
                    <a:pt x="41" y="27"/>
                    <a:pt x="40" y="27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4"/>
                    <a:pt x="35" y="34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3" y="35"/>
                    <a:pt x="33" y="35"/>
                    <a:pt x="32" y="35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1"/>
                    <a:pt x="27" y="42"/>
                    <a:pt x="27" y="42"/>
                  </a:cubicBezTo>
                  <a:cubicBezTo>
                    <a:pt x="28" y="43"/>
                    <a:pt x="30" y="45"/>
                    <a:pt x="31" y="46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8" y="46"/>
                    <a:pt x="27" y="45"/>
                    <a:pt x="26" y="43"/>
                  </a:cubicBezTo>
                  <a:cubicBezTo>
                    <a:pt x="25" y="43"/>
                    <a:pt x="25" y="43"/>
                    <a:pt x="24" y="43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3"/>
                    <a:pt x="16" y="53"/>
                  </a:cubicBezTo>
                  <a:cubicBezTo>
                    <a:pt x="18" y="54"/>
                    <a:pt x="21" y="54"/>
                    <a:pt x="23" y="54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7" y="57"/>
                    <a:pt x="16" y="56"/>
                    <a:pt x="14" y="54"/>
                  </a:cubicBezTo>
                  <a:cubicBezTo>
                    <a:pt x="14" y="54"/>
                    <a:pt x="14" y="54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4" y="57"/>
                    <a:pt x="16" y="58"/>
                    <a:pt x="17" y="59"/>
                  </a:cubicBezTo>
                  <a:lnTo>
                    <a:pt x="16" y="61"/>
                  </a:lnTo>
                  <a:close/>
                  <a:moveTo>
                    <a:pt x="39" y="25"/>
                  </a:moveTo>
                  <a:cubicBezTo>
                    <a:pt x="37" y="22"/>
                    <a:pt x="35" y="20"/>
                    <a:pt x="33" y="18"/>
                  </a:cubicBezTo>
                  <a:cubicBezTo>
                    <a:pt x="33" y="17"/>
                    <a:pt x="33" y="17"/>
                    <a:pt x="32" y="17"/>
                  </a:cubicBezTo>
                  <a:cubicBezTo>
                    <a:pt x="30" y="19"/>
                    <a:pt x="27" y="21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3" y="32"/>
                    <a:pt x="33" y="32"/>
                    <a:pt x="34" y="31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6"/>
                    <a:pt x="39" y="25"/>
                    <a:pt x="39" y="25"/>
                  </a:cubicBezTo>
                  <a:close/>
                  <a:moveTo>
                    <a:pt x="32" y="14"/>
                  </a:moveTo>
                  <a:cubicBezTo>
                    <a:pt x="31" y="12"/>
                    <a:pt x="30" y="10"/>
                    <a:pt x="29" y="8"/>
                  </a:cubicBezTo>
                  <a:cubicBezTo>
                    <a:pt x="29" y="8"/>
                    <a:pt x="29" y="7"/>
                    <a:pt x="28" y="8"/>
                  </a:cubicBezTo>
                  <a:cubicBezTo>
                    <a:pt x="24" y="8"/>
                    <a:pt x="19" y="10"/>
                    <a:pt x="16" y="13"/>
                  </a:cubicBezTo>
                  <a:cubicBezTo>
                    <a:pt x="15" y="14"/>
                    <a:pt x="15" y="14"/>
                    <a:pt x="16" y="15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2"/>
                    <a:pt x="23" y="22"/>
                    <a:pt x="24" y="21"/>
                  </a:cubicBezTo>
                  <a:cubicBezTo>
                    <a:pt x="26" y="19"/>
                    <a:pt x="29" y="17"/>
                    <a:pt x="31" y="16"/>
                  </a:cubicBezTo>
                  <a:cubicBezTo>
                    <a:pt x="32" y="15"/>
                    <a:pt x="32" y="15"/>
                    <a:pt x="32" y="14"/>
                  </a:cubicBezTo>
                  <a:close/>
                  <a:moveTo>
                    <a:pt x="31" y="8"/>
                  </a:moveTo>
                  <a:cubicBezTo>
                    <a:pt x="32" y="10"/>
                    <a:pt x="32" y="12"/>
                    <a:pt x="33" y="13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8" y="12"/>
                    <a:pt x="42" y="11"/>
                    <a:pt x="45" y="11"/>
                  </a:cubicBezTo>
                  <a:cubicBezTo>
                    <a:pt x="45" y="11"/>
                    <a:pt x="46" y="10"/>
                    <a:pt x="45" y="10"/>
                  </a:cubicBezTo>
                  <a:cubicBezTo>
                    <a:pt x="41" y="8"/>
                    <a:pt x="37" y="7"/>
                    <a:pt x="32" y="7"/>
                  </a:cubicBezTo>
                  <a:cubicBezTo>
                    <a:pt x="31" y="7"/>
                    <a:pt x="31" y="8"/>
                    <a:pt x="31" y="8"/>
                  </a:cubicBezTo>
                  <a:close/>
                  <a:moveTo>
                    <a:pt x="35" y="17"/>
                  </a:moveTo>
                  <a:cubicBezTo>
                    <a:pt x="37" y="19"/>
                    <a:pt x="38" y="21"/>
                    <a:pt x="40" y="23"/>
                  </a:cubicBezTo>
                  <a:cubicBezTo>
                    <a:pt x="41" y="24"/>
                    <a:pt x="41" y="24"/>
                    <a:pt x="42" y="23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4"/>
                    <a:pt x="50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46" y="11"/>
                    <a:pt x="40" y="13"/>
                    <a:pt x="36" y="15"/>
                  </a:cubicBezTo>
                  <a:cubicBezTo>
                    <a:pt x="35" y="16"/>
                    <a:pt x="35" y="16"/>
                    <a:pt x="35" y="17"/>
                  </a:cubicBezTo>
                  <a:close/>
                  <a:moveTo>
                    <a:pt x="8" y="29"/>
                  </a:moveTo>
                  <a:cubicBezTo>
                    <a:pt x="10" y="30"/>
                    <a:pt x="12" y="31"/>
                    <a:pt x="14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7" y="29"/>
                    <a:pt x="19" y="26"/>
                    <a:pt x="21" y="24"/>
                  </a:cubicBezTo>
                  <a:cubicBezTo>
                    <a:pt x="21" y="24"/>
                    <a:pt x="21" y="23"/>
                    <a:pt x="21" y="23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4" y="16"/>
                    <a:pt x="13" y="16"/>
                  </a:cubicBezTo>
                  <a:cubicBezTo>
                    <a:pt x="10" y="20"/>
                    <a:pt x="8" y="24"/>
                    <a:pt x="7" y="28"/>
                  </a:cubicBezTo>
                  <a:cubicBezTo>
                    <a:pt x="7" y="29"/>
                    <a:pt x="7" y="29"/>
                    <a:pt x="8" y="29"/>
                  </a:cubicBezTo>
                  <a:close/>
                  <a:moveTo>
                    <a:pt x="7" y="32"/>
                  </a:moveTo>
                  <a:cubicBezTo>
                    <a:pt x="7" y="37"/>
                    <a:pt x="8" y="41"/>
                    <a:pt x="10" y="46"/>
                  </a:cubicBezTo>
                  <a:cubicBezTo>
                    <a:pt x="10" y="46"/>
                    <a:pt x="10" y="46"/>
                    <a:pt x="10" y="45"/>
                  </a:cubicBezTo>
                  <a:cubicBezTo>
                    <a:pt x="10" y="42"/>
                    <a:pt x="12" y="38"/>
                    <a:pt x="13" y="35"/>
                  </a:cubicBezTo>
                  <a:cubicBezTo>
                    <a:pt x="14" y="34"/>
                    <a:pt x="14" y="34"/>
                    <a:pt x="13" y="34"/>
                  </a:cubicBezTo>
                  <a:cubicBezTo>
                    <a:pt x="11" y="33"/>
                    <a:pt x="10" y="32"/>
                    <a:pt x="8" y="31"/>
                  </a:cubicBezTo>
                  <a:cubicBezTo>
                    <a:pt x="7" y="31"/>
                    <a:pt x="7" y="32"/>
                    <a:pt x="7" y="32"/>
                  </a:cubicBezTo>
                  <a:close/>
                  <a:moveTo>
                    <a:pt x="17" y="34"/>
                  </a:moveTo>
                  <a:cubicBezTo>
                    <a:pt x="20" y="35"/>
                    <a:pt x="22" y="37"/>
                    <a:pt x="24" y="39"/>
                  </a:cubicBezTo>
                  <a:cubicBezTo>
                    <a:pt x="25" y="40"/>
                    <a:pt x="25" y="40"/>
                    <a:pt x="26" y="39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3"/>
                    <a:pt x="31" y="33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3" y="25"/>
                    <a:pt x="23" y="25"/>
                    <a:pt x="22" y="25"/>
                  </a:cubicBezTo>
                  <a:cubicBezTo>
                    <a:pt x="20" y="28"/>
                    <a:pt x="18" y="30"/>
                    <a:pt x="17" y="33"/>
                  </a:cubicBezTo>
                  <a:cubicBezTo>
                    <a:pt x="17" y="33"/>
                    <a:pt x="17" y="33"/>
                    <a:pt x="17" y="34"/>
                  </a:cubicBezTo>
                  <a:close/>
                  <a:moveTo>
                    <a:pt x="23" y="41"/>
                  </a:moveTo>
                  <a:cubicBezTo>
                    <a:pt x="21" y="39"/>
                    <a:pt x="19" y="37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3" y="40"/>
                    <a:pt x="11" y="46"/>
                    <a:pt x="13" y="50"/>
                  </a:cubicBezTo>
                  <a:cubicBezTo>
                    <a:pt x="13" y="51"/>
                    <a:pt x="14" y="51"/>
                    <a:pt x="15" y="50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3" y="42"/>
                    <a:pt x="23" y="41"/>
                    <a:pt x="23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170"/>
              <a:endParaRPr lang="zh-CN" altLang="en-US" sz="2400">
                <a:solidFill>
                  <a:srgbClr val="333333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8441" name="Freeform 9"/>
            <p:cNvSpPr>
              <a:spLocks noEditPoints="1"/>
            </p:cNvSpPr>
            <p:nvPr/>
          </p:nvSpPr>
          <p:spPr bwMode="auto">
            <a:xfrm>
              <a:off x="18" y="28"/>
              <a:ext cx="102" cy="125"/>
            </a:xfrm>
            <a:custGeom>
              <a:avLst/>
              <a:gdLst>
                <a:gd name="T0" fmla="*/ 34 w 58"/>
                <a:gd name="T1" fmla="*/ 29 h 71"/>
                <a:gd name="T2" fmla="*/ 25 w 58"/>
                <a:gd name="T3" fmla="*/ 35 h 71"/>
                <a:gd name="T4" fmla="*/ 27 w 58"/>
                <a:gd name="T5" fmla="*/ 42 h 71"/>
                <a:gd name="T6" fmla="*/ 40 w 58"/>
                <a:gd name="T7" fmla="*/ 37 h 71"/>
                <a:gd name="T8" fmla="*/ 6 w 58"/>
                <a:gd name="T9" fmla="*/ 45 h 71"/>
                <a:gd name="T10" fmla="*/ 44 w 58"/>
                <a:gd name="T11" fmla="*/ 39 h 71"/>
                <a:gd name="T12" fmla="*/ 51 w 58"/>
                <a:gd name="T13" fmla="*/ 0 h 71"/>
                <a:gd name="T14" fmla="*/ 26 w 58"/>
                <a:gd name="T15" fmla="*/ 50 h 71"/>
                <a:gd name="T16" fmla="*/ 25 w 58"/>
                <a:gd name="T17" fmla="*/ 52 h 71"/>
                <a:gd name="T18" fmla="*/ 25 w 58"/>
                <a:gd name="T19" fmla="*/ 61 h 71"/>
                <a:gd name="T20" fmla="*/ 25 w 58"/>
                <a:gd name="T21" fmla="*/ 63 h 71"/>
                <a:gd name="T22" fmla="*/ 45 w 58"/>
                <a:gd name="T23" fmla="*/ 69 h 71"/>
                <a:gd name="T24" fmla="*/ 1 w 58"/>
                <a:gd name="T25" fmla="*/ 71 h 71"/>
                <a:gd name="T26" fmla="*/ 20 w 58"/>
                <a:gd name="T27" fmla="*/ 63 h 71"/>
                <a:gd name="T28" fmla="*/ 21 w 58"/>
                <a:gd name="T29" fmla="*/ 61 h 71"/>
                <a:gd name="T30" fmla="*/ 21 w 58"/>
                <a:gd name="T31" fmla="*/ 52 h 71"/>
                <a:gd name="T32" fmla="*/ 21 w 58"/>
                <a:gd name="T33" fmla="*/ 50 h 71"/>
                <a:gd name="T34" fmla="*/ 6 w 58"/>
                <a:gd name="T35" fmla="*/ 45 h 71"/>
                <a:gd name="T36" fmla="*/ 11 w 58"/>
                <a:gd name="T37" fmla="*/ 40 h 71"/>
                <a:gd name="T38" fmla="*/ 24 w 58"/>
                <a:gd name="T39" fmla="*/ 43 h 71"/>
                <a:gd name="T40" fmla="*/ 23 w 58"/>
                <a:gd name="T41" fmla="*/ 37 h 71"/>
                <a:gd name="T42" fmla="*/ 11 w 58"/>
                <a:gd name="T43" fmla="*/ 40 h 71"/>
                <a:gd name="T44" fmla="*/ 13 w 58"/>
                <a:gd name="T45" fmla="*/ 38 h 71"/>
                <a:gd name="T46" fmla="*/ 21 w 58"/>
                <a:gd name="T47" fmla="*/ 34 h 71"/>
                <a:gd name="T48" fmla="*/ 21 w 58"/>
                <a:gd name="T49" fmla="*/ 30 h 71"/>
                <a:gd name="T50" fmla="*/ 24 w 58"/>
                <a:gd name="T51" fmla="*/ 33 h 71"/>
                <a:gd name="T52" fmla="*/ 31 w 58"/>
                <a:gd name="T53" fmla="*/ 27 h 71"/>
                <a:gd name="T54" fmla="*/ 29 w 58"/>
                <a:gd name="T55" fmla="*/ 22 h 71"/>
                <a:gd name="T56" fmla="*/ 33 w 58"/>
                <a:gd name="T57" fmla="*/ 25 h 71"/>
                <a:gd name="T58" fmla="*/ 39 w 58"/>
                <a:gd name="T59" fmla="*/ 18 h 71"/>
                <a:gd name="T60" fmla="*/ 36 w 58"/>
                <a:gd name="T61" fmla="*/ 15 h 71"/>
                <a:gd name="T62" fmla="*/ 40 w 58"/>
                <a:gd name="T63" fmla="*/ 15 h 71"/>
                <a:gd name="T64" fmla="*/ 43 w 58"/>
                <a:gd name="T65" fmla="*/ 7 h 71"/>
                <a:gd name="T66" fmla="*/ 46 w 58"/>
                <a:gd name="T67" fmla="*/ 5 h 71"/>
                <a:gd name="T68" fmla="*/ 43 w 58"/>
                <a:gd name="T69" fmla="*/ 17 h 71"/>
                <a:gd name="T70" fmla="*/ 49 w 58"/>
                <a:gd name="T71" fmla="*/ 18 h 71"/>
                <a:gd name="T72" fmla="*/ 46 w 58"/>
                <a:gd name="T73" fmla="*/ 5 h 71"/>
                <a:gd name="T74" fmla="*/ 43 w 58"/>
                <a:gd name="T75" fmla="*/ 37 h 71"/>
                <a:gd name="T76" fmla="*/ 48 w 58"/>
                <a:gd name="T77" fmla="*/ 21 h 71"/>
                <a:gd name="T78" fmla="*/ 41 w 58"/>
                <a:gd name="T79" fmla="*/ 19 h 71"/>
                <a:gd name="T80" fmla="*/ 35 w 58"/>
                <a:gd name="T81" fmla="*/ 28 h 71"/>
                <a:gd name="T82" fmla="*/ 42 w 58"/>
                <a:gd name="T83" fmla="*/ 35 h 71"/>
                <a:gd name="T84" fmla="*/ 49 w 58"/>
                <a:gd name="T85" fmla="*/ 2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" h="71">
                  <a:moveTo>
                    <a:pt x="40" y="36"/>
                  </a:moveTo>
                  <a:cubicBezTo>
                    <a:pt x="34" y="29"/>
                    <a:pt x="34" y="29"/>
                    <a:pt x="34" y="29"/>
                  </a:cubicBezTo>
                  <a:cubicBezTo>
                    <a:pt x="33" y="29"/>
                    <a:pt x="33" y="29"/>
                    <a:pt x="32" y="29"/>
                  </a:cubicBezTo>
                  <a:cubicBezTo>
                    <a:pt x="30" y="32"/>
                    <a:pt x="27" y="33"/>
                    <a:pt x="25" y="35"/>
                  </a:cubicBezTo>
                  <a:cubicBezTo>
                    <a:pt x="24" y="35"/>
                    <a:pt x="24" y="36"/>
                    <a:pt x="24" y="36"/>
                  </a:cubicBezTo>
                  <a:cubicBezTo>
                    <a:pt x="26" y="38"/>
                    <a:pt x="26" y="40"/>
                    <a:pt x="27" y="42"/>
                  </a:cubicBezTo>
                  <a:cubicBezTo>
                    <a:pt x="27" y="43"/>
                    <a:pt x="27" y="43"/>
                    <a:pt x="28" y="43"/>
                  </a:cubicBezTo>
                  <a:cubicBezTo>
                    <a:pt x="32" y="42"/>
                    <a:pt x="37" y="40"/>
                    <a:pt x="40" y="37"/>
                  </a:cubicBezTo>
                  <a:cubicBezTo>
                    <a:pt x="41" y="37"/>
                    <a:pt x="41" y="36"/>
                    <a:pt x="40" y="36"/>
                  </a:cubicBezTo>
                  <a:close/>
                  <a:moveTo>
                    <a:pt x="6" y="45"/>
                  </a:moveTo>
                  <a:cubicBezTo>
                    <a:pt x="7" y="43"/>
                    <a:pt x="7" y="43"/>
                    <a:pt x="7" y="43"/>
                  </a:cubicBezTo>
                  <a:cubicBezTo>
                    <a:pt x="19" y="50"/>
                    <a:pt x="34" y="49"/>
                    <a:pt x="44" y="39"/>
                  </a:cubicBezTo>
                  <a:cubicBezTo>
                    <a:pt x="54" y="29"/>
                    <a:pt x="56" y="13"/>
                    <a:pt x="49" y="2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8" y="13"/>
                    <a:pt x="57" y="29"/>
                    <a:pt x="46" y="40"/>
                  </a:cubicBezTo>
                  <a:cubicBezTo>
                    <a:pt x="40" y="46"/>
                    <a:pt x="33" y="49"/>
                    <a:pt x="26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9" y="54"/>
                    <a:pt x="29" y="59"/>
                    <a:pt x="25" y="61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5" y="63"/>
                    <a:pt x="25" y="63"/>
                    <a:pt x="26" y="63"/>
                  </a:cubicBezTo>
                  <a:cubicBezTo>
                    <a:pt x="32" y="64"/>
                    <a:pt x="40" y="66"/>
                    <a:pt x="45" y="69"/>
                  </a:cubicBezTo>
                  <a:cubicBezTo>
                    <a:pt x="46" y="70"/>
                    <a:pt x="46" y="71"/>
                    <a:pt x="45" y="71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0" y="71"/>
                    <a:pt x="0" y="70"/>
                    <a:pt x="1" y="69"/>
                  </a:cubicBezTo>
                  <a:cubicBezTo>
                    <a:pt x="6" y="66"/>
                    <a:pt x="14" y="64"/>
                    <a:pt x="20" y="63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17" y="59"/>
                    <a:pt x="17" y="54"/>
                    <a:pt x="21" y="52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21" y="50"/>
                    <a:pt x="21" y="50"/>
                    <a:pt x="20" y="50"/>
                  </a:cubicBezTo>
                  <a:cubicBezTo>
                    <a:pt x="15" y="49"/>
                    <a:pt x="10" y="48"/>
                    <a:pt x="6" y="45"/>
                  </a:cubicBezTo>
                  <a:close/>
                  <a:moveTo>
                    <a:pt x="9" y="42"/>
                  </a:move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5" y="43"/>
                    <a:pt x="19" y="44"/>
                    <a:pt x="24" y="43"/>
                  </a:cubicBezTo>
                  <a:cubicBezTo>
                    <a:pt x="25" y="43"/>
                    <a:pt x="25" y="43"/>
                    <a:pt x="25" y="42"/>
                  </a:cubicBezTo>
                  <a:cubicBezTo>
                    <a:pt x="24" y="41"/>
                    <a:pt x="24" y="39"/>
                    <a:pt x="23" y="37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18" y="39"/>
                    <a:pt x="15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6" y="37"/>
                    <a:pt x="18" y="36"/>
                    <a:pt x="20" y="35"/>
                  </a:cubicBezTo>
                  <a:cubicBezTo>
                    <a:pt x="21" y="35"/>
                    <a:pt x="21" y="34"/>
                    <a:pt x="21" y="34"/>
                  </a:cubicBezTo>
                  <a:cubicBezTo>
                    <a:pt x="20" y="33"/>
                    <a:pt x="20" y="32"/>
                    <a:pt x="19" y="32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1"/>
                    <a:pt x="22" y="32"/>
                    <a:pt x="23" y="33"/>
                  </a:cubicBezTo>
                  <a:cubicBezTo>
                    <a:pt x="23" y="33"/>
                    <a:pt x="23" y="34"/>
                    <a:pt x="24" y="33"/>
                  </a:cubicBezTo>
                  <a:cubicBezTo>
                    <a:pt x="26" y="32"/>
                    <a:pt x="29" y="30"/>
                    <a:pt x="31" y="28"/>
                  </a:cubicBezTo>
                  <a:cubicBezTo>
                    <a:pt x="31" y="28"/>
                    <a:pt x="31" y="27"/>
                    <a:pt x="31" y="27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5"/>
                    <a:pt x="33" y="25"/>
                    <a:pt x="34" y="25"/>
                  </a:cubicBezTo>
                  <a:cubicBezTo>
                    <a:pt x="36" y="23"/>
                    <a:pt x="38" y="20"/>
                    <a:pt x="39" y="18"/>
                  </a:cubicBezTo>
                  <a:cubicBezTo>
                    <a:pt x="39" y="18"/>
                    <a:pt x="39" y="17"/>
                    <a:pt x="39" y="17"/>
                  </a:cubicBezTo>
                  <a:cubicBezTo>
                    <a:pt x="38" y="16"/>
                    <a:pt x="37" y="16"/>
                    <a:pt x="36" y="15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8" y="14"/>
                    <a:pt x="39" y="15"/>
                    <a:pt x="40" y="15"/>
                  </a:cubicBezTo>
                  <a:cubicBezTo>
                    <a:pt x="40" y="15"/>
                    <a:pt x="41" y="15"/>
                    <a:pt x="41" y="15"/>
                  </a:cubicBezTo>
                  <a:cubicBezTo>
                    <a:pt x="42" y="13"/>
                    <a:pt x="43" y="10"/>
                    <a:pt x="43" y="7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9"/>
                    <a:pt x="44" y="13"/>
                    <a:pt x="43" y="16"/>
                  </a:cubicBezTo>
                  <a:cubicBezTo>
                    <a:pt x="42" y="16"/>
                    <a:pt x="43" y="17"/>
                    <a:pt x="43" y="17"/>
                  </a:cubicBezTo>
                  <a:cubicBezTo>
                    <a:pt x="45" y="18"/>
                    <a:pt x="46" y="19"/>
                    <a:pt x="48" y="19"/>
                  </a:cubicBezTo>
                  <a:cubicBezTo>
                    <a:pt x="49" y="19"/>
                    <a:pt x="49" y="19"/>
                    <a:pt x="49" y="18"/>
                  </a:cubicBezTo>
                  <a:cubicBezTo>
                    <a:pt x="49" y="14"/>
                    <a:pt x="48" y="9"/>
                    <a:pt x="46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53" y="14"/>
                    <a:pt x="52" y="28"/>
                    <a:pt x="43" y="37"/>
                  </a:cubicBezTo>
                  <a:cubicBezTo>
                    <a:pt x="34" y="46"/>
                    <a:pt x="20" y="48"/>
                    <a:pt x="9" y="42"/>
                  </a:cubicBezTo>
                  <a:close/>
                  <a:moveTo>
                    <a:pt x="48" y="21"/>
                  </a:moveTo>
                  <a:cubicBezTo>
                    <a:pt x="46" y="21"/>
                    <a:pt x="44" y="20"/>
                    <a:pt x="42" y="19"/>
                  </a:cubicBezTo>
                  <a:cubicBezTo>
                    <a:pt x="42" y="18"/>
                    <a:pt x="41" y="19"/>
                    <a:pt x="41" y="19"/>
                  </a:cubicBezTo>
                  <a:cubicBezTo>
                    <a:pt x="39" y="22"/>
                    <a:pt x="37" y="24"/>
                    <a:pt x="35" y="27"/>
                  </a:cubicBezTo>
                  <a:cubicBezTo>
                    <a:pt x="35" y="27"/>
                    <a:pt x="35" y="27"/>
                    <a:pt x="35" y="28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2" y="35"/>
                    <a:pt x="43" y="35"/>
                    <a:pt x="43" y="34"/>
                  </a:cubicBezTo>
                  <a:cubicBezTo>
                    <a:pt x="46" y="31"/>
                    <a:pt x="48" y="27"/>
                    <a:pt x="49" y="22"/>
                  </a:cubicBezTo>
                  <a:cubicBezTo>
                    <a:pt x="49" y="22"/>
                    <a:pt x="49" y="21"/>
                    <a:pt x="48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170"/>
              <a:endParaRPr lang="zh-CN" altLang="en-US" sz="2400">
                <a:solidFill>
                  <a:srgbClr val="333333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8443" name="PA_椭圆 1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443183" y="3740504"/>
            <a:ext cx="622300" cy="62461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18444" name="PA_组合 12"/>
          <p:cNvGrpSpPr/>
          <p:nvPr>
            <p:custDataLst>
              <p:tags r:id="rId4"/>
            </p:custDataLst>
          </p:nvPr>
        </p:nvGrpSpPr>
        <p:grpSpPr bwMode="auto">
          <a:xfrm>
            <a:off x="1593467" y="3905657"/>
            <a:ext cx="317500" cy="309129"/>
            <a:chOff x="0" y="0"/>
            <a:chExt cx="150" cy="146"/>
          </a:xfrm>
        </p:grpSpPr>
        <p:sp>
          <p:nvSpPr>
            <p:cNvPr id="18445" name="Freeform 13"/>
            <p:cNvSpPr>
              <a:spLocks noEditPoints="1"/>
            </p:cNvSpPr>
            <p:nvPr/>
          </p:nvSpPr>
          <p:spPr bwMode="auto">
            <a:xfrm>
              <a:off x="0" y="0"/>
              <a:ext cx="96" cy="88"/>
            </a:xfrm>
            <a:custGeom>
              <a:avLst/>
              <a:gdLst>
                <a:gd name="T0" fmla="*/ 54 w 54"/>
                <a:gd name="T1" fmla="*/ 34 h 50"/>
                <a:gd name="T2" fmla="*/ 2 w 54"/>
                <a:gd name="T3" fmla="*/ 34 h 50"/>
                <a:gd name="T4" fmla="*/ 1 w 54"/>
                <a:gd name="T5" fmla="*/ 36 h 50"/>
                <a:gd name="T6" fmla="*/ 19 w 54"/>
                <a:gd name="T7" fmla="*/ 50 h 50"/>
                <a:gd name="T8" fmla="*/ 38 w 54"/>
                <a:gd name="T9" fmla="*/ 50 h 50"/>
                <a:gd name="T10" fmla="*/ 42 w 54"/>
                <a:gd name="T11" fmla="*/ 47 h 50"/>
                <a:gd name="T12" fmla="*/ 40 w 54"/>
                <a:gd name="T13" fmla="*/ 42 h 50"/>
                <a:gd name="T14" fmla="*/ 40 w 54"/>
                <a:gd name="T15" fmla="*/ 40 h 50"/>
                <a:gd name="T16" fmla="*/ 41 w 54"/>
                <a:gd name="T17" fmla="*/ 40 h 50"/>
                <a:gd name="T18" fmla="*/ 45 w 54"/>
                <a:gd name="T19" fmla="*/ 43 h 50"/>
                <a:gd name="T20" fmla="*/ 47 w 54"/>
                <a:gd name="T21" fmla="*/ 42 h 50"/>
                <a:gd name="T22" fmla="*/ 42 w 54"/>
                <a:gd name="T23" fmla="*/ 38 h 50"/>
                <a:gd name="T24" fmla="*/ 43 w 54"/>
                <a:gd name="T25" fmla="*/ 37 h 50"/>
                <a:gd name="T26" fmla="*/ 45 w 54"/>
                <a:gd name="T27" fmla="*/ 36 h 50"/>
                <a:gd name="T28" fmla="*/ 50 w 54"/>
                <a:gd name="T29" fmla="*/ 39 h 50"/>
                <a:gd name="T30" fmla="*/ 54 w 54"/>
                <a:gd name="T31" fmla="*/ 34 h 50"/>
                <a:gd name="T32" fmla="*/ 35 w 54"/>
                <a:gd name="T33" fmla="*/ 31 h 50"/>
                <a:gd name="T34" fmla="*/ 27 w 54"/>
                <a:gd name="T35" fmla="*/ 3 h 50"/>
                <a:gd name="T36" fmla="*/ 29 w 54"/>
                <a:gd name="T37" fmla="*/ 1 h 50"/>
                <a:gd name="T38" fmla="*/ 47 w 54"/>
                <a:gd name="T39" fmla="*/ 15 h 50"/>
                <a:gd name="T40" fmla="*/ 51 w 54"/>
                <a:gd name="T41" fmla="*/ 30 h 50"/>
                <a:gd name="T42" fmla="*/ 49 w 54"/>
                <a:gd name="T43" fmla="*/ 32 h 50"/>
                <a:gd name="T44" fmla="*/ 36 w 54"/>
                <a:gd name="T45" fmla="*/ 32 h 50"/>
                <a:gd name="T46" fmla="*/ 35 w 54"/>
                <a:gd name="T47" fmla="*/ 3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4" h="50">
                  <a:moveTo>
                    <a:pt x="54" y="34"/>
                  </a:moveTo>
                  <a:cubicBezTo>
                    <a:pt x="2" y="34"/>
                    <a:pt x="2" y="34"/>
                    <a:pt x="2" y="34"/>
                  </a:cubicBezTo>
                  <a:cubicBezTo>
                    <a:pt x="1" y="34"/>
                    <a:pt x="0" y="35"/>
                    <a:pt x="1" y="36"/>
                  </a:cubicBezTo>
                  <a:cubicBezTo>
                    <a:pt x="2" y="45"/>
                    <a:pt x="11" y="50"/>
                    <a:pt x="19" y="50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1" y="45"/>
                    <a:pt x="40" y="44"/>
                    <a:pt x="40" y="42"/>
                  </a:cubicBezTo>
                  <a:cubicBezTo>
                    <a:pt x="40" y="41"/>
                    <a:pt x="40" y="41"/>
                    <a:pt x="40" y="40"/>
                  </a:cubicBezTo>
                  <a:cubicBezTo>
                    <a:pt x="40" y="40"/>
                    <a:pt x="41" y="39"/>
                    <a:pt x="41" y="40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38"/>
                    <a:pt x="42" y="37"/>
                    <a:pt x="43" y="37"/>
                  </a:cubicBezTo>
                  <a:cubicBezTo>
                    <a:pt x="43" y="36"/>
                    <a:pt x="44" y="36"/>
                    <a:pt x="45" y="36"/>
                  </a:cubicBezTo>
                  <a:cubicBezTo>
                    <a:pt x="47" y="36"/>
                    <a:pt x="49" y="37"/>
                    <a:pt x="50" y="39"/>
                  </a:cubicBezTo>
                  <a:lnTo>
                    <a:pt x="54" y="34"/>
                  </a:lnTo>
                  <a:close/>
                  <a:moveTo>
                    <a:pt x="35" y="31"/>
                  </a:moveTo>
                  <a:cubicBezTo>
                    <a:pt x="27" y="3"/>
                    <a:pt x="27" y="3"/>
                    <a:pt x="27" y="3"/>
                  </a:cubicBezTo>
                  <a:cubicBezTo>
                    <a:pt x="27" y="2"/>
                    <a:pt x="28" y="1"/>
                    <a:pt x="29" y="1"/>
                  </a:cubicBezTo>
                  <a:cubicBezTo>
                    <a:pt x="37" y="0"/>
                    <a:pt x="45" y="7"/>
                    <a:pt x="47" y="15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31"/>
                    <a:pt x="51" y="32"/>
                    <a:pt x="49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2"/>
                    <a:pt x="35" y="32"/>
                    <a:pt x="35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170"/>
              <a:endParaRPr lang="zh-CN" altLang="en-US" sz="2400">
                <a:solidFill>
                  <a:srgbClr val="333333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8446" name="Freeform 14"/>
            <p:cNvSpPr>
              <a:spLocks noEditPoints="1"/>
            </p:cNvSpPr>
            <p:nvPr/>
          </p:nvSpPr>
          <p:spPr bwMode="auto">
            <a:xfrm>
              <a:off x="67" y="60"/>
              <a:ext cx="83" cy="86"/>
            </a:xfrm>
            <a:custGeom>
              <a:avLst/>
              <a:gdLst>
                <a:gd name="T0" fmla="*/ 46 w 47"/>
                <a:gd name="T1" fmla="*/ 0 h 49"/>
                <a:gd name="T2" fmla="*/ 16 w 47"/>
                <a:gd name="T3" fmla="*/ 0 h 49"/>
                <a:gd name="T4" fmla="*/ 12 w 47"/>
                <a:gd name="T5" fmla="*/ 5 h 49"/>
                <a:gd name="T6" fmla="*/ 13 w 47"/>
                <a:gd name="T7" fmla="*/ 8 h 49"/>
                <a:gd name="T8" fmla="*/ 13 w 47"/>
                <a:gd name="T9" fmla="*/ 9 h 49"/>
                <a:gd name="T10" fmla="*/ 12 w 47"/>
                <a:gd name="T11" fmla="*/ 10 h 49"/>
                <a:gd name="T12" fmla="*/ 9 w 47"/>
                <a:gd name="T13" fmla="*/ 8 h 49"/>
                <a:gd name="T14" fmla="*/ 7 w 47"/>
                <a:gd name="T15" fmla="*/ 9 h 49"/>
                <a:gd name="T16" fmla="*/ 11 w 47"/>
                <a:gd name="T17" fmla="*/ 11 h 49"/>
                <a:gd name="T18" fmla="*/ 10 w 47"/>
                <a:gd name="T19" fmla="*/ 13 h 49"/>
                <a:gd name="T20" fmla="*/ 7 w 47"/>
                <a:gd name="T21" fmla="*/ 14 h 49"/>
                <a:gd name="T22" fmla="*/ 4 w 47"/>
                <a:gd name="T23" fmla="*/ 13 h 49"/>
                <a:gd name="T24" fmla="*/ 0 w 47"/>
                <a:gd name="T25" fmla="*/ 16 h 49"/>
                <a:gd name="T26" fmla="*/ 46 w 47"/>
                <a:gd name="T27" fmla="*/ 16 h 49"/>
                <a:gd name="T28" fmla="*/ 47 w 47"/>
                <a:gd name="T29" fmla="*/ 14 h 49"/>
                <a:gd name="T30" fmla="*/ 47 w 47"/>
                <a:gd name="T31" fmla="*/ 2 h 49"/>
                <a:gd name="T32" fmla="*/ 46 w 47"/>
                <a:gd name="T33" fmla="*/ 0 h 49"/>
                <a:gd name="T34" fmla="*/ 10 w 47"/>
                <a:gd name="T35" fmla="*/ 48 h 49"/>
                <a:gd name="T36" fmla="*/ 3 w 47"/>
                <a:gd name="T37" fmla="*/ 20 h 49"/>
                <a:gd name="T38" fmla="*/ 4 w 47"/>
                <a:gd name="T39" fmla="*/ 18 h 49"/>
                <a:gd name="T40" fmla="*/ 17 w 47"/>
                <a:gd name="T41" fmla="*/ 18 h 49"/>
                <a:gd name="T42" fmla="*/ 19 w 47"/>
                <a:gd name="T43" fmla="*/ 19 h 49"/>
                <a:gd name="T44" fmla="*/ 26 w 47"/>
                <a:gd name="T45" fmla="*/ 43 h 49"/>
                <a:gd name="T46" fmla="*/ 24 w 47"/>
                <a:gd name="T47" fmla="*/ 46 h 49"/>
                <a:gd name="T48" fmla="*/ 12 w 47"/>
                <a:gd name="T49" fmla="*/ 49 h 49"/>
                <a:gd name="T50" fmla="*/ 10 w 47"/>
                <a:gd name="T51" fmla="*/ 48 h 49"/>
                <a:gd name="T52" fmla="*/ 15 w 47"/>
                <a:gd name="T53" fmla="*/ 45 h 49"/>
                <a:gd name="T54" fmla="*/ 20 w 47"/>
                <a:gd name="T55" fmla="*/ 43 h 49"/>
                <a:gd name="T56" fmla="*/ 21 w 47"/>
                <a:gd name="T57" fmla="*/ 41 h 49"/>
                <a:gd name="T58" fmla="*/ 17 w 47"/>
                <a:gd name="T59" fmla="*/ 25 h 49"/>
                <a:gd name="T60" fmla="*/ 15 w 47"/>
                <a:gd name="T61" fmla="*/ 24 h 49"/>
                <a:gd name="T62" fmla="*/ 10 w 47"/>
                <a:gd name="T63" fmla="*/ 25 h 49"/>
                <a:gd name="T64" fmla="*/ 8 w 47"/>
                <a:gd name="T65" fmla="*/ 27 h 49"/>
                <a:gd name="T66" fmla="*/ 13 w 47"/>
                <a:gd name="T67" fmla="*/ 43 h 49"/>
                <a:gd name="T68" fmla="*/ 15 w 47"/>
                <a:gd name="T69" fmla="*/ 45 h 49"/>
                <a:gd name="T70" fmla="*/ 44 w 47"/>
                <a:gd name="T71" fmla="*/ 5 h 49"/>
                <a:gd name="T72" fmla="*/ 44 w 47"/>
                <a:gd name="T73" fmla="*/ 11 h 49"/>
                <a:gd name="T74" fmla="*/ 42 w 47"/>
                <a:gd name="T75" fmla="*/ 13 h 49"/>
                <a:gd name="T76" fmla="*/ 26 w 47"/>
                <a:gd name="T77" fmla="*/ 13 h 49"/>
                <a:gd name="T78" fmla="*/ 24 w 47"/>
                <a:gd name="T79" fmla="*/ 11 h 49"/>
                <a:gd name="T80" fmla="*/ 24 w 47"/>
                <a:gd name="T81" fmla="*/ 5 h 49"/>
                <a:gd name="T82" fmla="*/ 26 w 47"/>
                <a:gd name="T83" fmla="*/ 4 h 49"/>
                <a:gd name="T84" fmla="*/ 42 w 47"/>
                <a:gd name="T85" fmla="*/ 4 h 49"/>
                <a:gd name="T86" fmla="*/ 44 w 47"/>
                <a:gd name="T87" fmla="*/ 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9">
                  <a:moveTo>
                    <a:pt x="4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5"/>
                    <a:pt x="13" y="7"/>
                    <a:pt x="13" y="8"/>
                  </a:cubicBezTo>
                  <a:cubicBezTo>
                    <a:pt x="13" y="8"/>
                    <a:pt x="13" y="9"/>
                    <a:pt x="13" y="9"/>
                  </a:cubicBezTo>
                  <a:cubicBezTo>
                    <a:pt x="13" y="10"/>
                    <a:pt x="12" y="10"/>
                    <a:pt x="12" y="10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2"/>
                    <a:pt x="11" y="12"/>
                    <a:pt x="10" y="13"/>
                  </a:cubicBezTo>
                  <a:cubicBezTo>
                    <a:pt x="10" y="13"/>
                    <a:pt x="9" y="14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47" y="16"/>
                    <a:pt x="47" y="15"/>
                    <a:pt x="47" y="14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1"/>
                    <a:pt x="47" y="0"/>
                    <a:pt x="46" y="0"/>
                  </a:cubicBezTo>
                  <a:close/>
                  <a:moveTo>
                    <a:pt x="10" y="48"/>
                  </a:moveTo>
                  <a:cubicBezTo>
                    <a:pt x="3" y="20"/>
                    <a:pt x="3" y="20"/>
                    <a:pt x="3" y="20"/>
                  </a:cubicBezTo>
                  <a:cubicBezTo>
                    <a:pt x="2" y="19"/>
                    <a:pt x="3" y="18"/>
                    <a:pt x="4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8" y="18"/>
                    <a:pt x="19" y="18"/>
                    <a:pt x="19" y="19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4"/>
                    <a:pt x="25" y="45"/>
                    <a:pt x="24" y="46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1" y="49"/>
                    <a:pt x="10" y="48"/>
                    <a:pt x="10" y="48"/>
                  </a:cubicBezTo>
                  <a:close/>
                  <a:moveTo>
                    <a:pt x="15" y="45"/>
                  </a:moveTo>
                  <a:cubicBezTo>
                    <a:pt x="20" y="43"/>
                    <a:pt x="20" y="43"/>
                    <a:pt x="20" y="43"/>
                  </a:cubicBezTo>
                  <a:cubicBezTo>
                    <a:pt x="21" y="43"/>
                    <a:pt x="22" y="42"/>
                    <a:pt x="21" y="41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24"/>
                    <a:pt x="16" y="23"/>
                    <a:pt x="15" y="24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4" y="45"/>
                    <a:pt x="15" y="45"/>
                  </a:cubicBezTo>
                  <a:close/>
                  <a:moveTo>
                    <a:pt x="44" y="5"/>
                  </a:moveTo>
                  <a:cubicBezTo>
                    <a:pt x="44" y="11"/>
                    <a:pt x="44" y="11"/>
                    <a:pt x="44" y="11"/>
                  </a:cubicBezTo>
                  <a:cubicBezTo>
                    <a:pt x="44" y="12"/>
                    <a:pt x="43" y="13"/>
                    <a:pt x="42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5" y="13"/>
                    <a:pt x="24" y="12"/>
                    <a:pt x="24" y="11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4"/>
                    <a:pt x="25" y="4"/>
                    <a:pt x="26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3" y="4"/>
                    <a:pt x="44" y="4"/>
                    <a:pt x="44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170"/>
              <a:endParaRPr lang="zh-CN" altLang="en-US" sz="2400">
                <a:solidFill>
                  <a:srgbClr val="333333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8451" name="PA_椭圆 1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443183" y="2428504"/>
            <a:ext cx="622300" cy="62461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8452" name="PA_任意多边形 20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601933" y="2580952"/>
            <a:ext cx="266700" cy="313364"/>
          </a:xfrm>
          <a:custGeom>
            <a:avLst/>
            <a:gdLst>
              <a:gd name="T0" fmla="*/ 24 w 72"/>
              <a:gd name="T1" fmla="*/ 71 h 85"/>
              <a:gd name="T2" fmla="*/ 30 w 72"/>
              <a:gd name="T3" fmla="*/ 73 h 85"/>
              <a:gd name="T4" fmla="*/ 18 w 72"/>
              <a:gd name="T5" fmla="*/ 30 h 85"/>
              <a:gd name="T6" fmla="*/ 18 w 72"/>
              <a:gd name="T7" fmla="*/ 32 h 85"/>
              <a:gd name="T8" fmla="*/ 4 w 72"/>
              <a:gd name="T9" fmla="*/ 55 h 85"/>
              <a:gd name="T10" fmla="*/ 3 w 72"/>
              <a:gd name="T11" fmla="*/ 55 h 85"/>
              <a:gd name="T12" fmla="*/ 17 w 72"/>
              <a:gd name="T13" fmla="*/ 29 h 85"/>
              <a:gd name="T14" fmla="*/ 18 w 72"/>
              <a:gd name="T15" fmla="*/ 30 h 85"/>
              <a:gd name="T16" fmla="*/ 68 w 72"/>
              <a:gd name="T17" fmla="*/ 59 h 85"/>
              <a:gd name="T18" fmla="*/ 54 w 72"/>
              <a:gd name="T19" fmla="*/ 82 h 85"/>
              <a:gd name="T20" fmla="*/ 54 w 72"/>
              <a:gd name="T21" fmla="*/ 84 h 85"/>
              <a:gd name="T22" fmla="*/ 55 w 72"/>
              <a:gd name="T23" fmla="*/ 84 h 85"/>
              <a:gd name="T24" fmla="*/ 69 w 72"/>
              <a:gd name="T25" fmla="*/ 59 h 85"/>
              <a:gd name="T26" fmla="*/ 60 w 72"/>
              <a:gd name="T27" fmla="*/ 59 h 85"/>
              <a:gd name="T28" fmla="*/ 59 w 72"/>
              <a:gd name="T29" fmla="*/ 59 h 85"/>
              <a:gd name="T30" fmla="*/ 50 w 72"/>
              <a:gd name="T31" fmla="*/ 75 h 85"/>
              <a:gd name="T32" fmla="*/ 50 w 72"/>
              <a:gd name="T33" fmla="*/ 76 h 85"/>
              <a:gd name="T34" fmla="*/ 51 w 72"/>
              <a:gd name="T35" fmla="*/ 78 h 85"/>
              <a:gd name="T36" fmla="*/ 60 w 72"/>
              <a:gd name="T37" fmla="*/ 59 h 85"/>
              <a:gd name="T38" fmla="*/ 22 w 72"/>
              <a:gd name="T39" fmla="*/ 37 h 85"/>
              <a:gd name="T40" fmla="*/ 22 w 72"/>
              <a:gd name="T41" fmla="*/ 39 h 85"/>
              <a:gd name="T42" fmla="*/ 13 w 72"/>
              <a:gd name="T43" fmla="*/ 54 h 85"/>
              <a:gd name="T44" fmla="*/ 12 w 72"/>
              <a:gd name="T45" fmla="*/ 55 h 85"/>
              <a:gd name="T46" fmla="*/ 21 w 72"/>
              <a:gd name="T47" fmla="*/ 36 h 85"/>
              <a:gd name="T48" fmla="*/ 51 w 72"/>
              <a:gd name="T49" fmla="*/ 57 h 85"/>
              <a:gd name="T50" fmla="*/ 46 w 72"/>
              <a:gd name="T51" fmla="*/ 76 h 85"/>
              <a:gd name="T52" fmla="*/ 14 w 72"/>
              <a:gd name="T53" fmla="*/ 62 h 85"/>
              <a:gd name="T54" fmla="*/ 22 w 72"/>
              <a:gd name="T55" fmla="*/ 53 h 85"/>
              <a:gd name="T56" fmla="*/ 41 w 72"/>
              <a:gd name="T57" fmla="*/ 38 h 85"/>
              <a:gd name="T58" fmla="*/ 45 w 72"/>
              <a:gd name="T59" fmla="*/ 33 h 85"/>
              <a:gd name="T60" fmla="*/ 52 w 72"/>
              <a:gd name="T61" fmla="*/ 35 h 85"/>
              <a:gd name="T62" fmla="*/ 51 w 72"/>
              <a:gd name="T63" fmla="*/ 37 h 85"/>
              <a:gd name="T64" fmla="*/ 51 w 72"/>
              <a:gd name="T65" fmla="*/ 57 h 85"/>
              <a:gd name="T66" fmla="*/ 59 w 72"/>
              <a:gd name="T67" fmla="*/ 7 h 85"/>
              <a:gd name="T68" fmla="*/ 67 w 72"/>
              <a:gd name="T69" fmla="*/ 11 h 85"/>
              <a:gd name="T70" fmla="*/ 54 w 72"/>
              <a:gd name="T71" fmla="*/ 34 h 85"/>
              <a:gd name="T72" fmla="*/ 47 w 72"/>
              <a:gd name="T73" fmla="*/ 31 h 85"/>
              <a:gd name="T74" fmla="*/ 61 w 72"/>
              <a:gd name="T75" fmla="*/ 5 h 85"/>
              <a:gd name="T76" fmla="*/ 68 w 72"/>
              <a:gd name="T77" fmla="*/ 9 h 85"/>
              <a:gd name="T78" fmla="*/ 61 w 72"/>
              <a:gd name="T79" fmla="*/ 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2" h="85">
                <a:moveTo>
                  <a:pt x="30" y="74"/>
                </a:moveTo>
                <a:cubicBezTo>
                  <a:pt x="27" y="78"/>
                  <a:pt x="22" y="74"/>
                  <a:pt x="24" y="71"/>
                </a:cubicBezTo>
                <a:cubicBezTo>
                  <a:pt x="24" y="70"/>
                  <a:pt x="24" y="70"/>
                  <a:pt x="25" y="70"/>
                </a:cubicBezTo>
                <a:cubicBezTo>
                  <a:pt x="30" y="73"/>
                  <a:pt x="30" y="73"/>
                  <a:pt x="30" y="73"/>
                </a:cubicBezTo>
                <a:cubicBezTo>
                  <a:pt x="31" y="73"/>
                  <a:pt x="31" y="74"/>
                  <a:pt x="30" y="74"/>
                </a:cubicBezTo>
                <a:close/>
                <a:moveTo>
                  <a:pt x="18" y="30"/>
                </a:moveTo>
                <a:cubicBezTo>
                  <a:pt x="19" y="30"/>
                  <a:pt x="19" y="30"/>
                  <a:pt x="19" y="30"/>
                </a:cubicBezTo>
                <a:cubicBezTo>
                  <a:pt x="19" y="31"/>
                  <a:pt x="18" y="32"/>
                  <a:pt x="18" y="32"/>
                </a:cubicBezTo>
                <a:cubicBezTo>
                  <a:pt x="9" y="35"/>
                  <a:pt x="3" y="44"/>
                  <a:pt x="5" y="54"/>
                </a:cubicBezTo>
                <a:cubicBezTo>
                  <a:pt x="5" y="54"/>
                  <a:pt x="5" y="55"/>
                  <a:pt x="4" y="55"/>
                </a:cubicBezTo>
                <a:cubicBezTo>
                  <a:pt x="4" y="55"/>
                  <a:pt x="4" y="55"/>
                  <a:pt x="4" y="55"/>
                </a:cubicBezTo>
                <a:cubicBezTo>
                  <a:pt x="4" y="55"/>
                  <a:pt x="3" y="55"/>
                  <a:pt x="3" y="55"/>
                </a:cubicBezTo>
                <a:cubicBezTo>
                  <a:pt x="3" y="55"/>
                  <a:pt x="3" y="55"/>
                  <a:pt x="3" y="54"/>
                </a:cubicBezTo>
                <a:cubicBezTo>
                  <a:pt x="0" y="43"/>
                  <a:pt x="7" y="33"/>
                  <a:pt x="17" y="29"/>
                </a:cubicBezTo>
                <a:cubicBezTo>
                  <a:pt x="17" y="29"/>
                  <a:pt x="18" y="29"/>
                  <a:pt x="18" y="29"/>
                </a:cubicBezTo>
                <a:cubicBezTo>
                  <a:pt x="18" y="29"/>
                  <a:pt x="18" y="30"/>
                  <a:pt x="18" y="30"/>
                </a:cubicBezTo>
                <a:close/>
                <a:moveTo>
                  <a:pt x="68" y="59"/>
                </a:moveTo>
                <a:cubicBezTo>
                  <a:pt x="68" y="59"/>
                  <a:pt x="68" y="59"/>
                  <a:pt x="68" y="59"/>
                </a:cubicBezTo>
                <a:cubicBezTo>
                  <a:pt x="67" y="59"/>
                  <a:pt x="67" y="59"/>
                  <a:pt x="67" y="60"/>
                </a:cubicBezTo>
                <a:cubicBezTo>
                  <a:pt x="69" y="69"/>
                  <a:pt x="63" y="79"/>
                  <a:pt x="54" y="82"/>
                </a:cubicBezTo>
                <a:cubicBezTo>
                  <a:pt x="54" y="82"/>
                  <a:pt x="53" y="83"/>
                  <a:pt x="53" y="83"/>
                </a:cubicBezTo>
                <a:cubicBezTo>
                  <a:pt x="54" y="84"/>
                  <a:pt x="54" y="84"/>
                  <a:pt x="54" y="84"/>
                </a:cubicBezTo>
                <a:cubicBezTo>
                  <a:pt x="54" y="84"/>
                  <a:pt x="54" y="84"/>
                  <a:pt x="54" y="84"/>
                </a:cubicBezTo>
                <a:cubicBezTo>
                  <a:pt x="54" y="85"/>
                  <a:pt x="55" y="85"/>
                  <a:pt x="55" y="84"/>
                </a:cubicBezTo>
                <a:cubicBezTo>
                  <a:pt x="65" y="81"/>
                  <a:pt x="72" y="70"/>
                  <a:pt x="69" y="59"/>
                </a:cubicBezTo>
                <a:cubicBezTo>
                  <a:pt x="69" y="59"/>
                  <a:pt x="69" y="59"/>
                  <a:pt x="69" y="59"/>
                </a:cubicBezTo>
                <a:cubicBezTo>
                  <a:pt x="69" y="59"/>
                  <a:pt x="68" y="59"/>
                  <a:pt x="68" y="59"/>
                </a:cubicBezTo>
                <a:close/>
                <a:moveTo>
                  <a:pt x="60" y="59"/>
                </a:moveTo>
                <a:cubicBezTo>
                  <a:pt x="60" y="59"/>
                  <a:pt x="60" y="59"/>
                  <a:pt x="60" y="59"/>
                </a:cubicBezTo>
                <a:cubicBezTo>
                  <a:pt x="59" y="59"/>
                  <a:pt x="59" y="59"/>
                  <a:pt x="59" y="59"/>
                </a:cubicBezTo>
                <a:cubicBezTo>
                  <a:pt x="59" y="60"/>
                  <a:pt x="59" y="60"/>
                  <a:pt x="59" y="60"/>
                </a:cubicBezTo>
                <a:cubicBezTo>
                  <a:pt x="61" y="67"/>
                  <a:pt x="57" y="74"/>
                  <a:pt x="50" y="75"/>
                </a:cubicBezTo>
                <a:cubicBezTo>
                  <a:pt x="50" y="75"/>
                  <a:pt x="50" y="75"/>
                  <a:pt x="50" y="75"/>
                </a:cubicBezTo>
                <a:cubicBezTo>
                  <a:pt x="50" y="76"/>
                  <a:pt x="50" y="76"/>
                  <a:pt x="50" y="76"/>
                </a:cubicBezTo>
                <a:cubicBezTo>
                  <a:pt x="50" y="77"/>
                  <a:pt x="50" y="77"/>
                  <a:pt x="50" y="77"/>
                </a:cubicBezTo>
                <a:cubicBezTo>
                  <a:pt x="50" y="77"/>
                  <a:pt x="50" y="78"/>
                  <a:pt x="51" y="78"/>
                </a:cubicBezTo>
                <a:cubicBezTo>
                  <a:pt x="59" y="76"/>
                  <a:pt x="64" y="67"/>
                  <a:pt x="61" y="59"/>
                </a:cubicBezTo>
                <a:cubicBezTo>
                  <a:pt x="61" y="59"/>
                  <a:pt x="61" y="59"/>
                  <a:pt x="60" y="59"/>
                </a:cubicBezTo>
                <a:close/>
                <a:moveTo>
                  <a:pt x="22" y="37"/>
                </a:moveTo>
                <a:cubicBezTo>
                  <a:pt x="22" y="37"/>
                  <a:pt x="22" y="37"/>
                  <a:pt x="22" y="37"/>
                </a:cubicBezTo>
                <a:cubicBezTo>
                  <a:pt x="22" y="38"/>
                  <a:pt x="22" y="38"/>
                  <a:pt x="22" y="38"/>
                </a:cubicBezTo>
                <a:cubicBezTo>
                  <a:pt x="22" y="38"/>
                  <a:pt x="22" y="39"/>
                  <a:pt x="22" y="39"/>
                </a:cubicBezTo>
                <a:cubicBezTo>
                  <a:pt x="15" y="40"/>
                  <a:pt x="11" y="47"/>
                  <a:pt x="13" y="53"/>
                </a:cubicBezTo>
                <a:cubicBezTo>
                  <a:pt x="13" y="54"/>
                  <a:pt x="13" y="54"/>
                  <a:pt x="13" y="54"/>
                </a:cubicBezTo>
                <a:cubicBezTo>
                  <a:pt x="13" y="55"/>
                  <a:pt x="13" y="55"/>
                  <a:pt x="12" y="55"/>
                </a:cubicBezTo>
                <a:cubicBezTo>
                  <a:pt x="12" y="55"/>
                  <a:pt x="12" y="55"/>
                  <a:pt x="12" y="55"/>
                </a:cubicBezTo>
                <a:cubicBezTo>
                  <a:pt x="11" y="55"/>
                  <a:pt x="11" y="55"/>
                  <a:pt x="11" y="54"/>
                </a:cubicBezTo>
                <a:cubicBezTo>
                  <a:pt x="8" y="46"/>
                  <a:pt x="13" y="38"/>
                  <a:pt x="21" y="36"/>
                </a:cubicBezTo>
                <a:cubicBezTo>
                  <a:pt x="22" y="36"/>
                  <a:pt x="22" y="36"/>
                  <a:pt x="22" y="37"/>
                </a:cubicBezTo>
                <a:close/>
                <a:moveTo>
                  <a:pt x="51" y="57"/>
                </a:moveTo>
                <a:cubicBezTo>
                  <a:pt x="48" y="62"/>
                  <a:pt x="47" y="65"/>
                  <a:pt x="46" y="68"/>
                </a:cubicBezTo>
                <a:cubicBezTo>
                  <a:pt x="46" y="70"/>
                  <a:pt x="46" y="72"/>
                  <a:pt x="46" y="76"/>
                </a:cubicBezTo>
                <a:cubicBezTo>
                  <a:pt x="46" y="79"/>
                  <a:pt x="45" y="80"/>
                  <a:pt x="42" y="79"/>
                </a:cubicBezTo>
                <a:cubicBezTo>
                  <a:pt x="33" y="73"/>
                  <a:pt x="23" y="68"/>
                  <a:pt x="14" y="62"/>
                </a:cubicBezTo>
                <a:cubicBezTo>
                  <a:pt x="12" y="61"/>
                  <a:pt x="12" y="59"/>
                  <a:pt x="14" y="58"/>
                </a:cubicBezTo>
                <a:cubicBezTo>
                  <a:pt x="18" y="56"/>
                  <a:pt x="20" y="55"/>
                  <a:pt x="22" y="53"/>
                </a:cubicBezTo>
                <a:cubicBezTo>
                  <a:pt x="24" y="51"/>
                  <a:pt x="25" y="49"/>
                  <a:pt x="28" y="44"/>
                </a:cubicBezTo>
                <a:cubicBezTo>
                  <a:pt x="31" y="38"/>
                  <a:pt x="37" y="37"/>
                  <a:pt x="41" y="38"/>
                </a:cubicBezTo>
                <a:cubicBezTo>
                  <a:pt x="44" y="38"/>
                  <a:pt x="44" y="37"/>
                  <a:pt x="45" y="34"/>
                </a:cubicBezTo>
                <a:cubicBezTo>
                  <a:pt x="45" y="34"/>
                  <a:pt x="45" y="33"/>
                  <a:pt x="45" y="33"/>
                </a:cubicBezTo>
                <a:cubicBezTo>
                  <a:pt x="46" y="32"/>
                  <a:pt x="46" y="32"/>
                  <a:pt x="47" y="32"/>
                </a:cubicBezTo>
                <a:cubicBezTo>
                  <a:pt x="52" y="35"/>
                  <a:pt x="52" y="35"/>
                  <a:pt x="52" y="35"/>
                </a:cubicBezTo>
                <a:cubicBezTo>
                  <a:pt x="53" y="36"/>
                  <a:pt x="53" y="36"/>
                  <a:pt x="52" y="37"/>
                </a:cubicBezTo>
                <a:cubicBezTo>
                  <a:pt x="52" y="37"/>
                  <a:pt x="52" y="37"/>
                  <a:pt x="51" y="37"/>
                </a:cubicBezTo>
                <a:cubicBezTo>
                  <a:pt x="49" y="40"/>
                  <a:pt x="49" y="41"/>
                  <a:pt x="50" y="43"/>
                </a:cubicBezTo>
                <a:cubicBezTo>
                  <a:pt x="53" y="46"/>
                  <a:pt x="54" y="52"/>
                  <a:pt x="51" y="57"/>
                </a:cubicBezTo>
                <a:close/>
                <a:moveTo>
                  <a:pt x="46" y="30"/>
                </a:moveTo>
                <a:cubicBezTo>
                  <a:pt x="49" y="23"/>
                  <a:pt x="54" y="13"/>
                  <a:pt x="59" y="7"/>
                </a:cubicBezTo>
                <a:cubicBezTo>
                  <a:pt x="59" y="7"/>
                  <a:pt x="60" y="7"/>
                  <a:pt x="60" y="7"/>
                </a:cubicBezTo>
                <a:cubicBezTo>
                  <a:pt x="67" y="11"/>
                  <a:pt x="67" y="11"/>
                  <a:pt x="67" y="11"/>
                </a:cubicBezTo>
                <a:cubicBezTo>
                  <a:pt x="68" y="11"/>
                  <a:pt x="68" y="11"/>
                  <a:pt x="68" y="12"/>
                </a:cubicBezTo>
                <a:cubicBezTo>
                  <a:pt x="65" y="19"/>
                  <a:pt x="59" y="29"/>
                  <a:pt x="54" y="34"/>
                </a:cubicBezTo>
                <a:cubicBezTo>
                  <a:pt x="54" y="35"/>
                  <a:pt x="54" y="35"/>
                  <a:pt x="53" y="35"/>
                </a:cubicBezTo>
                <a:cubicBezTo>
                  <a:pt x="47" y="31"/>
                  <a:pt x="47" y="31"/>
                  <a:pt x="47" y="31"/>
                </a:cubicBezTo>
                <a:cubicBezTo>
                  <a:pt x="46" y="31"/>
                  <a:pt x="46" y="30"/>
                  <a:pt x="46" y="30"/>
                </a:cubicBezTo>
                <a:close/>
                <a:moveTo>
                  <a:pt x="61" y="5"/>
                </a:moveTo>
                <a:cubicBezTo>
                  <a:pt x="64" y="2"/>
                  <a:pt x="66" y="0"/>
                  <a:pt x="68" y="1"/>
                </a:cubicBezTo>
                <a:cubicBezTo>
                  <a:pt x="70" y="2"/>
                  <a:pt x="70" y="5"/>
                  <a:pt x="68" y="9"/>
                </a:cubicBezTo>
                <a:cubicBezTo>
                  <a:pt x="68" y="10"/>
                  <a:pt x="68" y="10"/>
                  <a:pt x="67" y="10"/>
                </a:cubicBezTo>
                <a:cubicBezTo>
                  <a:pt x="61" y="6"/>
                  <a:pt x="61" y="6"/>
                  <a:pt x="61" y="6"/>
                </a:cubicBezTo>
                <a:cubicBezTo>
                  <a:pt x="61" y="6"/>
                  <a:pt x="61" y="5"/>
                  <a:pt x="61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8463" name="PA_椭圆 3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443183" y="5182097"/>
            <a:ext cx="622300" cy="62461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8464" name="PA_任意多边形 32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1601933" y="5343014"/>
            <a:ext cx="304800" cy="304895"/>
          </a:xfrm>
          <a:custGeom>
            <a:avLst/>
            <a:gdLst>
              <a:gd name="T0" fmla="*/ 82 w 82"/>
              <a:gd name="T1" fmla="*/ 41 h 82"/>
              <a:gd name="T2" fmla="*/ 0 w 82"/>
              <a:gd name="T3" fmla="*/ 41 h 82"/>
              <a:gd name="T4" fmla="*/ 63 w 82"/>
              <a:gd name="T5" fmla="*/ 43 h 82"/>
              <a:gd name="T6" fmla="*/ 67 w 82"/>
              <a:gd name="T7" fmla="*/ 35 h 82"/>
              <a:gd name="T8" fmla="*/ 74 w 82"/>
              <a:gd name="T9" fmla="*/ 39 h 82"/>
              <a:gd name="T10" fmla="*/ 76 w 82"/>
              <a:gd name="T11" fmla="*/ 33 h 82"/>
              <a:gd name="T12" fmla="*/ 76 w 82"/>
              <a:gd name="T13" fmla="*/ 41 h 82"/>
              <a:gd name="T14" fmla="*/ 76 w 82"/>
              <a:gd name="T15" fmla="*/ 44 h 82"/>
              <a:gd name="T16" fmla="*/ 76 w 82"/>
              <a:gd name="T17" fmla="*/ 46 h 82"/>
              <a:gd name="T18" fmla="*/ 75 w 82"/>
              <a:gd name="T19" fmla="*/ 46 h 82"/>
              <a:gd name="T20" fmla="*/ 72 w 82"/>
              <a:gd name="T21" fmla="*/ 44 h 82"/>
              <a:gd name="T22" fmla="*/ 72 w 82"/>
              <a:gd name="T23" fmla="*/ 47 h 82"/>
              <a:gd name="T24" fmla="*/ 75 w 82"/>
              <a:gd name="T25" fmla="*/ 49 h 82"/>
              <a:gd name="T26" fmla="*/ 41 w 82"/>
              <a:gd name="T27" fmla="*/ 76 h 82"/>
              <a:gd name="T28" fmla="*/ 41 w 82"/>
              <a:gd name="T29" fmla="*/ 5 h 82"/>
              <a:gd name="T30" fmla="*/ 52 w 82"/>
              <a:gd name="T31" fmla="*/ 8 h 82"/>
              <a:gd name="T32" fmla="*/ 37 w 82"/>
              <a:gd name="T33" fmla="*/ 15 h 82"/>
              <a:gd name="T34" fmla="*/ 30 w 82"/>
              <a:gd name="T35" fmla="*/ 17 h 82"/>
              <a:gd name="T36" fmla="*/ 29 w 82"/>
              <a:gd name="T37" fmla="*/ 24 h 82"/>
              <a:gd name="T38" fmla="*/ 26 w 82"/>
              <a:gd name="T39" fmla="*/ 29 h 82"/>
              <a:gd name="T40" fmla="*/ 24 w 82"/>
              <a:gd name="T41" fmla="*/ 31 h 82"/>
              <a:gd name="T42" fmla="*/ 26 w 82"/>
              <a:gd name="T43" fmla="*/ 33 h 82"/>
              <a:gd name="T44" fmla="*/ 29 w 82"/>
              <a:gd name="T45" fmla="*/ 32 h 82"/>
              <a:gd name="T46" fmla="*/ 33 w 82"/>
              <a:gd name="T47" fmla="*/ 28 h 82"/>
              <a:gd name="T48" fmla="*/ 38 w 82"/>
              <a:gd name="T49" fmla="*/ 30 h 82"/>
              <a:gd name="T50" fmla="*/ 41 w 82"/>
              <a:gd name="T51" fmla="*/ 34 h 82"/>
              <a:gd name="T52" fmla="*/ 35 w 82"/>
              <a:gd name="T53" fmla="*/ 34 h 82"/>
              <a:gd name="T54" fmla="*/ 32 w 82"/>
              <a:gd name="T55" fmla="*/ 32 h 82"/>
              <a:gd name="T56" fmla="*/ 25 w 82"/>
              <a:gd name="T57" fmla="*/ 37 h 82"/>
              <a:gd name="T58" fmla="*/ 23 w 82"/>
              <a:gd name="T59" fmla="*/ 46 h 82"/>
              <a:gd name="T60" fmla="*/ 28 w 82"/>
              <a:gd name="T61" fmla="*/ 51 h 82"/>
              <a:gd name="T62" fmla="*/ 35 w 82"/>
              <a:gd name="T63" fmla="*/ 51 h 82"/>
              <a:gd name="T64" fmla="*/ 43 w 82"/>
              <a:gd name="T65" fmla="*/ 70 h 82"/>
              <a:gd name="T66" fmla="*/ 49 w 82"/>
              <a:gd name="T67" fmla="*/ 57 h 82"/>
              <a:gd name="T68" fmla="*/ 49 w 82"/>
              <a:gd name="T69" fmla="*/ 44 h 82"/>
              <a:gd name="T70" fmla="*/ 44 w 82"/>
              <a:gd name="T71" fmla="*/ 38 h 82"/>
              <a:gd name="T72" fmla="*/ 47 w 82"/>
              <a:gd name="T73" fmla="*/ 41 h 82"/>
              <a:gd name="T74" fmla="*/ 53 w 82"/>
              <a:gd name="T75" fmla="*/ 37 h 82"/>
              <a:gd name="T76" fmla="*/ 50 w 82"/>
              <a:gd name="T77" fmla="*/ 34 h 82"/>
              <a:gd name="T78" fmla="*/ 55 w 82"/>
              <a:gd name="T79" fmla="*/ 34 h 82"/>
              <a:gd name="T80" fmla="*/ 62 w 82"/>
              <a:gd name="T81" fmla="*/ 43 h 82"/>
              <a:gd name="T82" fmla="*/ 51 w 82"/>
              <a:gd name="T83" fmla="*/ 58 h 82"/>
              <a:gd name="T84" fmla="*/ 49 w 82"/>
              <a:gd name="T85" fmla="*/ 63 h 82"/>
              <a:gd name="T86" fmla="*/ 52 w 82"/>
              <a:gd name="T87" fmla="*/ 58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2" h="82">
                <a:moveTo>
                  <a:pt x="41" y="0"/>
                </a:moveTo>
                <a:cubicBezTo>
                  <a:pt x="64" y="0"/>
                  <a:pt x="82" y="18"/>
                  <a:pt x="82" y="41"/>
                </a:cubicBezTo>
                <a:cubicBezTo>
                  <a:pt x="82" y="63"/>
                  <a:pt x="64" y="82"/>
                  <a:pt x="41" y="82"/>
                </a:cubicBezTo>
                <a:cubicBezTo>
                  <a:pt x="18" y="82"/>
                  <a:pt x="0" y="63"/>
                  <a:pt x="0" y="41"/>
                </a:cubicBezTo>
                <a:cubicBezTo>
                  <a:pt x="0" y="18"/>
                  <a:pt x="18" y="0"/>
                  <a:pt x="41" y="0"/>
                </a:cubicBezTo>
                <a:close/>
                <a:moveTo>
                  <a:pt x="63" y="43"/>
                </a:moveTo>
                <a:cubicBezTo>
                  <a:pt x="64" y="40"/>
                  <a:pt x="64" y="38"/>
                  <a:pt x="65" y="35"/>
                </a:cubicBezTo>
                <a:cubicBezTo>
                  <a:pt x="65" y="34"/>
                  <a:pt x="65" y="34"/>
                  <a:pt x="67" y="35"/>
                </a:cubicBezTo>
                <a:cubicBezTo>
                  <a:pt x="68" y="37"/>
                  <a:pt x="70" y="38"/>
                  <a:pt x="72" y="40"/>
                </a:cubicBezTo>
                <a:cubicBezTo>
                  <a:pt x="73" y="41"/>
                  <a:pt x="74" y="41"/>
                  <a:pt x="74" y="39"/>
                </a:cubicBezTo>
                <a:cubicBezTo>
                  <a:pt x="74" y="37"/>
                  <a:pt x="74" y="35"/>
                  <a:pt x="75" y="33"/>
                </a:cubicBezTo>
                <a:cubicBezTo>
                  <a:pt x="75" y="32"/>
                  <a:pt x="75" y="32"/>
                  <a:pt x="76" y="33"/>
                </a:cubicBezTo>
                <a:cubicBezTo>
                  <a:pt x="76" y="36"/>
                  <a:pt x="76" y="38"/>
                  <a:pt x="76" y="41"/>
                </a:cubicBezTo>
                <a:cubicBezTo>
                  <a:pt x="76" y="41"/>
                  <a:pt x="77" y="41"/>
                  <a:pt x="76" y="41"/>
                </a:cubicBezTo>
                <a:cubicBezTo>
                  <a:pt x="75" y="43"/>
                  <a:pt x="75" y="43"/>
                  <a:pt x="75" y="43"/>
                </a:cubicBezTo>
                <a:cubicBezTo>
                  <a:pt x="75" y="44"/>
                  <a:pt x="75" y="44"/>
                  <a:pt x="76" y="44"/>
                </a:cubicBezTo>
                <a:cubicBezTo>
                  <a:pt x="76" y="44"/>
                  <a:pt x="76" y="45"/>
                  <a:pt x="76" y="45"/>
                </a:cubicBezTo>
                <a:cubicBezTo>
                  <a:pt x="76" y="45"/>
                  <a:pt x="76" y="46"/>
                  <a:pt x="76" y="46"/>
                </a:cubicBezTo>
                <a:cubicBezTo>
                  <a:pt x="76" y="46"/>
                  <a:pt x="76" y="47"/>
                  <a:pt x="76" y="47"/>
                </a:cubicBezTo>
                <a:cubicBezTo>
                  <a:pt x="75" y="47"/>
                  <a:pt x="75" y="46"/>
                  <a:pt x="75" y="46"/>
                </a:cubicBezTo>
                <a:cubicBezTo>
                  <a:pt x="74" y="46"/>
                  <a:pt x="74" y="47"/>
                  <a:pt x="73" y="45"/>
                </a:cubicBezTo>
                <a:cubicBezTo>
                  <a:pt x="73" y="45"/>
                  <a:pt x="73" y="45"/>
                  <a:pt x="72" y="44"/>
                </a:cubicBezTo>
                <a:cubicBezTo>
                  <a:pt x="70" y="39"/>
                  <a:pt x="70" y="39"/>
                  <a:pt x="71" y="45"/>
                </a:cubicBezTo>
                <a:cubicBezTo>
                  <a:pt x="72" y="46"/>
                  <a:pt x="72" y="47"/>
                  <a:pt x="72" y="47"/>
                </a:cubicBezTo>
                <a:cubicBezTo>
                  <a:pt x="72" y="49"/>
                  <a:pt x="73" y="49"/>
                  <a:pt x="74" y="49"/>
                </a:cubicBezTo>
                <a:cubicBezTo>
                  <a:pt x="74" y="49"/>
                  <a:pt x="75" y="49"/>
                  <a:pt x="75" y="49"/>
                </a:cubicBezTo>
                <a:cubicBezTo>
                  <a:pt x="75" y="49"/>
                  <a:pt x="76" y="49"/>
                  <a:pt x="75" y="49"/>
                </a:cubicBezTo>
                <a:cubicBezTo>
                  <a:pt x="72" y="65"/>
                  <a:pt x="58" y="76"/>
                  <a:pt x="41" y="76"/>
                </a:cubicBezTo>
                <a:cubicBezTo>
                  <a:pt x="21" y="76"/>
                  <a:pt x="6" y="60"/>
                  <a:pt x="6" y="41"/>
                </a:cubicBezTo>
                <a:cubicBezTo>
                  <a:pt x="6" y="21"/>
                  <a:pt x="21" y="5"/>
                  <a:pt x="41" y="5"/>
                </a:cubicBezTo>
                <a:cubicBezTo>
                  <a:pt x="45" y="5"/>
                  <a:pt x="48" y="6"/>
                  <a:pt x="52" y="7"/>
                </a:cubicBezTo>
                <a:cubicBezTo>
                  <a:pt x="52" y="7"/>
                  <a:pt x="52" y="8"/>
                  <a:pt x="52" y="8"/>
                </a:cubicBezTo>
                <a:cubicBezTo>
                  <a:pt x="48" y="10"/>
                  <a:pt x="44" y="12"/>
                  <a:pt x="41" y="14"/>
                </a:cubicBezTo>
                <a:cubicBezTo>
                  <a:pt x="39" y="15"/>
                  <a:pt x="39" y="15"/>
                  <a:pt x="37" y="15"/>
                </a:cubicBezTo>
                <a:cubicBezTo>
                  <a:pt x="36" y="15"/>
                  <a:pt x="34" y="16"/>
                  <a:pt x="32" y="16"/>
                </a:cubicBezTo>
                <a:cubicBezTo>
                  <a:pt x="31" y="16"/>
                  <a:pt x="31" y="16"/>
                  <a:pt x="30" y="17"/>
                </a:cubicBezTo>
                <a:cubicBezTo>
                  <a:pt x="30" y="19"/>
                  <a:pt x="30" y="20"/>
                  <a:pt x="30" y="22"/>
                </a:cubicBezTo>
                <a:cubicBezTo>
                  <a:pt x="29" y="23"/>
                  <a:pt x="29" y="23"/>
                  <a:pt x="29" y="24"/>
                </a:cubicBezTo>
                <a:cubicBezTo>
                  <a:pt x="28" y="26"/>
                  <a:pt x="28" y="27"/>
                  <a:pt x="27" y="28"/>
                </a:cubicBezTo>
                <a:cubicBezTo>
                  <a:pt x="27" y="29"/>
                  <a:pt x="27" y="29"/>
                  <a:pt x="26" y="29"/>
                </a:cubicBezTo>
                <a:cubicBezTo>
                  <a:pt x="26" y="29"/>
                  <a:pt x="25" y="30"/>
                  <a:pt x="25" y="30"/>
                </a:cubicBezTo>
                <a:cubicBezTo>
                  <a:pt x="24" y="30"/>
                  <a:pt x="24" y="30"/>
                  <a:pt x="24" y="31"/>
                </a:cubicBezTo>
                <a:cubicBezTo>
                  <a:pt x="24" y="31"/>
                  <a:pt x="24" y="32"/>
                  <a:pt x="25" y="32"/>
                </a:cubicBezTo>
                <a:cubicBezTo>
                  <a:pt x="25" y="33"/>
                  <a:pt x="25" y="33"/>
                  <a:pt x="26" y="33"/>
                </a:cubicBezTo>
                <a:cubicBezTo>
                  <a:pt x="26" y="33"/>
                  <a:pt x="26" y="33"/>
                  <a:pt x="27" y="33"/>
                </a:cubicBezTo>
                <a:cubicBezTo>
                  <a:pt x="28" y="33"/>
                  <a:pt x="28" y="33"/>
                  <a:pt x="29" y="32"/>
                </a:cubicBezTo>
                <a:cubicBezTo>
                  <a:pt x="29" y="31"/>
                  <a:pt x="30" y="30"/>
                  <a:pt x="31" y="29"/>
                </a:cubicBezTo>
                <a:cubicBezTo>
                  <a:pt x="31" y="28"/>
                  <a:pt x="32" y="28"/>
                  <a:pt x="33" y="28"/>
                </a:cubicBezTo>
                <a:cubicBezTo>
                  <a:pt x="34" y="29"/>
                  <a:pt x="35" y="29"/>
                  <a:pt x="36" y="29"/>
                </a:cubicBezTo>
                <a:cubicBezTo>
                  <a:pt x="37" y="30"/>
                  <a:pt x="37" y="30"/>
                  <a:pt x="38" y="30"/>
                </a:cubicBezTo>
                <a:cubicBezTo>
                  <a:pt x="39" y="31"/>
                  <a:pt x="40" y="32"/>
                  <a:pt x="41" y="33"/>
                </a:cubicBezTo>
                <a:cubicBezTo>
                  <a:pt x="42" y="33"/>
                  <a:pt x="41" y="34"/>
                  <a:pt x="41" y="34"/>
                </a:cubicBezTo>
                <a:cubicBezTo>
                  <a:pt x="39" y="34"/>
                  <a:pt x="38" y="34"/>
                  <a:pt x="37" y="34"/>
                </a:cubicBezTo>
                <a:cubicBezTo>
                  <a:pt x="36" y="35"/>
                  <a:pt x="36" y="34"/>
                  <a:pt x="35" y="34"/>
                </a:cubicBezTo>
                <a:cubicBezTo>
                  <a:pt x="35" y="33"/>
                  <a:pt x="34" y="33"/>
                  <a:pt x="33" y="32"/>
                </a:cubicBezTo>
                <a:cubicBezTo>
                  <a:pt x="33" y="32"/>
                  <a:pt x="32" y="32"/>
                  <a:pt x="32" y="32"/>
                </a:cubicBezTo>
                <a:cubicBezTo>
                  <a:pt x="30" y="33"/>
                  <a:pt x="28" y="34"/>
                  <a:pt x="26" y="35"/>
                </a:cubicBezTo>
                <a:cubicBezTo>
                  <a:pt x="25" y="35"/>
                  <a:pt x="25" y="36"/>
                  <a:pt x="25" y="37"/>
                </a:cubicBezTo>
                <a:cubicBezTo>
                  <a:pt x="24" y="39"/>
                  <a:pt x="24" y="42"/>
                  <a:pt x="23" y="44"/>
                </a:cubicBezTo>
                <a:cubicBezTo>
                  <a:pt x="22" y="45"/>
                  <a:pt x="22" y="45"/>
                  <a:pt x="23" y="46"/>
                </a:cubicBezTo>
                <a:cubicBezTo>
                  <a:pt x="24" y="48"/>
                  <a:pt x="25" y="49"/>
                  <a:pt x="26" y="51"/>
                </a:cubicBezTo>
                <a:cubicBezTo>
                  <a:pt x="27" y="52"/>
                  <a:pt x="27" y="52"/>
                  <a:pt x="28" y="51"/>
                </a:cubicBezTo>
                <a:cubicBezTo>
                  <a:pt x="30" y="51"/>
                  <a:pt x="32" y="51"/>
                  <a:pt x="33" y="50"/>
                </a:cubicBezTo>
                <a:cubicBezTo>
                  <a:pt x="34" y="50"/>
                  <a:pt x="35" y="50"/>
                  <a:pt x="35" y="51"/>
                </a:cubicBezTo>
                <a:cubicBezTo>
                  <a:pt x="37" y="57"/>
                  <a:pt x="39" y="63"/>
                  <a:pt x="41" y="69"/>
                </a:cubicBezTo>
                <a:cubicBezTo>
                  <a:pt x="42" y="71"/>
                  <a:pt x="42" y="71"/>
                  <a:pt x="43" y="70"/>
                </a:cubicBezTo>
                <a:cubicBezTo>
                  <a:pt x="45" y="67"/>
                  <a:pt x="46" y="64"/>
                  <a:pt x="48" y="61"/>
                </a:cubicBezTo>
                <a:cubicBezTo>
                  <a:pt x="49" y="59"/>
                  <a:pt x="49" y="59"/>
                  <a:pt x="49" y="57"/>
                </a:cubicBezTo>
                <a:cubicBezTo>
                  <a:pt x="50" y="53"/>
                  <a:pt x="50" y="50"/>
                  <a:pt x="51" y="46"/>
                </a:cubicBezTo>
                <a:cubicBezTo>
                  <a:pt x="51" y="44"/>
                  <a:pt x="51" y="44"/>
                  <a:pt x="49" y="44"/>
                </a:cubicBezTo>
                <a:cubicBezTo>
                  <a:pt x="48" y="45"/>
                  <a:pt x="48" y="44"/>
                  <a:pt x="47" y="43"/>
                </a:cubicBezTo>
                <a:cubicBezTo>
                  <a:pt x="46" y="41"/>
                  <a:pt x="45" y="39"/>
                  <a:pt x="44" y="38"/>
                </a:cubicBezTo>
                <a:cubicBezTo>
                  <a:pt x="43" y="36"/>
                  <a:pt x="43" y="36"/>
                  <a:pt x="44" y="37"/>
                </a:cubicBezTo>
                <a:cubicBezTo>
                  <a:pt x="45" y="38"/>
                  <a:pt x="46" y="40"/>
                  <a:pt x="47" y="41"/>
                </a:cubicBezTo>
                <a:cubicBezTo>
                  <a:pt x="49" y="42"/>
                  <a:pt x="49" y="42"/>
                  <a:pt x="50" y="41"/>
                </a:cubicBezTo>
                <a:cubicBezTo>
                  <a:pt x="51" y="40"/>
                  <a:pt x="52" y="38"/>
                  <a:pt x="53" y="37"/>
                </a:cubicBezTo>
                <a:cubicBezTo>
                  <a:pt x="54" y="36"/>
                  <a:pt x="54" y="36"/>
                  <a:pt x="52" y="35"/>
                </a:cubicBezTo>
                <a:cubicBezTo>
                  <a:pt x="51" y="35"/>
                  <a:pt x="51" y="34"/>
                  <a:pt x="50" y="34"/>
                </a:cubicBezTo>
                <a:cubicBezTo>
                  <a:pt x="49" y="33"/>
                  <a:pt x="48" y="33"/>
                  <a:pt x="50" y="34"/>
                </a:cubicBezTo>
                <a:cubicBezTo>
                  <a:pt x="52" y="34"/>
                  <a:pt x="53" y="34"/>
                  <a:pt x="55" y="34"/>
                </a:cubicBezTo>
                <a:cubicBezTo>
                  <a:pt x="57" y="35"/>
                  <a:pt x="57" y="35"/>
                  <a:pt x="58" y="36"/>
                </a:cubicBezTo>
                <a:cubicBezTo>
                  <a:pt x="59" y="39"/>
                  <a:pt x="60" y="41"/>
                  <a:pt x="62" y="43"/>
                </a:cubicBezTo>
                <a:cubicBezTo>
                  <a:pt x="62" y="45"/>
                  <a:pt x="63" y="44"/>
                  <a:pt x="63" y="43"/>
                </a:cubicBezTo>
                <a:close/>
                <a:moveTo>
                  <a:pt x="51" y="58"/>
                </a:moveTo>
                <a:cubicBezTo>
                  <a:pt x="51" y="58"/>
                  <a:pt x="50" y="59"/>
                  <a:pt x="50" y="59"/>
                </a:cubicBezTo>
                <a:cubicBezTo>
                  <a:pt x="49" y="61"/>
                  <a:pt x="49" y="61"/>
                  <a:pt x="49" y="63"/>
                </a:cubicBezTo>
                <a:cubicBezTo>
                  <a:pt x="50" y="66"/>
                  <a:pt x="50" y="66"/>
                  <a:pt x="51" y="63"/>
                </a:cubicBezTo>
                <a:cubicBezTo>
                  <a:pt x="51" y="61"/>
                  <a:pt x="52" y="60"/>
                  <a:pt x="52" y="58"/>
                </a:cubicBezTo>
                <a:cubicBezTo>
                  <a:pt x="53" y="55"/>
                  <a:pt x="53" y="55"/>
                  <a:pt x="51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8466" name="PA_矩形 34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319273" y="2408461"/>
            <a:ext cx="842954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2000" dirty="0"/>
              <a:t>2.</a:t>
            </a:r>
            <a:r>
              <a:rPr lang="zh-CN" altLang="en-US" sz="2000" dirty="0"/>
              <a:t>多种学习内容：</a:t>
            </a:r>
          </a:p>
          <a:p>
            <a:r>
              <a:rPr lang="zh-CN" altLang="en-US" sz="2000" dirty="0"/>
              <a:t>提供多种学习模块，如词汇、语法、阅读和写作等。</a:t>
            </a:r>
          </a:p>
          <a:p>
            <a:r>
              <a:rPr lang="zh-CN" altLang="en-US" sz="2000" dirty="0"/>
              <a:t>提供不同难度级别的内容，适应不同用户水平。</a:t>
            </a:r>
          </a:p>
        </p:txBody>
      </p:sp>
      <p:sp>
        <p:nvSpPr>
          <p:cNvPr id="18468" name="PA_矩形 36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376774" y="5186244"/>
            <a:ext cx="870422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2000" dirty="0"/>
              <a:t>4.</a:t>
            </a:r>
            <a:r>
              <a:rPr lang="zh-CN" altLang="en-US" sz="2000" dirty="0"/>
              <a:t>用户反馈和改进机制：</a:t>
            </a:r>
          </a:p>
          <a:p>
            <a:r>
              <a:rPr lang="zh-CN" altLang="en-US" sz="2000" dirty="0"/>
              <a:t>提供用户反馈渠道，收集用户建议和意见。</a:t>
            </a:r>
          </a:p>
          <a:p>
            <a:r>
              <a:rPr lang="zh-CN" altLang="en-US" sz="2000" dirty="0"/>
              <a:t>定期更新和改进App，修复bug，并增加新功能以满足用户需求。</a:t>
            </a:r>
          </a:p>
        </p:txBody>
      </p:sp>
      <p:sp>
        <p:nvSpPr>
          <p:cNvPr id="18470" name="PA_矩形 38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319273" y="3713942"/>
            <a:ext cx="901135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2000" dirty="0"/>
              <a:t>3.</a:t>
            </a:r>
            <a:r>
              <a:rPr lang="zh-CN" altLang="en-US" sz="2000" dirty="0"/>
              <a:t>互动式学习体验：</a:t>
            </a:r>
          </a:p>
          <a:p>
            <a:r>
              <a:rPr lang="zh-CN" altLang="en-US" sz="2000" dirty="0"/>
              <a:t>包括练习题、测验和互动活动，以巩固学习成果。</a:t>
            </a:r>
          </a:p>
          <a:p>
            <a:r>
              <a:rPr lang="zh-CN" altLang="en-US" sz="2000" dirty="0"/>
              <a:t>提供实时的反馈和解释，帮助用户理解和改善错误。</a:t>
            </a:r>
          </a:p>
        </p:txBody>
      </p:sp>
      <p:sp>
        <p:nvSpPr>
          <p:cNvPr id="33" name="PA_矩形 39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54879" y="371042"/>
            <a:ext cx="3704079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4000" dirty="0"/>
              <a:t>需求分析：</a:t>
            </a:r>
          </a:p>
        </p:txBody>
      </p:sp>
      <p:grpSp>
        <p:nvGrpSpPr>
          <p:cNvPr id="34" name="PA_组合 33"/>
          <p:cNvGrpSpPr/>
          <p:nvPr>
            <p:custDataLst>
              <p:tags r:id="rId13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35" name="矩形 34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744E449B-DF65-4FAA-E8AF-BC2669FBCA35}"/>
              </a:ext>
            </a:extLst>
          </p:cNvPr>
          <p:cNvSpPr txBox="1"/>
          <p:nvPr/>
        </p:nvSpPr>
        <p:spPr>
          <a:xfrm>
            <a:off x="2222165" y="131355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/>
              <a:t>1.</a:t>
            </a:r>
            <a:r>
              <a:rPr lang="zh-CN" altLang="en-US" sz="2000" dirty="0"/>
              <a:t>用户注册与个人信息管理：</a:t>
            </a:r>
          </a:p>
          <a:p>
            <a:pPr algn="l"/>
            <a:r>
              <a:rPr lang="zh-CN" altLang="en-US" sz="2000" dirty="0"/>
              <a:t>用户可以注册账户，创建个人档案，并管理个人信息。</a:t>
            </a:r>
          </a:p>
        </p:txBody>
      </p:sp>
    </p:spTree>
    <p:extLst>
      <p:ext uri="{BB962C8B-B14F-4D97-AF65-F5344CB8AC3E}">
        <p14:creationId xmlns:p14="http://schemas.microsoft.com/office/powerpoint/2010/main" val="360665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 animBg="1" autoUpdateAnimBg="0"/>
      <p:bldP spid="18443" grpId="0" animBg="1"/>
      <p:bldP spid="18451" grpId="0" animBg="1"/>
      <p:bldP spid="18452" grpId="0" animBg="1"/>
      <p:bldP spid="18463" grpId="0" animBg="1"/>
      <p:bldP spid="18464" grpId="0" animBg="1"/>
      <p:bldP spid="18466" grpId="0"/>
      <p:bldP spid="18468" grpId="0"/>
      <p:bldP spid="18470" grpId="0"/>
      <p:bldP spid="33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841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800" dirty="0"/>
              <a:t>Axure</a:t>
            </a:r>
            <a:r>
              <a:rPr lang="zh-CN" altLang="en-US" sz="2800" dirty="0"/>
              <a:t>原型设计：</a:t>
            </a:r>
          </a:p>
          <a:p>
            <a:pPr defTabSz="1219170"/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" name="PA_组合 1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19" name="矩形 1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7D7C3B7E-3141-56BB-38B3-DB68D9836410}"/>
              </a:ext>
            </a:extLst>
          </p:cNvPr>
          <p:cNvSpPr txBox="1"/>
          <p:nvPr/>
        </p:nvSpPr>
        <p:spPr>
          <a:xfrm>
            <a:off x="479837" y="1569095"/>
            <a:ext cx="591884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通过</a:t>
            </a:r>
            <a:r>
              <a:rPr lang="en-US" altLang="zh-CN" sz="2400" b="0" i="0" dirty="0">
                <a:solidFill>
                  <a:srgbClr val="374151"/>
                </a:solidFill>
                <a:effectLst/>
                <a:latin typeface="Söhne"/>
              </a:rPr>
              <a:t>Axure</a:t>
            </a:r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建模，我们成功地</a:t>
            </a:r>
            <a:r>
              <a:rPr lang="zh-CN" altLang="en-US" sz="2400" dirty="0">
                <a:solidFill>
                  <a:srgbClr val="374151"/>
                </a:solidFill>
                <a:latin typeface="Söhne"/>
              </a:rPr>
              <a:t>设计了</a:t>
            </a:r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主要页面，包括文章阅读、学习资源、个人信息和背单词了以上页面的原型，为英语学习</a:t>
            </a:r>
            <a:r>
              <a:rPr lang="en-US" altLang="zh-CN" sz="2400" b="0" i="0" dirty="0">
                <a:solidFill>
                  <a:srgbClr val="374151"/>
                </a:solidFill>
                <a:effectLst/>
                <a:latin typeface="Söhne"/>
              </a:rPr>
              <a:t>App</a:t>
            </a:r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的开发提供了清晰的蓝图。</a:t>
            </a:r>
            <a:r>
              <a:rPr lang="en-US" altLang="zh-CN" sz="2400" b="0" i="0" dirty="0">
                <a:solidFill>
                  <a:srgbClr val="374151"/>
                </a:solidFill>
                <a:effectLst/>
                <a:latin typeface="Söhne"/>
              </a:rPr>
              <a:t>Axure</a:t>
            </a:r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的强大功能使得我们能够模拟真实用户体验，不仅简化了开发流程，也帮助团队更好地理解和协作。这一创新的原型设计过程为我们的项目注入了活力，让我们有信心打造一款用户体验卓越的英语学习</a:t>
            </a:r>
            <a:r>
              <a:rPr lang="en-US" altLang="zh-CN" sz="2400" b="0" i="0" dirty="0">
                <a:solidFill>
                  <a:srgbClr val="374151"/>
                </a:solidFill>
                <a:effectLst/>
                <a:latin typeface="Söhne"/>
              </a:rPr>
              <a:t>App</a:t>
            </a:r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。</a:t>
            </a:r>
            <a:endParaRPr lang="zh-CN" altLang="en-US" sz="24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80B444A-C7A9-DA30-B4BF-2BD38A050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0830" y="1405555"/>
            <a:ext cx="4655795" cy="415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62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_矩形 10"/>
          <p:cNvSpPr/>
          <p:nvPr>
            <p:custDataLst>
              <p:tags r:id="rId1"/>
            </p:custDataLst>
          </p:nvPr>
        </p:nvSpPr>
        <p:spPr>
          <a:xfrm>
            <a:off x="-3316" y="1866522"/>
            <a:ext cx="12195317" cy="1151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srgbClr val="FFFFFF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5" name="PA_组合 65"/>
          <p:cNvGrpSpPr/>
          <p:nvPr>
            <p:custDataLst>
              <p:tags r:id="rId2"/>
            </p:custDataLst>
          </p:nvPr>
        </p:nvGrpSpPr>
        <p:grpSpPr bwMode="auto">
          <a:xfrm>
            <a:off x="743916" y="2605236"/>
            <a:ext cx="4415392" cy="3246273"/>
            <a:chOff x="3243" y="1030"/>
            <a:chExt cx="2132" cy="1567"/>
          </a:xfrm>
        </p:grpSpPr>
        <p:sp>
          <p:nvSpPr>
            <p:cNvPr id="6" name="Oval 66"/>
            <p:cNvSpPr>
              <a:spLocks noChangeArrowheads="1"/>
            </p:cNvSpPr>
            <p:nvPr/>
          </p:nvSpPr>
          <p:spPr bwMode="auto">
            <a:xfrm>
              <a:off x="3243" y="2555"/>
              <a:ext cx="2132" cy="42"/>
            </a:xfrm>
            <a:prstGeom prst="ellipse">
              <a:avLst/>
            </a:prstGeom>
            <a:gradFill rotWithShape="1">
              <a:gsLst>
                <a:gs pos="0">
                  <a:schemeClr val="accent5">
                    <a:alpha val="50000"/>
                  </a:schemeClr>
                </a:gs>
                <a:gs pos="100000">
                  <a:srgbClr val="F8F8F8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9170"/>
              <a:endParaRPr lang="zh-CN" altLang="en-US" sz="24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pic>
          <p:nvPicPr>
            <p:cNvPr id="7" name="Picture 67" descr="2"/>
            <p:cNvPicPr>
              <a:picLocks noChangeAspect="1" noChangeArrowheads="1"/>
            </p:cNvPicPr>
            <p:nvPr/>
          </p:nvPicPr>
          <p:blipFill>
            <a:blip r:embed="rId7" cstate="screen"/>
            <a:srcRect/>
            <a:stretch>
              <a:fillRect/>
            </a:stretch>
          </p:blipFill>
          <p:spPr bwMode="auto">
            <a:xfrm>
              <a:off x="3322" y="1030"/>
              <a:ext cx="2025" cy="1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68" descr="psb"/>
            <p:cNvSpPr>
              <a:spLocks noChangeArrowheads="1"/>
            </p:cNvSpPr>
            <p:nvPr/>
          </p:nvSpPr>
          <p:spPr bwMode="auto">
            <a:xfrm>
              <a:off x="3395" y="1099"/>
              <a:ext cx="1871" cy="1083"/>
            </a:xfrm>
            <a:prstGeom prst="rect">
              <a:avLst/>
            </a:prstGeom>
            <a:blipFill dpi="0" rotWithShape="1">
              <a:blip r:embed="rId8" cstate="screen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9170"/>
              <a:endParaRPr lang="zh-CN" altLang="en-US" sz="24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2" name="PA_矩形 3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54879" y="371042"/>
            <a:ext cx="3704079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4000" dirty="0">
                <a:solidFill>
                  <a:schemeClr val="accent2">
                    <a:lumMod val="75000"/>
                  </a:schemeClr>
                </a:solidFill>
              </a:rPr>
              <a:t>业务分析</a:t>
            </a:r>
            <a:r>
              <a:rPr lang="en-US" altLang="zh-CN" sz="4000" dirty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</p:txBody>
      </p:sp>
      <p:grpSp>
        <p:nvGrpSpPr>
          <p:cNvPr id="13" name="PA_组合 12"/>
          <p:cNvGrpSpPr/>
          <p:nvPr>
            <p:custDataLst>
              <p:tags r:id="rId4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14" name="矩形 13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B76B8D30-21D7-DDEF-F39E-702287B1F9DA}"/>
              </a:ext>
            </a:extLst>
          </p:cNvPr>
          <p:cNvSpPr txBox="1"/>
          <p:nvPr/>
        </p:nvSpPr>
        <p:spPr>
          <a:xfrm>
            <a:off x="5906539" y="1780514"/>
            <a:ext cx="49600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1.</a:t>
            </a:r>
            <a:r>
              <a:rPr lang="zh-CN" altLang="en-US" sz="2000" dirty="0">
                <a:solidFill>
                  <a:srgbClr val="FF0000"/>
                </a:solidFill>
              </a:rPr>
              <a:t>登录注册功能分析</a:t>
            </a:r>
            <a:r>
              <a:rPr lang="en-US" altLang="zh-CN" sz="2000" dirty="0">
                <a:solidFill>
                  <a:srgbClr val="FF0000"/>
                </a:solidFill>
              </a:rPr>
              <a:t>: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(1) </a:t>
            </a:r>
            <a:r>
              <a:rPr lang="zh-CN" altLang="en-US" sz="2000" dirty="0">
                <a:solidFill>
                  <a:srgbClr val="FF0000"/>
                </a:solidFill>
              </a:rPr>
              <a:t>登录中支持</a:t>
            </a:r>
            <a:r>
              <a:rPr lang="en-US" altLang="zh-CN" sz="2000" dirty="0" err="1">
                <a:solidFill>
                  <a:srgbClr val="FF0000"/>
                </a:solidFill>
              </a:rPr>
              <a:t>qq</a:t>
            </a:r>
            <a:r>
              <a:rPr lang="zh-CN" altLang="en-US" sz="2000" dirty="0">
                <a:solidFill>
                  <a:srgbClr val="FF0000"/>
                </a:solidFill>
              </a:rPr>
              <a:t>或微信以及手机的登录。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(2)</a:t>
            </a:r>
            <a:r>
              <a:rPr lang="zh-CN" altLang="en-US" sz="2000" dirty="0">
                <a:solidFill>
                  <a:srgbClr val="FF0000"/>
                </a:solidFill>
              </a:rPr>
              <a:t>登录过程中要判断是否账号密码正确。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(3)</a:t>
            </a:r>
            <a:r>
              <a:rPr lang="zh-CN" altLang="en-US" sz="2000" dirty="0">
                <a:solidFill>
                  <a:srgbClr val="FF0000"/>
                </a:solidFill>
              </a:rPr>
              <a:t>注册过程中判断账号是否重复</a:t>
            </a:r>
            <a:r>
              <a:rPr lang="zh-CN" altLang="en-US" dirty="0"/>
              <a:t>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97567B6-2814-991F-AA10-D6502168342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496517" y="3103953"/>
            <a:ext cx="6121030" cy="344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44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7" y="288567"/>
            <a:ext cx="370407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3600" dirty="0"/>
              <a:t>功能业务分析：</a:t>
            </a:r>
          </a:p>
        </p:txBody>
      </p:sp>
      <p:grpSp>
        <p:nvGrpSpPr>
          <p:cNvPr id="18" name="PA_组合 1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19" name="矩形 1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F1296BF7-E71F-B2CB-F8AE-F9910FD2D4DE}"/>
              </a:ext>
            </a:extLst>
          </p:cNvPr>
          <p:cNvSpPr txBox="1"/>
          <p:nvPr/>
        </p:nvSpPr>
        <p:spPr>
          <a:xfrm>
            <a:off x="5111262" y="426790"/>
            <a:ext cx="652585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(1)</a:t>
            </a:r>
            <a:r>
              <a:rPr lang="zh-CN" altLang="en-US" sz="2000" dirty="0">
                <a:solidFill>
                  <a:srgbClr val="FF0000"/>
                </a:solidFill>
              </a:rPr>
              <a:t>提供多种不同的单词集让用户更有针对性的进行背诵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(2)</a:t>
            </a:r>
            <a:r>
              <a:rPr lang="zh-CN" altLang="en-US" sz="2000" dirty="0">
                <a:solidFill>
                  <a:srgbClr val="FF0000"/>
                </a:solidFill>
              </a:rPr>
              <a:t>提供刷单词功能，即英文选中文，加深记忆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(3)</a:t>
            </a:r>
            <a:r>
              <a:rPr lang="zh-CN" altLang="en-US" sz="2000" dirty="0">
                <a:solidFill>
                  <a:srgbClr val="FF0000"/>
                </a:solidFill>
              </a:rPr>
              <a:t>提供答题模块，让用户可以刷真题，及时检验学习成果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(4)</a:t>
            </a:r>
            <a:r>
              <a:rPr lang="zh-CN" altLang="en-US" sz="2000" dirty="0">
                <a:solidFill>
                  <a:srgbClr val="FF0000"/>
                </a:solidFill>
              </a:rPr>
              <a:t>另外提供英语文章阅读</a:t>
            </a:r>
          </a:p>
        </p:txBody>
      </p:sp>
      <p:pic>
        <p:nvPicPr>
          <p:cNvPr id="10" name="图片 -2147482614">
            <a:extLst>
              <a:ext uri="{FF2B5EF4-FFF2-40B4-BE49-F238E27FC236}">
                <a16:creationId xmlns:a16="http://schemas.microsoft.com/office/drawing/2014/main" id="{9E3E8905-544F-8EA0-89CB-292BE3EAE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2329" y="2231956"/>
            <a:ext cx="6424440" cy="4062799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24A8811-D6B4-6BB9-C2FF-BD6469EDD4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83" y="2058006"/>
            <a:ext cx="4876714" cy="1370994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ADCB396-1F99-F2E5-E060-3C8144837F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83" y="3735588"/>
            <a:ext cx="4854025" cy="2649255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67630255-0CF6-1D91-A0D3-790050ACAF86}"/>
              </a:ext>
            </a:extLst>
          </p:cNvPr>
          <p:cNvSpPr txBox="1"/>
          <p:nvPr/>
        </p:nvSpPr>
        <p:spPr>
          <a:xfrm>
            <a:off x="436418" y="1382086"/>
            <a:ext cx="2727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项目数据流图：</a:t>
            </a:r>
          </a:p>
        </p:txBody>
      </p:sp>
    </p:spTree>
    <p:extLst>
      <p:ext uri="{BB962C8B-B14F-4D97-AF65-F5344CB8AC3E}">
        <p14:creationId xmlns:p14="http://schemas.microsoft.com/office/powerpoint/2010/main" val="335884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-2147482624">
            <a:extLst>
              <a:ext uri="{FF2B5EF4-FFF2-40B4-BE49-F238E27FC236}">
                <a16:creationId xmlns:a16="http://schemas.microsoft.com/office/drawing/2014/main" id="{BDBBAA15-6B5C-296D-B912-CF281C759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5882" y="842564"/>
            <a:ext cx="8247586" cy="588233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PA_矩形 39">
            <a:extLst>
              <a:ext uri="{FF2B5EF4-FFF2-40B4-BE49-F238E27FC236}">
                <a16:creationId xmlns:a16="http://schemas.microsoft.com/office/drawing/2014/main" id="{CD338897-0B82-657C-8332-782F5FDCEA24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7" y="288567"/>
            <a:ext cx="370407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3600" dirty="0"/>
              <a:t>功能业务分析：</a:t>
            </a:r>
          </a:p>
        </p:txBody>
      </p:sp>
      <p:grpSp>
        <p:nvGrpSpPr>
          <p:cNvPr id="4" name="PA_组合 17">
            <a:extLst>
              <a:ext uri="{FF2B5EF4-FFF2-40B4-BE49-F238E27FC236}">
                <a16:creationId xmlns:a16="http://schemas.microsoft.com/office/drawing/2014/main" id="{F0342140-85D9-1744-10DC-084E3956A127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E569A06-0DDE-6C37-8E1B-A32012D8BEF5}"/>
                </a:ext>
              </a:extLst>
            </p:cNvPr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46428C4-1301-7E25-3DA5-7096B13D10BF}"/>
                </a:ext>
              </a:extLst>
            </p:cNvPr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837A1A5-67C9-0BA4-42B8-21B5C52184C8}"/>
                </a:ext>
              </a:extLst>
            </p:cNvPr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A4661CE-4126-1CF6-0080-BC262009D77B}"/>
                </a:ext>
              </a:extLst>
            </p:cNvPr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F728A613-596F-773E-F290-8E06D97100C7}"/>
              </a:ext>
            </a:extLst>
          </p:cNvPr>
          <p:cNvSpPr txBox="1"/>
          <p:nvPr/>
        </p:nvSpPr>
        <p:spPr>
          <a:xfrm>
            <a:off x="436418" y="1382086"/>
            <a:ext cx="2727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项目整体流程图：</a:t>
            </a:r>
          </a:p>
        </p:txBody>
      </p:sp>
    </p:spTree>
    <p:extLst>
      <p:ext uri="{BB962C8B-B14F-4D97-AF65-F5344CB8AC3E}">
        <p14:creationId xmlns:p14="http://schemas.microsoft.com/office/powerpoint/2010/main" val="292301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2909F6B-0AB4-2F68-B443-EF8AE77ED1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184" y="1610591"/>
            <a:ext cx="8547146" cy="4989320"/>
          </a:xfrm>
          <a:prstGeom prst="rect">
            <a:avLst/>
          </a:prstGeom>
        </p:spPr>
      </p:pic>
      <p:sp>
        <p:nvSpPr>
          <p:cNvPr id="3" name="PA_矩形 39">
            <a:extLst>
              <a:ext uri="{FF2B5EF4-FFF2-40B4-BE49-F238E27FC236}">
                <a16:creationId xmlns:a16="http://schemas.microsoft.com/office/drawing/2014/main" id="{FBBEC136-2EDE-20BD-C140-D2087F07D80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7" y="288567"/>
            <a:ext cx="370407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3600" dirty="0"/>
              <a:t>功能业务分析：</a:t>
            </a:r>
          </a:p>
        </p:txBody>
      </p:sp>
      <p:grpSp>
        <p:nvGrpSpPr>
          <p:cNvPr id="4" name="PA_组合 17">
            <a:extLst>
              <a:ext uri="{FF2B5EF4-FFF2-40B4-BE49-F238E27FC236}">
                <a16:creationId xmlns:a16="http://schemas.microsoft.com/office/drawing/2014/main" id="{2FAD79AE-E9B5-F072-84C2-E4EF01223D86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8370014-313E-D81D-6BA8-A3A523B4D2CD}"/>
                </a:ext>
              </a:extLst>
            </p:cNvPr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965869D-96E7-2294-B68E-26F787ACD201}"/>
                </a:ext>
              </a:extLst>
            </p:cNvPr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F809D24-F885-73EF-3F33-82274D961712}"/>
                </a:ext>
              </a:extLst>
            </p:cNvPr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B0A5278-3B55-634E-53FE-5EC29EE988D4}"/>
                </a:ext>
              </a:extLst>
            </p:cNvPr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73EB43A3-961D-0A0E-066F-2ABCC4D08FF4}"/>
              </a:ext>
            </a:extLst>
          </p:cNvPr>
          <p:cNvSpPr txBox="1"/>
          <p:nvPr/>
        </p:nvSpPr>
        <p:spPr>
          <a:xfrm>
            <a:off x="467591" y="1130792"/>
            <a:ext cx="2727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项目功能架构图：</a:t>
            </a:r>
          </a:p>
        </p:txBody>
      </p:sp>
    </p:spTree>
    <p:extLst>
      <p:ext uri="{BB962C8B-B14F-4D97-AF65-F5344CB8AC3E}">
        <p14:creationId xmlns:p14="http://schemas.microsoft.com/office/powerpoint/2010/main" val="6373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74CE3FD-39A5-9B51-2C74-D16E568B70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623" y="1605392"/>
            <a:ext cx="3152895" cy="475492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0C25C29-2144-926A-B8B5-0B987E7B19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605393"/>
            <a:ext cx="4759273" cy="4800602"/>
          </a:xfrm>
          <a:prstGeom prst="rect">
            <a:avLst/>
          </a:prstGeom>
        </p:spPr>
      </p:pic>
      <p:grpSp>
        <p:nvGrpSpPr>
          <p:cNvPr id="6" name="PA_组合 17">
            <a:extLst>
              <a:ext uri="{FF2B5EF4-FFF2-40B4-BE49-F238E27FC236}">
                <a16:creationId xmlns:a16="http://schemas.microsoft.com/office/drawing/2014/main" id="{14B957F7-D72C-DA3B-64BC-5E6727D9FBB9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3F4B590-92D2-1D20-9A19-2976965EF171}"/>
                </a:ext>
              </a:extLst>
            </p:cNvPr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B90465C-F411-99F2-A68F-24D8A1FF7953}"/>
                </a:ext>
              </a:extLst>
            </p:cNvPr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9F6E376-40FC-C8B0-CB69-E72049632BD0}"/>
                </a:ext>
              </a:extLst>
            </p:cNvPr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36AA2CD-D12A-63D9-39F1-6835F278EF0E}"/>
                </a:ext>
              </a:extLst>
            </p:cNvPr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1" name="PA_矩形 39">
            <a:extLst>
              <a:ext uri="{FF2B5EF4-FFF2-40B4-BE49-F238E27FC236}">
                <a16:creationId xmlns:a16="http://schemas.microsoft.com/office/drawing/2014/main" id="{CE630BBE-4943-780C-2CF8-D3E050CE2DF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7" y="314545"/>
            <a:ext cx="370407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3600" dirty="0"/>
              <a:t>功能业务分析：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E78F9CC-6144-3320-8D27-14B30EFF18D8}"/>
              </a:ext>
            </a:extLst>
          </p:cNvPr>
          <p:cNvSpPr txBox="1"/>
          <p:nvPr/>
        </p:nvSpPr>
        <p:spPr>
          <a:xfrm>
            <a:off x="467591" y="1156770"/>
            <a:ext cx="2727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用例图：</a:t>
            </a:r>
          </a:p>
        </p:txBody>
      </p:sp>
    </p:spTree>
    <p:extLst>
      <p:ext uri="{BB962C8B-B14F-4D97-AF65-F5344CB8AC3E}">
        <p14:creationId xmlns:p14="http://schemas.microsoft.com/office/powerpoint/2010/main" val="254376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PA_组合 17">
            <a:extLst>
              <a:ext uri="{FF2B5EF4-FFF2-40B4-BE49-F238E27FC236}">
                <a16:creationId xmlns:a16="http://schemas.microsoft.com/office/drawing/2014/main" id="{14B957F7-D72C-DA3B-64BC-5E6727D9FBB9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3F4B590-92D2-1D20-9A19-2976965EF171}"/>
                </a:ext>
              </a:extLst>
            </p:cNvPr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B90465C-F411-99F2-A68F-24D8A1FF7953}"/>
                </a:ext>
              </a:extLst>
            </p:cNvPr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9F6E376-40FC-C8B0-CB69-E72049632BD0}"/>
                </a:ext>
              </a:extLst>
            </p:cNvPr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36AA2CD-D12A-63D9-39F1-6835F278EF0E}"/>
                </a:ext>
              </a:extLst>
            </p:cNvPr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1" name="PA_矩形 39">
            <a:extLst>
              <a:ext uri="{FF2B5EF4-FFF2-40B4-BE49-F238E27FC236}">
                <a16:creationId xmlns:a16="http://schemas.microsoft.com/office/drawing/2014/main" id="{CE630BBE-4943-780C-2CF8-D3E050CE2DF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7" y="314545"/>
            <a:ext cx="370407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3600" dirty="0"/>
              <a:t>功能业务分析：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E78F9CC-6144-3320-8D27-14B30EFF18D8}"/>
              </a:ext>
            </a:extLst>
          </p:cNvPr>
          <p:cNvSpPr txBox="1"/>
          <p:nvPr/>
        </p:nvSpPr>
        <p:spPr>
          <a:xfrm>
            <a:off x="467591" y="1156770"/>
            <a:ext cx="2727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类图：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BFF98C9-F26B-804C-C50D-EBF7D6B56D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41" y="1814329"/>
            <a:ext cx="4048315" cy="3214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EDC5112-042E-457F-E62B-8355955F33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2267" y="1454313"/>
            <a:ext cx="2879733" cy="465887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460E5FE-EAAD-16F0-0D71-6BC224CD19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6401" y="1454313"/>
            <a:ext cx="4881598" cy="470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46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17">
            <a:extLst>
              <a:ext uri="{FF2B5EF4-FFF2-40B4-BE49-F238E27FC236}">
                <a16:creationId xmlns:a16="http://schemas.microsoft.com/office/drawing/2014/main" id="{208CF104-9363-D871-D1A2-E2C2C0615F2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6926013-2A3D-A358-9679-0039F7211142}"/>
                </a:ext>
              </a:extLst>
            </p:cNvPr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158EC6F-35C3-1764-494B-5F07E0D7A41D}"/>
                </a:ext>
              </a:extLst>
            </p:cNvPr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9F0BFF3-33B6-73B7-979E-FD031F826445}"/>
                </a:ext>
              </a:extLst>
            </p:cNvPr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713E981-D381-9F1D-F8F7-4E172971CCD3}"/>
                </a:ext>
              </a:extLst>
            </p:cNvPr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7" name="PA_矩形 39">
            <a:extLst>
              <a:ext uri="{FF2B5EF4-FFF2-40B4-BE49-F238E27FC236}">
                <a16:creationId xmlns:a16="http://schemas.microsoft.com/office/drawing/2014/main" id="{C1662935-BF2C-133C-9DF1-3B4D36E44DC0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7" y="314545"/>
            <a:ext cx="370407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3600" dirty="0"/>
              <a:t>功能业务分析：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195E8E1-2678-8463-D97B-4AEBF08A1C3D}"/>
              </a:ext>
            </a:extLst>
          </p:cNvPr>
          <p:cNvSpPr txBox="1"/>
          <p:nvPr/>
        </p:nvSpPr>
        <p:spPr>
          <a:xfrm>
            <a:off x="467591" y="1156770"/>
            <a:ext cx="2727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前台</a:t>
            </a:r>
            <a:r>
              <a:rPr lang="en-US" altLang="zh-CN" dirty="0"/>
              <a:t>APP</a:t>
            </a:r>
            <a:r>
              <a:rPr lang="zh-CN" altLang="en-US" dirty="0"/>
              <a:t>顺序图：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E640363-C43E-2F8A-7E46-D1E654DA3D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755" y="1526102"/>
            <a:ext cx="9149789" cy="506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95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6955E2C-55C7-5B8D-D5C4-E90158CB1A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73" y="1675459"/>
            <a:ext cx="9860000" cy="4763048"/>
          </a:xfrm>
          <a:prstGeom prst="rect">
            <a:avLst/>
          </a:prstGeom>
        </p:spPr>
      </p:pic>
      <p:grpSp>
        <p:nvGrpSpPr>
          <p:cNvPr id="3" name="PA_组合 17">
            <a:extLst>
              <a:ext uri="{FF2B5EF4-FFF2-40B4-BE49-F238E27FC236}">
                <a16:creationId xmlns:a16="http://schemas.microsoft.com/office/drawing/2014/main" id="{4DE4F88E-0202-BACA-2E57-C2804F750B9C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C570A21-5AE5-1A24-4CA5-80C39260649E}"/>
                </a:ext>
              </a:extLst>
            </p:cNvPr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6E59C73-CA78-C17B-A5E5-FFEA8AFB2CCD}"/>
                </a:ext>
              </a:extLst>
            </p:cNvPr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CE00744-26B7-2EA7-50C9-105C45B98A43}"/>
                </a:ext>
              </a:extLst>
            </p:cNvPr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977E702-497F-9407-5B1F-C58D71E22B71}"/>
                </a:ext>
              </a:extLst>
            </p:cNvPr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8" name="PA_矩形 39">
            <a:extLst>
              <a:ext uri="{FF2B5EF4-FFF2-40B4-BE49-F238E27FC236}">
                <a16:creationId xmlns:a16="http://schemas.microsoft.com/office/drawing/2014/main" id="{B95204A9-3A66-4F44-6624-94353D9C69BC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7" y="314545"/>
            <a:ext cx="370407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3600" dirty="0"/>
              <a:t>功能业务分析：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F94EBBD-2A6B-24DF-D564-EBA0082580E8}"/>
              </a:ext>
            </a:extLst>
          </p:cNvPr>
          <p:cNvSpPr txBox="1"/>
          <p:nvPr/>
        </p:nvSpPr>
        <p:spPr>
          <a:xfrm>
            <a:off x="467591" y="1156770"/>
            <a:ext cx="2727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后台管理顺序图：</a:t>
            </a:r>
          </a:p>
        </p:txBody>
      </p:sp>
    </p:spTree>
    <p:extLst>
      <p:ext uri="{BB962C8B-B14F-4D97-AF65-F5344CB8AC3E}">
        <p14:creationId xmlns:p14="http://schemas.microsoft.com/office/powerpoint/2010/main" val="141532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392150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/>
            <a:r>
              <a:rPr lang="zh-CN" altLang="en-US" sz="3733" b="1" dirty="0">
                <a:ln w="6350">
                  <a:noFill/>
                </a:ln>
                <a:solidFill>
                  <a:srgbClr val="1D69A3"/>
                </a:solidFill>
                <a:latin typeface="Impact" pitchFamily="34" charset="0"/>
                <a:ea typeface="微软雅黑" pitchFamily="34" charset="-122"/>
              </a:rPr>
              <a:t>目  录</a:t>
            </a:r>
            <a:endParaRPr lang="en-US" altLang="zh-CN" sz="3733" b="1" dirty="0">
              <a:ln w="6350">
                <a:noFill/>
              </a:ln>
              <a:solidFill>
                <a:srgbClr val="1D69A3"/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/>
            <a:r>
              <a:rPr lang="en-US" altLang="zh-CN" sz="2133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CONTENTS</a:t>
            </a:r>
            <a:endParaRPr lang="zh-CN" altLang="en-US" sz="2133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141525" y="2644664"/>
            <a:ext cx="2675323" cy="3668806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PA_任意多边形 9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9321401" y="2010615"/>
            <a:ext cx="507312" cy="330552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0" name="PA_任意多边形 10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5774838" y="2012583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2244146" y="2011087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4661452" y="2627669"/>
            <a:ext cx="2884917" cy="3806581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PA_组合 82"/>
          <p:cNvGrpSpPr/>
          <p:nvPr>
            <p:custDataLst>
              <p:tags r:id="rId8"/>
            </p:custDataLst>
          </p:nvPr>
        </p:nvGrpSpPr>
        <p:grpSpPr>
          <a:xfrm>
            <a:off x="8268149" y="2601159"/>
            <a:ext cx="2782325" cy="3806581"/>
            <a:chOff x="522514" y="3027330"/>
            <a:chExt cx="1512542" cy="1440160"/>
          </a:xfrm>
        </p:grpSpPr>
        <p:sp>
          <p:nvSpPr>
            <p:cNvPr id="84" name="矩形 8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85" name="直接连接符 8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PA_矩形 60"/>
          <p:cNvSpPr/>
          <p:nvPr>
            <p:custDataLst>
              <p:tags r:id="rId9"/>
            </p:custDataLst>
          </p:nvPr>
        </p:nvSpPr>
        <p:spPr>
          <a:xfrm>
            <a:off x="1302444" y="3797564"/>
            <a:ext cx="2151551" cy="11766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594" indent="-228594" defTabSz="121917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500" b="1" dirty="0">
                <a:ln w="6350">
                  <a:noFill/>
                </a:ln>
                <a:latin typeface="Impact" pitchFamily="34" charset="0"/>
                <a:ea typeface="微软雅黑" pitchFamily="34" charset="-122"/>
              </a:rPr>
              <a:t>项目介绍</a:t>
            </a:r>
            <a:endParaRPr lang="en-US" altLang="zh-CN" sz="2500" b="1" dirty="0">
              <a:ln w="6350">
                <a:noFill/>
              </a:ln>
              <a:latin typeface="Impact" pitchFamily="34" charset="0"/>
              <a:ea typeface="微软雅黑" pitchFamily="34" charset="-122"/>
            </a:endParaRPr>
          </a:p>
          <a:p>
            <a:pPr marL="228594" indent="-228594" defTabSz="121917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500" b="1" dirty="0">
                <a:ln w="6350">
                  <a:noFill/>
                </a:ln>
                <a:latin typeface="Impact" pitchFamily="34" charset="0"/>
                <a:ea typeface="微软雅黑" pitchFamily="34" charset="-122"/>
              </a:rPr>
              <a:t> 可行性分析</a:t>
            </a:r>
          </a:p>
        </p:txBody>
      </p:sp>
      <p:sp>
        <p:nvSpPr>
          <p:cNvPr id="65" name="PA_矩形 64"/>
          <p:cNvSpPr/>
          <p:nvPr>
            <p:custDataLst>
              <p:tags r:id="rId10"/>
            </p:custDataLst>
          </p:nvPr>
        </p:nvSpPr>
        <p:spPr>
          <a:xfrm>
            <a:off x="5190840" y="2869057"/>
            <a:ext cx="172355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zh-CN" altLang="en-US" sz="30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项目中期</a:t>
            </a:r>
          </a:p>
        </p:txBody>
      </p:sp>
      <p:sp>
        <p:nvSpPr>
          <p:cNvPr id="66" name="PA_矩形 65"/>
          <p:cNvSpPr/>
          <p:nvPr>
            <p:custDataLst>
              <p:tags r:id="rId11"/>
            </p:custDataLst>
          </p:nvPr>
        </p:nvSpPr>
        <p:spPr>
          <a:xfrm>
            <a:off x="1407014" y="2865865"/>
            <a:ext cx="207270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zh-CN" altLang="en-US" sz="30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项目前期</a:t>
            </a:r>
          </a:p>
        </p:txBody>
      </p:sp>
      <p:sp>
        <p:nvSpPr>
          <p:cNvPr id="67" name="PA_矩形 66"/>
          <p:cNvSpPr/>
          <p:nvPr>
            <p:custDataLst>
              <p:tags r:id="rId12"/>
            </p:custDataLst>
          </p:nvPr>
        </p:nvSpPr>
        <p:spPr>
          <a:xfrm>
            <a:off x="8713282" y="2644664"/>
            <a:ext cx="172355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zh-CN" altLang="en-US" sz="30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项目总结</a:t>
            </a:r>
          </a:p>
        </p:txBody>
      </p:sp>
      <p:sp>
        <p:nvSpPr>
          <p:cNvPr id="3" name="PA_矩形 60">
            <a:extLst>
              <a:ext uri="{FF2B5EF4-FFF2-40B4-BE49-F238E27FC236}">
                <a16:creationId xmlns:a16="http://schemas.microsoft.com/office/drawing/2014/main" id="{D5EC7CBA-A768-FF45-7DF5-38A77D9A7CB6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8619920" y="3378276"/>
            <a:ext cx="2128511" cy="1753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94" indent="-228594" defTabSz="121917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500" b="1" dirty="0">
                <a:ln w="6350">
                  <a:noFill/>
                </a:ln>
                <a:latin typeface="Impact" pitchFamily="34" charset="0"/>
                <a:ea typeface="微软雅黑" pitchFamily="34" charset="-122"/>
              </a:rPr>
              <a:t>需求总结</a:t>
            </a:r>
          </a:p>
          <a:p>
            <a:pPr marL="228594" indent="-228594" defTabSz="121917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500" b="1" dirty="0">
                <a:ln w="6350">
                  <a:noFill/>
                </a:ln>
                <a:latin typeface="Impact" pitchFamily="34" charset="0"/>
                <a:ea typeface="微软雅黑" pitchFamily="34" charset="-122"/>
              </a:rPr>
              <a:t>技术总结</a:t>
            </a:r>
          </a:p>
          <a:p>
            <a:pPr marL="228594" indent="-228594" defTabSz="121917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500" b="1" dirty="0">
                <a:ln w="6350">
                  <a:noFill/>
                </a:ln>
                <a:latin typeface="Impact" pitchFamily="34" charset="0"/>
                <a:ea typeface="微软雅黑" pitchFamily="34" charset="-122"/>
              </a:rPr>
              <a:t>团队管理</a:t>
            </a:r>
          </a:p>
        </p:txBody>
      </p:sp>
      <p:sp>
        <p:nvSpPr>
          <p:cNvPr id="9" name="PA_矩形 37">
            <a:extLst>
              <a:ext uri="{FF2B5EF4-FFF2-40B4-BE49-F238E27FC236}">
                <a16:creationId xmlns:a16="http://schemas.microsoft.com/office/drawing/2014/main" id="{232BCD5C-8449-A727-2D47-A516E528C0FC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5046941" y="3492509"/>
            <a:ext cx="2204723" cy="2900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94" indent="-228594" defTabSz="121917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500" b="1" dirty="0">
                <a:ln w="6350">
                  <a:noFill/>
                </a:ln>
                <a:latin typeface="Impact" pitchFamily="34" charset="0"/>
                <a:ea typeface="微软雅黑" pitchFamily="34" charset="-122"/>
              </a:rPr>
              <a:t>功能和优势</a:t>
            </a:r>
            <a:endParaRPr lang="en-US" altLang="zh-CN" sz="2500" b="1" dirty="0">
              <a:ln w="6350">
                <a:noFill/>
              </a:ln>
              <a:latin typeface="Impact" pitchFamily="34" charset="0"/>
              <a:ea typeface="微软雅黑" pitchFamily="34" charset="-122"/>
            </a:endParaRPr>
          </a:p>
          <a:p>
            <a:pPr marL="228594" indent="-228594" defTabSz="121917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500" b="1" dirty="0">
                <a:ln w="6350">
                  <a:noFill/>
                </a:ln>
                <a:latin typeface="Impact" pitchFamily="34" charset="0"/>
                <a:ea typeface="微软雅黑" pitchFamily="34" charset="-122"/>
              </a:rPr>
              <a:t>需求分析</a:t>
            </a:r>
          </a:p>
          <a:p>
            <a:pPr marL="228594" indent="-228594" defTabSz="121917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500" b="1" dirty="0">
                <a:ln w="6350">
                  <a:noFill/>
                </a:ln>
                <a:latin typeface="Impact" pitchFamily="34" charset="0"/>
                <a:ea typeface="微软雅黑" pitchFamily="34" charset="-122"/>
              </a:rPr>
              <a:t>业务分析</a:t>
            </a:r>
            <a:endParaRPr lang="en-US" altLang="zh-CN" sz="2500" b="1" dirty="0">
              <a:ln w="6350">
                <a:noFill/>
              </a:ln>
              <a:latin typeface="Impact" pitchFamily="34" charset="0"/>
              <a:ea typeface="微软雅黑" pitchFamily="34" charset="-122"/>
            </a:endParaRPr>
          </a:p>
          <a:p>
            <a:pPr marL="228594" indent="-228594" defTabSz="121917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500" b="1" dirty="0">
                <a:ln w="6350">
                  <a:noFill/>
                </a:ln>
                <a:latin typeface="Impact" pitchFamily="34" charset="0"/>
                <a:ea typeface="微软雅黑" pitchFamily="34" charset="-122"/>
              </a:rPr>
              <a:t>项目测试</a:t>
            </a:r>
            <a:endParaRPr lang="en-US" altLang="zh-CN" sz="2500" b="1" dirty="0">
              <a:ln w="6350">
                <a:noFill/>
              </a:ln>
              <a:latin typeface="Impact" pitchFamily="34" charset="0"/>
              <a:ea typeface="微软雅黑" pitchFamily="34" charset="-122"/>
            </a:endParaRPr>
          </a:p>
          <a:p>
            <a:pPr defTabSz="1219170">
              <a:lnSpc>
                <a:spcPct val="150000"/>
              </a:lnSpc>
            </a:pPr>
            <a:endParaRPr lang="en-US" altLang="zh-CN" sz="2500" b="1" dirty="0">
              <a:ln w="6350">
                <a:noFill/>
              </a:ln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362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69" grpId="0" animBg="1"/>
      <p:bldP spid="70" grpId="0" animBg="1"/>
      <p:bldP spid="73" grpId="0" animBg="1"/>
      <p:bldP spid="61" grpId="0"/>
      <p:bldP spid="65" grpId="0"/>
      <p:bldP spid="66" grpId="0"/>
      <p:bldP spid="67" grpId="0"/>
      <p:bldP spid="3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CAC2D31-F89C-9904-0AF2-835239B7F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762" y="1307570"/>
            <a:ext cx="8749280" cy="504609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B0E550F-43AF-C5E6-7143-87F9C1B430C3}"/>
              </a:ext>
            </a:extLst>
          </p:cNvPr>
          <p:cNvSpPr txBox="1"/>
          <p:nvPr/>
        </p:nvSpPr>
        <p:spPr>
          <a:xfrm>
            <a:off x="463474" y="1307570"/>
            <a:ext cx="2727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协作图：</a:t>
            </a:r>
          </a:p>
        </p:txBody>
      </p:sp>
      <p:grpSp>
        <p:nvGrpSpPr>
          <p:cNvPr id="5" name="PA_组合 17">
            <a:extLst>
              <a:ext uri="{FF2B5EF4-FFF2-40B4-BE49-F238E27FC236}">
                <a16:creationId xmlns:a16="http://schemas.microsoft.com/office/drawing/2014/main" id="{00ADC9B0-D00C-A5E1-CC22-C9FF17C99041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82F5337-22BD-A662-7A7E-BF9E3F1539D3}"/>
                </a:ext>
              </a:extLst>
            </p:cNvPr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45848FC-8AC5-AD39-2EA4-AEF439E7DD8B}"/>
                </a:ext>
              </a:extLst>
            </p:cNvPr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FBC2FAB-5450-A91E-A401-9CC3595C84C7}"/>
                </a:ext>
              </a:extLst>
            </p:cNvPr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B7452AE-75C4-A418-BF61-AB6FEC6611BB}"/>
                </a:ext>
              </a:extLst>
            </p:cNvPr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0" name="PA_矩形 39">
            <a:extLst>
              <a:ext uri="{FF2B5EF4-FFF2-40B4-BE49-F238E27FC236}">
                <a16:creationId xmlns:a16="http://schemas.microsoft.com/office/drawing/2014/main" id="{B4B1897F-5463-7AAC-41B0-E8374ABE7265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7" y="314545"/>
            <a:ext cx="370407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3600" dirty="0"/>
              <a:t>功能业务分析：</a:t>
            </a:r>
          </a:p>
        </p:txBody>
      </p:sp>
    </p:spTree>
    <p:extLst>
      <p:ext uri="{BB962C8B-B14F-4D97-AF65-F5344CB8AC3E}">
        <p14:creationId xmlns:p14="http://schemas.microsoft.com/office/powerpoint/2010/main" val="363325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FBB94DC-7ABB-8619-8CD0-638864930B02}"/>
              </a:ext>
            </a:extLst>
          </p:cNvPr>
          <p:cNvSpPr txBox="1"/>
          <p:nvPr/>
        </p:nvSpPr>
        <p:spPr>
          <a:xfrm>
            <a:off x="463474" y="1307570"/>
            <a:ext cx="2727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协作图：</a:t>
            </a:r>
          </a:p>
        </p:txBody>
      </p:sp>
      <p:grpSp>
        <p:nvGrpSpPr>
          <p:cNvPr id="4" name="PA_组合 17">
            <a:extLst>
              <a:ext uri="{FF2B5EF4-FFF2-40B4-BE49-F238E27FC236}">
                <a16:creationId xmlns:a16="http://schemas.microsoft.com/office/drawing/2014/main" id="{D9880D23-3ED7-B056-4458-B9A21CE16D8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F09A303-D9D3-C56D-06B5-5F083FA867B4}"/>
                </a:ext>
              </a:extLst>
            </p:cNvPr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80CFBF8-ABDB-E498-771A-B01825484382}"/>
                </a:ext>
              </a:extLst>
            </p:cNvPr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87FB030-048A-EAB6-C832-124514E9A84E}"/>
                </a:ext>
              </a:extLst>
            </p:cNvPr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5A9AB22-3148-7613-7005-3DA73B9814B3}"/>
                </a:ext>
              </a:extLst>
            </p:cNvPr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9" name="PA_矩形 39">
            <a:extLst>
              <a:ext uri="{FF2B5EF4-FFF2-40B4-BE49-F238E27FC236}">
                <a16:creationId xmlns:a16="http://schemas.microsoft.com/office/drawing/2014/main" id="{F1E7B3B8-A563-B748-1A72-7E1F34D4C780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7" y="314545"/>
            <a:ext cx="370407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3600" dirty="0"/>
              <a:t>功能业务分析：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372E9FA-5A54-9A4E-644E-AE65B97A1C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120" y="1782050"/>
            <a:ext cx="9418680" cy="457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30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C807B81-06DD-F444-DE8E-11B10C7E42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4715" y="1106753"/>
            <a:ext cx="7582570" cy="530467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56C5EB8-F73F-1E97-4C7A-0CF86E59BE2F}"/>
              </a:ext>
            </a:extLst>
          </p:cNvPr>
          <p:cNvSpPr txBox="1"/>
          <p:nvPr/>
        </p:nvSpPr>
        <p:spPr>
          <a:xfrm>
            <a:off x="463474" y="1307570"/>
            <a:ext cx="2727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状态图：</a:t>
            </a:r>
          </a:p>
        </p:txBody>
      </p:sp>
      <p:grpSp>
        <p:nvGrpSpPr>
          <p:cNvPr id="5" name="PA_组合 17">
            <a:extLst>
              <a:ext uri="{FF2B5EF4-FFF2-40B4-BE49-F238E27FC236}">
                <a16:creationId xmlns:a16="http://schemas.microsoft.com/office/drawing/2014/main" id="{29A118BC-FD43-C854-B14C-83943757C7B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FD41359-E086-7189-D7D4-072EFC6EA34D}"/>
                </a:ext>
              </a:extLst>
            </p:cNvPr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310EBCD-E442-4AC3-755C-D418F910C975}"/>
                </a:ext>
              </a:extLst>
            </p:cNvPr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FE8DDED-EF3A-3FDA-B306-D3A7D5ADF92D}"/>
                </a:ext>
              </a:extLst>
            </p:cNvPr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2ECD18E-D879-FC3E-AE8F-E7AD0A2683D8}"/>
                </a:ext>
              </a:extLst>
            </p:cNvPr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0" name="PA_矩形 39">
            <a:extLst>
              <a:ext uri="{FF2B5EF4-FFF2-40B4-BE49-F238E27FC236}">
                <a16:creationId xmlns:a16="http://schemas.microsoft.com/office/drawing/2014/main" id="{EBD56D9E-E91D-F928-D433-C67AF94A001E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7" y="314545"/>
            <a:ext cx="370407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3600" dirty="0"/>
              <a:t>功能业务分析：</a:t>
            </a:r>
          </a:p>
        </p:txBody>
      </p:sp>
    </p:spTree>
    <p:extLst>
      <p:ext uri="{BB962C8B-B14F-4D97-AF65-F5344CB8AC3E}">
        <p14:creationId xmlns:p14="http://schemas.microsoft.com/office/powerpoint/2010/main" val="264783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17">
            <a:extLst>
              <a:ext uri="{FF2B5EF4-FFF2-40B4-BE49-F238E27FC236}">
                <a16:creationId xmlns:a16="http://schemas.microsoft.com/office/drawing/2014/main" id="{B013CE3A-F397-A18B-61AA-CCA6534F3A79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BA684905-3312-BA6E-3A06-64C7C62232B4}"/>
                </a:ext>
              </a:extLst>
            </p:cNvPr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E37CF7D-B012-DE16-6970-F3403922D8A3}"/>
                </a:ext>
              </a:extLst>
            </p:cNvPr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413F39A-3785-3C16-C748-AC220A377237}"/>
                </a:ext>
              </a:extLst>
            </p:cNvPr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CF00BC4-FBCF-B381-4BED-A575A3AF4D6D}"/>
                </a:ext>
              </a:extLst>
            </p:cNvPr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7" name="PA_矩形 39">
            <a:extLst>
              <a:ext uri="{FF2B5EF4-FFF2-40B4-BE49-F238E27FC236}">
                <a16:creationId xmlns:a16="http://schemas.microsoft.com/office/drawing/2014/main" id="{A1003948-028C-B22A-31D2-847EF43DF6A4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7" y="314545"/>
            <a:ext cx="370407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3600" dirty="0"/>
              <a:t>功能业务分析：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8316AC4-1416-6512-65F6-E94BCCA06693}"/>
              </a:ext>
            </a:extLst>
          </p:cNvPr>
          <p:cNvSpPr txBox="1"/>
          <p:nvPr/>
        </p:nvSpPr>
        <p:spPr>
          <a:xfrm>
            <a:off x="467591" y="1156770"/>
            <a:ext cx="2727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组件图、部署图模型</a:t>
            </a:r>
            <a:r>
              <a:rPr lang="zh-CN" altLang="en-US" dirty="0"/>
              <a:t>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47D861E-86A9-D785-2437-DA694D1183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895" y="1753023"/>
            <a:ext cx="4744778" cy="2925927"/>
          </a:xfrm>
          <a:prstGeom prst="rect">
            <a:avLst/>
          </a:prstGeom>
        </p:spPr>
      </p:pic>
      <p:pic>
        <p:nvPicPr>
          <p:cNvPr id="11" name="图片 10" descr="图示&#10;&#10;描述已自动生成">
            <a:extLst>
              <a:ext uri="{FF2B5EF4-FFF2-40B4-BE49-F238E27FC236}">
                <a16:creationId xmlns:a16="http://schemas.microsoft.com/office/drawing/2014/main" id="{099AB8EF-7F74-0F57-C334-ABEE148CE1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1341436"/>
            <a:ext cx="5274310" cy="296037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3EC0ACC-D8B0-7179-45E2-A9CCFFEBC5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071" y="4202832"/>
            <a:ext cx="5250737" cy="273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00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769DCFB-2243-6D82-9D09-903FAB7356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28" y="1526102"/>
            <a:ext cx="9422792" cy="5047444"/>
          </a:xfrm>
          <a:prstGeom prst="rect">
            <a:avLst/>
          </a:prstGeom>
        </p:spPr>
      </p:pic>
      <p:grpSp>
        <p:nvGrpSpPr>
          <p:cNvPr id="8" name="PA_组合 17">
            <a:extLst>
              <a:ext uri="{FF2B5EF4-FFF2-40B4-BE49-F238E27FC236}">
                <a16:creationId xmlns:a16="http://schemas.microsoft.com/office/drawing/2014/main" id="{FED62E89-BB46-742C-DFBC-98708BF818A0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6D31C41-CD4C-2E39-3ED4-99B9827FD7D8}"/>
                </a:ext>
              </a:extLst>
            </p:cNvPr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EA1BCF9-443B-2C66-070C-20BB31A8F984}"/>
                </a:ext>
              </a:extLst>
            </p:cNvPr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63F8969-86EE-0570-293B-41B4E2726A98}"/>
                </a:ext>
              </a:extLst>
            </p:cNvPr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D87BEB0-59F6-03B8-4458-9994E0C38BAF}"/>
                </a:ext>
              </a:extLst>
            </p:cNvPr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>
            <a:extLst>
              <a:ext uri="{FF2B5EF4-FFF2-40B4-BE49-F238E27FC236}">
                <a16:creationId xmlns:a16="http://schemas.microsoft.com/office/drawing/2014/main" id="{E52142D9-3F4D-52C3-BECD-3E6FC3FEC9A4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7" y="314545"/>
            <a:ext cx="370407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3600" dirty="0"/>
              <a:t>单元测试：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CE64DFF-94A7-EE8D-0893-CC8B8BDD12C9}"/>
              </a:ext>
            </a:extLst>
          </p:cNvPr>
          <p:cNvSpPr txBox="1"/>
          <p:nvPr/>
        </p:nvSpPr>
        <p:spPr>
          <a:xfrm>
            <a:off x="467591" y="1156770"/>
            <a:ext cx="2727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白盒测试</a:t>
            </a:r>
            <a:r>
              <a:rPr lang="zh-CN" altLang="en-US" b="1" dirty="0"/>
              <a:t>：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9A334DF5-A030-6EF4-78EB-E1E1369C43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0129" y="1606861"/>
            <a:ext cx="2081228" cy="471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723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A_矩形 37"/>
          <p:cNvSpPr/>
          <p:nvPr>
            <p:custDataLst>
              <p:tags r:id="rId1"/>
            </p:custDataLst>
          </p:nvPr>
        </p:nvSpPr>
        <p:spPr>
          <a:xfrm>
            <a:off x="6098093" y="3569059"/>
            <a:ext cx="2370045" cy="1421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94" indent="-228594" defTabSz="121917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需求分析总结</a:t>
            </a:r>
            <a:endParaRPr lang="en-US" altLang="zh-CN" sz="20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marL="228594" indent="-228594" defTabSz="121917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技术总结</a:t>
            </a:r>
          </a:p>
          <a:p>
            <a:pPr marL="228594" indent="-228594" defTabSz="121917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团队管理总结</a:t>
            </a:r>
          </a:p>
        </p:txBody>
      </p:sp>
      <p:sp>
        <p:nvSpPr>
          <p:cNvPr id="39" name="PA_矩形 38"/>
          <p:cNvSpPr/>
          <p:nvPr>
            <p:custDataLst>
              <p:tags r:id="rId2"/>
            </p:custDataLst>
          </p:nvPr>
        </p:nvSpPr>
        <p:spPr>
          <a:xfrm>
            <a:off x="7152117" y="2662935"/>
            <a:ext cx="364840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zh-CN" altLang="en-US" sz="3000" b="1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Impact" pitchFamily="34" charset="0"/>
                <a:ea typeface="微软雅黑" pitchFamily="34" charset="-122"/>
              </a:rPr>
              <a:t>项目总结</a:t>
            </a:r>
          </a:p>
        </p:txBody>
      </p:sp>
      <p:sp>
        <p:nvSpPr>
          <p:cNvPr id="41" name="PA_矩形 40"/>
          <p:cNvSpPr/>
          <p:nvPr>
            <p:custDataLst>
              <p:tags r:id="rId3"/>
            </p:custDataLst>
          </p:nvPr>
        </p:nvSpPr>
        <p:spPr>
          <a:xfrm>
            <a:off x="6098093" y="2387364"/>
            <a:ext cx="1054024" cy="995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en-US" altLang="zh-CN" sz="5867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03</a:t>
            </a:r>
            <a:endParaRPr lang="zh-CN" altLang="en-US" sz="5867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47" name="PA_组合 46"/>
          <p:cNvGrpSpPr/>
          <p:nvPr>
            <p:custDataLst>
              <p:tags r:id="rId4"/>
            </p:custDataLst>
          </p:nvPr>
        </p:nvGrpSpPr>
        <p:grpSpPr>
          <a:xfrm>
            <a:off x="0" y="3356992"/>
            <a:ext cx="12192000" cy="72008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651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 autoUpdateAnimBg="0"/>
      <p:bldP spid="39" grpId="0"/>
      <p:bldP spid="4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3" name="PA_椭圆 1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0619" y="1169296"/>
            <a:ext cx="431800" cy="4319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7664" name="PA_椭圆 1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73335" y="3375217"/>
            <a:ext cx="431800" cy="43193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7679" name="PA_任意多边形 31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589754" y="3521311"/>
            <a:ext cx="198967" cy="169385"/>
          </a:xfrm>
          <a:custGeom>
            <a:avLst/>
            <a:gdLst>
              <a:gd name="T0" fmla="*/ 52 w 54"/>
              <a:gd name="T1" fmla="*/ 0 h 47"/>
              <a:gd name="T2" fmla="*/ 11 w 54"/>
              <a:gd name="T3" fmla="*/ 0 h 47"/>
              <a:gd name="T4" fmla="*/ 9 w 54"/>
              <a:gd name="T5" fmla="*/ 2 h 47"/>
              <a:gd name="T6" fmla="*/ 9 w 54"/>
              <a:gd name="T7" fmla="*/ 4 h 47"/>
              <a:gd name="T8" fmla="*/ 9 w 54"/>
              <a:gd name="T9" fmla="*/ 5 h 47"/>
              <a:gd name="T10" fmla="*/ 9 w 54"/>
              <a:gd name="T11" fmla="*/ 6 h 47"/>
              <a:gd name="T12" fmla="*/ 9 w 54"/>
              <a:gd name="T13" fmla="*/ 9 h 47"/>
              <a:gd name="T14" fmla="*/ 10 w 54"/>
              <a:gd name="T15" fmla="*/ 9 h 47"/>
              <a:gd name="T16" fmla="*/ 2 w 54"/>
              <a:gd name="T17" fmla="*/ 9 h 47"/>
              <a:gd name="T18" fmla="*/ 0 w 54"/>
              <a:gd name="T19" fmla="*/ 11 h 47"/>
              <a:gd name="T20" fmla="*/ 0 w 54"/>
              <a:gd name="T21" fmla="*/ 45 h 47"/>
              <a:gd name="T22" fmla="*/ 2 w 54"/>
              <a:gd name="T23" fmla="*/ 47 h 47"/>
              <a:gd name="T24" fmla="*/ 43 w 54"/>
              <a:gd name="T25" fmla="*/ 47 h 47"/>
              <a:gd name="T26" fmla="*/ 45 w 54"/>
              <a:gd name="T27" fmla="*/ 45 h 47"/>
              <a:gd name="T28" fmla="*/ 45 w 54"/>
              <a:gd name="T29" fmla="*/ 38 h 47"/>
              <a:gd name="T30" fmla="*/ 52 w 54"/>
              <a:gd name="T31" fmla="*/ 38 h 47"/>
              <a:gd name="T32" fmla="*/ 54 w 54"/>
              <a:gd name="T33" fmla="*/ 36 h 47"/>
              <a:gd name="T34" fmla="*/ 54 w 54"/>
              <a:gd name="T35" fmla="*/ 34 h 47"/>
              <a:gd name="T36" fmla="*/ 54 w 54"/>
              <a:gd name="T37" fmla="*/ 33 h 47"/>
              <a:gd name="T38" fmla="*/ 54 w 54"/>
              <a:gd name="T39" fmla="*/ 31 h 47"/>
              <a:gd name="T40" fmla="*/ 54 w 54"/>
              <a:gd name="T41" fmla="*/ 7 h 47"/>
              <a:gd name="T42" fmla="*/ 54 w 54"/>
              <a:gd name="T43" fmla="*/ 5 h 47"/>
              <a:gd name="T44" fmla="*/ 54 w 54"/>
              <a:gd name="T45" fmla="*/ 4 h 47"/>
              <a:gd name="T46" fmla="*/ 54 w 54"/>
              <a:gd name="T47" fmla="*/ 2 h 47"/>
              <a:gd name="T48" fmla="*/ 52 w 54"/>
              <a:gd name="T49" fmla="*/ 0 h 47"/>
              <a:gd name="T50" fmla="*/ 26 w 54"/>
              <a:gd name="T51" fmla="*/ 22 h 47"/>
              <a:gd name="T52" fmla="*/ 30 w 54"/>
              <a:gd name="T53" fmla="*/ 18 h 47"/>
              <a:gd name="T54" fmla="*/ 34 w 54"/>
              <a:gd name="T55" fmla="*/ 22 h 47"/>
              <a:gd name="T56" fmla="*/ 30 w 54"/>
              <a:gd name="T57" fmla="*/ 26 h 47"/>
              <a:gd name="T58" fmla="*/ 26 w 54"/>
              <a:gd name="T59" fmla="*/ 22 h 47"/>
              <a:gd name="T60" fmla="*/ 38 w 54"/>
              <a:gd name="T61" fmla="*/ 42 h 47"/>
              <a:gd name="T62" fmla="*/ 7 w 54"/>
              <a:gd name="T63" fmla="*/ 42 h 47"/>
              <a:gd name="T64" fmla="*/ 5 w 54"/>
              <a:gd name="T65" fmla="*/ 40 h 47"/>
              <a:gd name="T66" fmla="*/ 5 w 54"/>
              <a:gd name="T67" fmla="*/ 37 h 47"/>
              <a:gd name="T68" fmla="*/ 5 w 54"/>
              <a:gd name="T69" fmla="*/ 36 h 47"/>
              <a:gd name="T70" fmla="*/ 6 w 54"/>
              <a:gd name="T71" fmla="*/ 34 h 47"/>
              <a:gd name="T72" fmla="*/ 20 w 54"/>
              <a:gd name="T73" fmla="*/ 29 h 47"/>
              <a:gd name="T74" fmla="*/ 23 w 54"/>
              <a:gd name="T75" fmla="*/ 30 h 47"/>
              <a:gd name="T76" fmla="*/ 26 w 54"/>
              <a:gd name="T77" fmla="*/ 32 h 47"/>
              <a:gd name="T78" fmla="*/ 38 w 54"/>
              <a:gd name="T79" fmla="*/ 32 h 47"/>
              <a:gd name="T80" fmla="*/ 39 w 54"/>
              <a:gd name="T81" fmla="*/ 32 h 47"/>
              <a:gd name="T82" fmla="*/ 40 w 54"/>
              <a:gd name="T83" fmla="*/ 33 h 47"/>
              <a:gd name="T84" fmla="*/ 40 w 54"/>
              <a:gd name="T85" fmla="*/ 40 h 47"/>
              <a:gd name="T86" fmla="*/ 38 w 54"/>
              <a:gd name="T87" fmla="*/ 42 h 47"/>
              <a:gd name="T88" fmla="*/ 49 w 54"/>
              <a:gd name="T89" fmla="*/ 31 h 47"/>
              <a:gd name="T90" fmla="*/ 48 w 54"/>
              <a:gd name="T91" fmla="*/ 33 h 47"/>
              <a:gd name="T92" fmla="*/ 47 w 54"/>
              <a:gd name="T93" fmla="*/ 33 h 47"/>
              <a:gd name="T94" fmla="*/ 45 w 54"/>
              <a:gd name="T95" fmla="*/ 33 h 47"/>
              <a:gd name="T96" fmla="*/ 45 w 54"/>
              <a:gd name="T97" fmla="*/ 11 h 47"/>
              <a:gd name="T98" fmla="*/ 43 w 54"/>
              <a:gd name="T99" fmla="*/ 9 h 47"/>
              <a:gd name="T100" fmla="*/ 14 w 54"/>
              <a:gd name="T101" fmla="*/ 9 h 47"/>
              <a:gd name="T102" fmla="*/ 14 w 54"/>
              <a:gd name="T103" fmla="*/ 9 h 47"/>
              <a:gd name="T104" fmla="*/ 14 w 54"/>
              <a:gd name="T105" fmla="*/ 7 h 47"/>
              <a:gd name="T106" fmla="*/ 15 w 54"/>
              <a:gd name="T107" fmla="*/ 6 h 47"/>
              <a:gd name="T108" fmla="*/ 16 w 54"/>
              <a:gd name="T109" fmla="*/ 5 h 47"/>
              <a:gd name="T110" fmla="*/ 47 w 54"/>
              <a:gd name="T111" fmla="*/ 5 h 47"/>
              <a:gd name="T112" fmla="*/ 49 w 54"/>
              <a:gd name="T113" fmla="*/ 7 h 47"/>
              <a:gd name="T114" fmla="*/ 49 w 54"/>
              <a:gd name="T115" fmla="*/ 31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4" h="47">
                <a:moveTo>
                  <a:pt x="52" y="0"/>
                </a:moveTo>
                <a:cubicBezTo>
                  <a:pt x="11" y="0"/>
                  <a:pt x="11" y="0"/>
                  <a:pt x="11" y="0"/>
                </a:cubicBezTo>
                <a:cubicBezTo>
                  <a:pt x="10" y="0"/>
                  <a:pt x="9" y="1"/>
                  <a:pt x="9" y="2"/>
                </a:cubicBezTo>
                <a:cubicBezTo>
                  <a:pt x="9" y="4"/>
                  <a:pt x="9" y="4"/>
                  <a:pt x="9" y="4"/>
                </a:cubicBezTo>
                <a:cubicBezTo>
                  <a:pt x="9" y="4"/>
                  <a:pt x="9" y="5"/>
                  <a:pt x="9" y="5"/>
                </a:cubicBezTo>
                <a:cubicBezTo>
                  <a:pt x="9" y="5"/>
                  <a:pt x="9" y="6"/>
                  <a:pt x="9" y="6"/>
                </a:cubicBezTo>
                <a:cubicBezTo>
                  <a:pt x="9" y="9"/>
                  <a:pt x="9" y="9"/>
                  <a:pt x="9" y="9"/>
                </a:cubicBezTo>
                <a:cubicBezTo>
                  <a:pt x="9" y="9"/>
                  <a:pt x="9" y="9"/>
                  <a:pt x="10" y="9"/>
                </a:cubicBezTo>
                <a:cubicBezTo>
                  <a:pt x="2" y="9"/>
                  <a:pt x="2" y="9"/>
                  <a:pt x="2" y="9"/>
                </a:cubicBezTo>
                <a:cubicBezTo>
                  <a:pt x="1" y="9"/>
                  <a:pt x="0" y="10"/>
                  <a:pt x="0" y="11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46"/>
                  <a:pt x="1" y="47"/>
                  <a:pt x="2" y="47"/>
                </a:cubicBezTo>
                <a:cubicBezTo>
                  <a:pt x="43" y="47"/>
                  <a:pt x="43" y="47"/>
                  <a:pt x="43" y="47"/>
                </a:cubicBezTo>
                <a:cubicBezTo>
                  <a:pt x="44" y="47"/>
                  <a:pt x="45" y="46"/>
                  <a:pt x="45" y="45"/>
                </a:cubicBezTo>
                <a:cubicBezTo>
                  <a:pt x="45" y="38"/>
                  <a:pt x="45" y="38"/>
                  <a:pt x="45" y="38"/>
                </a:cubicBezTo>
                <a:cubicBezTo>
                  <a:pt x="52" y="38"/>
                  <a:pt x="52" y="38"/>
                  <a:pt x="52" y="38"/>
                </a:cubicBezTo>
                <a:cubicBezTo>
                  <a:pt x="53" y="38"/>
                  <a:pt x="54" y="37"/>
                  <a:pt x="54" y="36"/>
                </a:cubicBezTo>
                <a:cubicBezTo>
                  <a:pt x="54" y="34"/>
                  <a:pt x="54" y="34"/>
                  <a:pt x="54" y="34"/>
                </a:cubicBezTo>
                <a:cubicBezTo>
                  <a:pt x="54" y="33"/>
                  <a:pt x="54" y="33"/>
                  <a:pt x="54" y="33"/>
                </a:cubicBezTo>
                <a:cubicBezTo>
                  <a:pt x="54" y="33"/>
                  <a:pt x="54" y="32"/>
                  <a:pt x="54" y="3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6"/>
                  <a:pt x="54" y="5"/>
                  <a:pt x="54" y="5"/>
                </a:cubicBezTo>
                <a:cubicBezTo>
                  <a:pt x="54" y="5"/>
                  <a:pt x="54" y="4"/>
                  <a:pt x="54" y="4"/>
                </a:cubicBezTo>
                <a:cubicBezTo>
                  <a:pt x="54" y="2"/>
                  <a:pt x="54" y="2"/>
                  <a:pt x="54" y="2"/>
                </a:cubicBezTo>
                <a:cubicBezTo>
                  <a:pt x="54" y="1"/>
                  <a:pt x="53" y="0"/>
                  <a:pt x="52" y="0"/>
                </a:cubicBezTo>
                <a:close/>
                <a:moveTo>
                  <a:pt x="26" y="22"/>
                </a:moveTo>
                <a:cubicBezTo>
                  <a:pt x="26" y="20"/>
                  <a:pt x="28" y="18"/>
                  <a:pt x="30" y="18"/>
                </a:cubicBezTo>
                <a:cubicBezTo>
                  <a:pt x="33" y="18"/>
                  <a:pt x="34" y="20"/>
                  <a:pt x="34" y="22"/>
                </a:cubicBezTo>
                <a:cubicBezTo>
                  <a:pt x="34" y="24"/>
                  <a:pt x="33" y="26"/>
                  <a:pt x="30" y="26"/>
                </a:cubicBezTo>
                <a:cubicBezTo>
                  <a:pt x="28" y="26"/>
                  <a:pt x="26" y="24"/>
                  <a:pt x="26" y="22"/>
                </a:cubicBezTo>
                <a:close/>
                <a:moveTo>
                  <a:pt x="38" y="42"/>
                </a:moveTo>
                <a:cubicBezTo>
                  <a:pt x="7" y="42"/>
                  <a:pt x="7" y="42"/>
                  <a:pt x="7" y="42"/>
                </a:cubicBezTo>
                <a:cubicBezTo>
                  <a:pt x="6" y="42"/>
                  <a:pt x="5" y="41"/>
                  <a:pt x="5" y="40"/>
                </a:cubicBezTo>
                <a:cubicBezTo>
                  <a:pt x="5" y="37"/>
                  <a:pt x="5" y="37"/>
                  <a:pt x="5" y="37"/>
                </a:cubicBezTo>
                <a:cubicBezTo>
                  <a:pt x="5" y="37"/>
                  <a:pt x="5" y="36"/>
                  <a:pt x="5" y="36"/>
                </a:cubicBezTo>
                <a:cubicBezTo>
                  <a:pt x="6" y="35"/>
                  <a:pt x="6" y="35"/>
                  <a:pt x="6" y="34"/>
                </a:cubicBezTo>
                <a:cubicBezTo>
                  <a:pt x="6" y="34"/>
                  <a:pt x="11" y="26"/>
                  <a:pt x="20" y="29"/>
                </a:cubicBezTo>
                <a:cubicBezTo>
                  <a:pt x="21" y="29"/>
                  <a:pt x="22" y="30"/>
                  <a:pt x="23" y="30"/>
                </a:cubicBezTo>
                <a:cubicBezTo>
                  <a:pt x="24" y="31"/>
                  <a:pt x="25" y="31"/>
                  <a:pt x="26" y="32"/>
                </a:cubicBezTo>
                <a:cubicBezTo>
                  <a:pt x="34" y="35"/>
                  <a:pt x="38" y="32"/>
                  <a:pt x="38" y="32"/>
                </a:cubicBezTo>
                <a:cubicBezTo>
                  <a:pt x="38" y="32"/>
                  <a:pt x="38" y="32"/>
                  <a:pt x="39" y="32"/>
                </a:cubicBezTo>
                <a:cubicBezTo>
                  <a:pt x="39" y="32"/>
                  <a:pt x="40" y="32"/>
                  <a:pt x="40" y="33"/>
                </a:cubicBezTo>
                <a:cubicBezTo>
                  <a:pt x="40" y="40"/>
                  <a:pt x="40" y="40"/>
                  <a:pt x="40" y="40"/>
                </a:cubicBezTo>
                <a:cubicBezTo>
                  <a:pt x="40" y="41"/>
                  <a:pt x="39" y="42"/>
                  <a:pt x="38" y="42"/>
                </a:cubicBezTo>
                <a:close/>
                <a:moveTo>
                  <a:pt x="49" y="31"/>
                </a:moveTo>
                <a:cubicBezTo>
                  <a:pt x="49" y="32"/>
                  <a:pt x="48" y="32"/>
                  <a:pt x="48" y="33"/>
                </a:cubicBezTo>
                <a:cubicBezTo>
                  <a:pt x="48" y="33"/>
                  <a:pt x="47" y="33"/>
                  <a:pt x="47" y="33"/>
                </a:cubicBezTo>
                <a:cubicBezTo>
                  <a:pt x="45" y="33"/>
                  <a:pt x="45" y="33"/>
                  <a:pt x="45" y="33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0"/>
                  <a:pt x="44" y="9"/>
                  <a:pt x="43" y="9"/>
                </a:cubicBezTo>
                <a:cubicBezTo>
                  <a:pt x="14" y="9"/>
                  <a:pt x="14" y="9"/>
                  <a:pt x="14" y="9"/>
                </a:cubicBezTo>
                <a:cubicBezTo>
                  <a:pt x="14" y="9"/>
                  <a:pt x="14" y="9"/>
                  <a:pt x="14" y="9"/>
                </a:cubicBezTo>
                <a:cubicBezTo>
                  <a:pt x="14" y="7"/>
                  <a:pt x="14" y="7"/>
                  <a:pt x="14" y="7"/>
                </a:cubicBezTo>
                <a:cubicBezTo>
                  <a:pt x="14" y="7"/>
                  <a:pt x="14" y="6"/>
                  <a:pt x="15" y="6"/>
                </a:cubicBezTo>
                <a:cubicBezTo>
                  <a:pt x="15" y="6"/>
                  <a:pt x="15" y="5"/>
                  <a:pt x="16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8" y="5"/>
                  <a:pt x="49" y="6"/>
                  <a:pt x="49" y="7"/>
                </a:cubicBezTo>
                <a:lnTo>
                  <a:pt x="49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27680" name="PA_组合 32"/>
          <p:cNvGrpSpPr/>
          <p:nvPr>
            <p:custDataLst>
              <p:tags r:id="rId4"/>
            </p:custDataLst>
          </p:nvPr>
        </p:nvGrpSpPr>
        <p:grpSpPr bwMode="auto">
          <a:xfrm>
            <a:off x="579736" y="1317510"/>
            <a:ext cx="177800" cy="143977"/>
            <a:chOff x="0" y="0"/>
            <a:chExt cx="116" cy="94"/>
          </a:xfrm>
        </p:grpSpPr>
        <p:sp>
          <p:nvSpPr>
            <p:cNvPr id="27681" name="Freeform 33"/>
            <p:cNvSpPr/>
            <p:nvPr/>
          </p:nvSpPr>
          <p:spPr bwMode="auto">
            <a:xfrm>
              <a:off x="0" y="0"/>
              <a:ext cx="116" cy="47"/>
            </a:xfrm>
            <a:custGeom>
              <a:avLst/>
              <a:gdLst>
                <a:gd name="T0" fmla="*/ 47 w 49"/>
                <a:gd name="T1" fmla="*/ 0 h 20"/>
                <a:gd name="T2" fmla="*/ 49 w 49"/>
                <a:gd name="T3" fmla="*/ 1 h 20"/>
                <a:gd name="T4" fmla="*/ 49 w 49"/>
                <a:gd name="T5" fmla="*/ 1 h 20"/>
                <a:gd name="T6" fmla="*/ 48 w 49"/>
                <a:gd name="T7" fmla="*/ 3 h 20"/>
                <a:gd name="T8" fmla="*/ 25 w 49"/>
                <a:gd name="T9" fmla="*/ 20 h 20"/>
                <a:gd name="T10" fmla="*/ 23 w 49"/>
                <a:gd name="T11" fmla="*/ 20 h 20"/>
                <a:gd name="T12" fmla="*/ 1 w 49"/>
                <a:gd name="T13" fmla="*/ 3 h 20"/>
                <a:gd name="T14" fmla="*/ 0 w 49"/>
                <a:gd name="T15" fmla="*/ 1 h 20"/>
                <a:gd name="T16" fmla="*/ 0 w 49"/>
                <a:gd name="T17" fmla="*/ 1 h 20"/>
                <a:gd name="T18" fmla="*/ 1 w 49"/>
                <a:gd name="T19" fmla="*/ 0 h 20"/>
                <a:gd name="T20" fmla="*/ 47 w 49"/>
                <a:gd name="T2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" h="20">
                  <a:moveTo>
                    <a:pt x="47" y="0"/>
                  </a:moveTo>
                  <a:cubicBezTo>
                    <a:pt x="48" y="0"/>
                    <a:pt x="49" y="0"/>
                    <a:pt x="49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2"/>
                    <a:pt x="48" y="3"/>
                    <a:pt x="48" y="3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20"/>
                    <a:pt x="24" y="20"/>
                    <a:pt x="23" y="2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170"/>
              <a:endParaRPr lang="zh-CN" altLang="en-US" sz="2400">
                <a:solidFill>
                  <a:srgbClr val="333333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7682" name="Freeform 34"/>
            <p:cNvSpPr/>
            <p:nvPr/>
          </p:nvSpPr>
          <p:spPr bwMode="auto">
            <a:xfrm>
              <a:off x="0" y="19"/>
              <a:ext cx="116" cy="75"/>
            </a:xfrm>
            <a:custGeom>
              <a:avLst/>
              <a:gdLst>
                <a:gd name="T0" fmla="*/ 23 w 49"/>
                <a:gd name="T1" fmla="*/ 17 h 32"/>
                <a:gd name="T2" fmla="*/ 25 w 49"/>
                <a:gd name="T3" fmla="*/ 17 h 32"/>
                <a:gd name="T4" fmla="*/ 48 w 49"/>
                <a:gd name="T5" fmla="*/ 0 h 32"/>
                <a:gd name="T6" fmla="*/ 49 w 49"/>
                <a:gd name="T7" fmla="*/ 1 h 32"/>
                <a:gd name="T8" fmla="*/ 49 w 49"/>
                <a:gd name="T9" fmla="*/ 30 h 32"/>
                <a:gd name="T10" fmla="*/ 47 w 49"/>
                <a:gd name="T11" fmla="*/ 32 h 32"/>
                <a:gd name="T12" fmla="*/ 1 w 49"/>
                <a:gd name="T13" fmla="*/ 32 h 32"/>
                <a:gd name="T14" fmla="*/ 0 w 49"/>
                <a:gd name="T15" fmla="*/ 30 h 32"/>
                <a:gd name="T16" fmla="*/ 0 w 49"/>
                <a:gd name="T17" fmla="*/ 1 h 32"/>
                <a:gd name="T18" fmla="*/ 1 w 49"/>
                <a:gd name="T19" fmla="*/ 0 h 32"/>
                <a:gd name="T20" fmla="*/ 23 w 49"/>
                <a:gd name="T21" fmla="*/ 1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" h="32">
                  <a:moveTo>
                    <a:pt x="23" y="17"/>
                  </a:moveTo>
                  <a:cubicBezTo>
                    <a:pt x="24" y="17"/>
                    <a:pt x="25" y="17"/>
                    <a:pt x="25" y="17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9" y="0"/>
                    <a:pt x="49" y="1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49" y="31"/>
                    <a:pt x="48" y="32"/>
                    <a:pt x="47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2"/>
                    <a:pt x="0" y="31"/>
                    <a:pt x="0" y="3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23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170"/>
              <a:endParaRPr lang="zh-CN" altLang="en-US" sz="2400">
                <a:solidFill>
                  <a:srgbClr val="333333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27691" name="PA_矩形 43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480605" y="1465581"/>
            <a:ext cx="10065822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indent="266700" algn="just"/>
            <a:r>
              <a:rPr lang="zh-CN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在开始项目之前，对需求进行充分的分析是至关重要的。因此我们首先通过对业务系统的结构和功能进行了仔细分析，</a:t>
            </a:r>
            <a:r>
              <a:rPr lang="zh-CN" altLang="en-US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通过使用类图、用例图、活动图等，团队可以更容易地理解系统的整体架构、组件之间的关系以及系统的工作流程。</a:t>
            </a:r>
            <a:r>
              <a:rPr lang="zh-CN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了解项目的整体框架和核心功能，从而保障后续的技术选型和开发工作有条不紊地进行。</a:t>
            </a:r>
          </a:p>
        </p:txBody>
      </p:sp>
      <p:sp>
        <p:nvSpPr>
          <p:cNvPr id="58" name="PA_矩形 39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dirty="0"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9" name="PA_组合 58"/>
          <p:cNvGrpSpPr/>
          <p:nvPr>
            <p:custDataLst>
              <p:tags r:id="rId7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60" name="矩形 59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96AF27D-1065-180F-C0F7-5200CC6AE52A}"/>
              </a:ext>
            </a:extLst>
          </p:cNvPr>
          <p:cNvSpPr txBox="1"/>
          <p:nvPr/>
        </p:nvSpPr>
        <p:spPr>
          <a:xfrm>
            <a:off x="1031782" y="1127779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项目需求分析总结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3719182-7ADD-9F2C-9103-F7BDB23A6FDA}"/>
              </a:ext>
            </a:extLst>
          </p:cNvPr>
          <p:cNvSpPr txBox="1"/>
          <p:nvPr/>
        </p:nvSpPr>
        <p:spPr>
          <a:xfrm>
            <a:off x="1322356" y="3810766"/>
            <a:ext cx="1025247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在这个项目中，我们选择了</a:t>
            </a:r>
            <a:r>
              <a:rPr lang="en-US" altLang="zh-CN" sz="2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SpringBoot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作为后端框架，使用了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MySQL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数据库进行数据存储，采用了</a:t>
            </a:r>
            <a:r>
              <a:rPr lang="en-US" altLang="zh-CN" sz="2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Mybatis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Plus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简化持久层操作。在前端方面，</a:t>
            </a:r>
            <a:r>
              <a:rPr lang="zh-CN" altLang="en-US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英语学习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APP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选择</a:t>
            </a:r>
            <a:r>
              <a:rPr lang="zh-CN" altLang="en-US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微信小程序开发，管理员后台使用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Vue3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作为主要框架，搭配</a:t>
            </a:r>
            <a:r>
              <a:rPr lang="en-US" altLang="zh-CN" sz="2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Vite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Element Plus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等工具，以及</a:t>
            </a:r>
            <a:r>
              <a:rPr lang="en-US" altLang="zh-CN" sz="2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tailwindcss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Pinia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，这些都是目前比较流行和高效的技术栈，能够提高开发效率。使用</a:t>
            </a:r>
            <a:r>
              <a:rPr lang="en-US" altLang="zh-CN" sz="2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Logback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@Slf4j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代替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log4j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进行日志记录，提高开发效率。使用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Knife4j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代替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Swagger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Postman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让项目文档、接口文档等更清晰可见并且可实时测试接口，有助于项目的维护和后期的优化。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6A2B7B4-E249-D49B-2D0E-B990AE4E9242}"/>
              </a:ext>
            </a:extLst>
          </p:cNvPr>
          <p:cNvSpPr txBox="1"/>
          <p:nvPr/>
        </p:nvSpPr>
        <p:spPr>
          <a:xfrm>
            <a:off x="952340" y="335392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项目技术总结</a:t>
            </a:r>
          </a:p>
        </p:txBody>
      </p:sp>
    </p:spTree>
    <p:extLst>
      <p:ext uri="{BB962C8B-B14F-4D97-AF65-F5344CB8AC3E}">
        <p14:creationId xmlns:p14="http://schemas.microsoft.com/office/powerpoint/2010/main" val="290040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3" grpId="0" animBg="1"/>
      <p:bldP spid="27664" grpId="0" animBg="1"/>
      <p:bldP spid="27679" grpId="0" animBg="1"/>
      <p:bldP spid="27691" grpId="0"/>
      <p:bldP spid="5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A_任意多边形 12"/>
          <p:cNvSpPr/>
          <p:nvPr>
            <p:custDataLst>
              <p:tags r:id="rId1"/>
            </p:custDataLst>
          </p:nvPr>
        </p:nvSpPr>
        <p:spPr bwMode="auto">
          <a:xfrm flipV="1">
            <a:off x="1132644" y="3428999"/>
            <a:ext cx="1830916" cy="1722487"/>
          </a:xfrm>
          <a:custGeom>
            <a:avLst/>
            <a:gdLst/>
            <a:ahLst/>
            <a:cxnLst/>
            <a:rect l="l" t="t" r="r" b="b"/>
            <a:pathLst>
              <a:path w="1373187" h="1291466">
                <a:moveTo>
                  <a:pt x="1373186" y="1291466"/>
                </a:moveTo>
                <a:lnTo>
                  <a:pt x="1316220" y="1239784"/>
                </a:lnTo>
                <a:lnTo>
                  <a:pt x="1316221" y="1239784"/>
                </a:lnTo>
                <a:lnTo>
                  <a:pt x="1373187" y="1291466"/>
                </a:lnTo>
                <a:lnTo>
                  <a:pt x="1217612" y="1008792"/>
                </a:lnTo>
                <a:lnTo>
                  <a:pt x="1224267" y="1113714"/>
                </a:lnTo>
                <a:cubicBezTo>
                  <a:pt x="1123585" y="1022574"/>
                  <a:pt x="907850" y="827283"/>
                  <a:pt x="445585" y="408824"/>
                </a:cubicBezTo>
                <a:lnTo>
                  <a:pt x="450849" y="206706"/>
                </a:lnTo>
                <a:lnTo>
                  <a:pt x="219074" y="0"/>
                </a:lnTo>
                <a:lnTo>
                  <a:pt x="213889" y="199085"/>
                </a:lnTo>
                <a:lnTo>
                  <a:pt x="205595" y="191578"/>
                </a:lnTo>
                <a:cubicBezTo>
                  <a:pt x="192296" y="178438"/>
                  <a:pt x="173086" y="181723"/>
                  <a:pt x="162743" y="194863"/>
                </a:cubicBezTo>
                <a:cubicBezTo>
                  <a:pt x="152399" y="209645"/>
                  <a:pt x="153877" y="230996"/>
                  <a:pt x="167176" y="242494"/>
                </a:cubicBezTo>
                <a:cubicBezTo>
                  <a:pt x="167176" y="242494"/>
                  <a:pt x="167176" y="242494"/>
                  <a:pt x="169337" y="244450"/>
                </a:cubicBezTo>
                <a:lnTo>
                  <a:pt x="178874" y="253084"/>
                </a:lnTo>
                <a:lnTo>
                  <a:pt x="0" y="302108"/>
                </a:lnTo>
                <a:lnTo>
                  <a:pt x="231775" y="510580"/>
                </a:lnTo>
                <a:lnTo>
                  <a:pt x="408272" y="460742"/>
                </a:lnTo>
                <a:cubicBezTo>
                  <a:pt x="557041" y="595413"/>
                  <a:pt x="797608" y="813183"/>
                  <a:pt x="1186619" y="1165328"/>
                </a:cubicBezTo>
                <a:lnTo>
                  <a:pt x="1092199" y="1180163"/>
                </a:ln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6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dirty="0"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项目总结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7" name="PA_组合 26"/>
          <p:cNvGrpSpPr/>
          <p:nvPr>
            <p:custDataLst>
              <p:tags r:id="rId3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32" name="矩形 31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8B641506-6696-D39A-DFA9-AC36353195C5}"/>
              </a:ext>
            </a:extLst>
          </p:cNvPr>
          <p:cNvSpPr txBox="1"/>
          <p:nvPr/>
        </p:nvSpPr>
        <p:spPr>
          <a:xfrm>
            <a:off x="1503132" y="1836628"/>
            <a:ext cx="925333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我们认识到团队协作和良好的沟通是很重要的。因此我们使用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Maven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进行多模块项目构建、</a:t>
            </a:r>
            <a:r>
              <a:rPr lang="en-US" altLang="zh-CN" sz="2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gitee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上进行版本控制，我们团队成员密切合作，及时解决问题，确保项目的顺利进行。</a:t>
            </a:r>
          </a:p>
          <a:p>
            <a:pPr indent="266700" algn="just"/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在项目开发过程中也遇到了许多困难，让我认识到要时刻保持着持续学习的态度。新技术和工具层出不穷，及时了解和学习最新的技术。而且要探索出一套解决问题的方法也很重要。</a:t>
            </a:r>
          </a:p>
          <a:p>
            <a:pPr indent="266700" algn="just"/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通过这次</a:t>
            </a:r>
            <a:r>
              <a:rPr lang="zh-CN" altLang="en-US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英语学习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APP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项目的设计与实现，我们深入了解了整个软件开发的流程，提高了自己的技术能力和团队协作能力。这不仅是对课程知识的实际应用，也是对项目开发实践的一次宝贵经验。在以后的学习中，不断拓展提高自己的技术能力，保持学习的热情，更好地应对各种挑战。</a:t>
            </a:r>
          </a:p>
        </p:txBody>
      </p:sp>
      <p:sp>
        <p:nvSpPr>
          <p:cNvPr id="4" name="PA_椭圆 17">
            <a:extLst>
              <a:ext uri="{FF2B5EF4-FFF2-40B4-BE49-F238E27FC236}">
                <a16:creationId xmlns:a16="http://schemas.microsoft.com/office/drawing/2014/main" id="{838949E1-4BDA-0470-7DA0-9EDB1E8EBB17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40270" y="1324045"/>
            <a:ext cx="431800" cy="4276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5" name="PA_组合 28">
            <a:extLst>
              <a:ext uri="{FF2B5EF4-FFF2-40B4-BE49-F238E27FC236}">
                <a16:creationId xmlns:a16="http://schemas.microsoft.com/office/drawing/2014/main" id="{1989466D-D2DF-C632-DDA5-38A5F5963950}"/>
              </a:ext>
            </a:extLst>
          </p:cNvPr>
          <p:cNvGrpSpPr/>
          <p:nvPr>
            <p:custDataLst>
              <p:tags r:id="rId5"/>
            </p:custDataLst>
          </p:nvPr>
        </p:nvGrpSpPr>
        <p:grpSpPr bwMode="auto">
          <a:xfrm>
            <a:off x="854570" y="1444734"/>
            <a:ext cx="203200" cy="165151"/>
            <a:chOff x="0" y="0"/>
            <a:chExt cx="132" cy="109"/>
          </a:xfrm>
        </p:grpSpPr>
        <p:sp>
          <p:nvSpPr>
            <p:cNvPr id="6" name="Freeform 29">
              <a:extLst>
                <a:ext uri="{FF2B5EF4-FFF2-40B4-BE49-F238E27FC236}">
                  <a16:creationId xmlns:a16="http://schemas.microsoft.com/office/drawing/2014/main" id="{D158D428-D621-2D0B-5FEA-6BE5A7974B5D}"/>
                </a:ext>
              </a:extLst>
            </p:cNvPr>
            <p:cNvSpPr/>
            <p:nvPr/>
          </p:nvSpPr>
          <p:spPr bwMode="auto">
            <a:xfrm>
              <a:off x="83" y="38"/>
              <a:ext cx="49" cy="71"/>
            </a:xfrm>
            <a:custGeom>
              <a:avLst/>
              <a:gdLst>
                <a:gd name="T0" fmla="*/ 21 w 21"/>
                <a:gd name="T1" fmla="*/ 15 h 30"/>
                <a:gd name="T2" fmla="*/ 5 w 21"/>
                <a:gd name="T3" fmla="*/ 30 h 30"/>
                <a:gd name="T4" fmla="*/ 0 w 21"/>
                <a:gd name="T5" fmla="*/ 29 h 30"/>
                <a:gd name="T6" fmla="*/ 14 w 21"/>
                <a:gd name="T7" fmla="*/ 9 h 30"/>
                <a:gd name="T8" fmla="*/ 12 w 21"/>
                <a:gd name="T9" fmla="*/ 0 h 30"/>
                <a:gd name="T10" fmla="*/ 21 w 21"/>
                <a:gd name="T11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30">
                  <a:moveTo>
                    <a:pt x="21" y="15"/>
                  </a:moveTo>
                  <a:cubicBezTo>
                    <a:pt x="21" y="23"/>
                    <a:pt x="14" y="30"/>
                    <a:pt x="5" y="30"/>
                  </a:cubicBezTo>
                  <a:cubicBezTo>
                    <a:pt x="4" y="30"/>
                    <a:pt x="2" y="30"/>
                    <a:pt x="0" y="29"/>
                  </a:cubicBezTo>
                  <a:cubicBezTo>
                    <a:pt x="8" y="26"/>
                    <a:pt x="14" y="18"/>
                    <a:pt x="14" y="9"/>
                  </a:cubicBezTo>
                  <a:cubicBezTo>
                    <a:pt x="14" y="6"/>
                    <a:pt x="13" y="3"/>
                    <a:pt x="12" y="0"/>
                  </a:cubicBezTo>
                  <a:cubicBezTo>
                    <a:pt x="17" y="3"/>
                    <a:pt x="21" y="8"/>
                    <a:pt x="21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170"/>
              <a:endParaRPr lang="zh-CN" altLang="en-US" sz="2400">
                <a:solidFill>
                  <a:srgbClr val="333333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Freeform 30">
              <a:extLst>
                <a:ext uri="{FF2B5EF4-FFF2-40B4-BE49-F238E27FC236}">
                  <a16:creationId xmlns:a16="http://schemas.microsoft.com/office/drawing/2014/main" id="{3684FB6B-A119-4E5E-E02D-51E05DA769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0" y="0"/>
              <a:ext cx="109" cy="109"/>
            </a:xfrm>
            <a:custGeom>
              <a:avLst/>
              <a:gdLst>
                <a:gd name="T0" fmla="*/ 45 w 46"/>
                <a:gd name="T1" fmla="*/ 15 h 46"/>
                <a:gd name="T2" fmla="*/ 35 w 46"/>
                <a:gd name="T3" fmla="*/ 4 h 46"/>
                <a:gd name="T4" fmla="*/ 35 w 46"/>
                <a:gd name="T5" fmla="*/ 4 h 46"/>
                <a:gd name="T6" fmla="*/ 23 w 46"/>
                <a:gd name="T7" fmla="*/ 0 h 46"/>
                <a:gd name="T8" fmla="*/ 4 w 46"/>
                <a:gd name="T9" fmla="*/ 10 h 46"/>
                <a:gd name="T10" fmla="*/ 0 w 46"/>
                <a:gd name="T11" fmla="*/ 23 h 46"/>
                <a:gd name="T12" fmla="*/ 5 w 46"/>
                <a:gd name="T13" fmla="*/ 37 h 46"/>
                <a:gd name="T14" fmla="*/ 9 w 46"/>
                <a:gd name="T15" fmla="*/ 42 h 46"/>
                <a:gd name="T16" fmla="*/ 14 w 46"/>
                <a:gd name="T17" fmla="*/ 44 h 46"/>
                <a:gd name="T18" fmla="*/ 14 w 46"/>
                <a:gd name="T19" fmla="*/ 44 h 46"/>
                <a:gd name="T20" fmla="*/ 23 w 46"/>
                <a:gd name="T21" fmla="*/ 46 h 46"/>
                <a:gd name="T22" fmla="*/ 32 w 46"/>
                <a:gd name="T23" fmla="*/ 44 h 46"/>
                <a:gd name="T24" fmla="*/ 36 w 46"/>
                <a:gd name="T25" fmla="*/ 42 h 46"/>
                <a:gd name="T26" fmla="*/ 42 w 46"/>
                <a:gd name="T27" fmla="*/ 36 h 46"/>
                <a:gd name="T28" fmla="*/ 46 w 46"/>
                <a:gd name="T29" fmla="*/ 26 h 46"/>
                <a:gd name="T30" fmla="*/ 46 w 46"/>
                <a:gd name="T31" fmla="*/ 26 h 46"/>
                <a:gd name="T32" fmla="*/ 46 w 46"/>
                <a:gd name="T33" fmla="*/ 23 h 46"/>
                <a:gd name="T34" fmla="*/ 45 w 46"/>
                <a:gd name="T35" fmla="*/ 15 h 46"/>
                <a:gd name="T36" fmla="*/ 31 w 46"/>
                <a:gd name="T37" fmla="*/ 11 h 46"/>
                <a:gd name="T38" fmla="*/ 35 w 46"/>
                <a:gd name="T39" fmla="*/ 15 h 46"/>
                <a:gd name="T40" fmla="*/ 35 w 46"/>
                <a:gd name="T41" fmla="*/ 15 h 46"/>
                <a:gd name="T42" fmla="*/ 31 w 46"/>
                <a:gd name="T43" fmla="*/ 19 h 46"/>
                <a:gd name="T44" fmla="*/ 27 w 46"/>
                <a:gd name="T45" fmla="*/ 15 h 46"/>
                <a:gd name="T46" fmla="*/ 31 w 46"/>
                <a:gd name="T47" fmla="*/ 11 h 46"/>
                <a:gd name="T48" fmla="*/ 31 w 46"/>
                <a:gd name="T49" fmla="*/ 11 h 46"/>
                <a:gd name="T50" fmla="*/ 15 w 46"/>
                <a:gd name="T51" fmla="*/ 36 h 46"/>
                <a:gd name="T52" fmla="*/ 11 w 46"/>
                <a:gd name="T53" fmla="*/ 32 h 46"/>
                <a:gd name="T54" fmla="*/ 15 w 46"/>
                <a:gd name="T55" fmla="*/ 28 h 46"/>
                <a:gd name="T56" fmla="*/ 19 w 46"/>
                <a:gd name="T57" fmla="*/ 32 h 46"/>
                <a:gd name="T58" fmla="*/ 15 w 46"/>
                <a:gd name="T59" fmla="*/ 36 h 46"/>
                <a:gd name="T60" fmla="*/ 15 w 46"/>
                <a:gd name="T61" fmla="*/ 19 h 46"/>
                <a:gd name="T62" fmla="*/ 11 w 46"/>
                <a:gd name="T63" fmla="*/ 15 h 46"/>
                <a:gd name="T64" fmla="*/ 15 w 46"/>
                <a:gd name="T65" fmla="*/ 11 h 46"/>
                <a:gd name="T66" fmla="*/ 19 w 46"/>
                <a:gd name="T67" fmla="*/ 15 h 46"/>
                <a:gd name="T68" fmla="*/ 15 w 46"/>
                <a:gd name="T69" fmla="*/ 19 h 46"/>
                <a:gd name="T70" fmla="*/ 20 w 46"/>
                <a:gd name="T71" fmla="*/ 23 h 46"/>
                <a:gd name="T72" fmla="*/ 22 w 46"/>
                <a:gd name="T73" fmla="*/ 21 h 46"/>
                <a:gd name="T74" fmla="*/ 23 w 46"/>
                <a:gd name="T75" fmla="*/ 21 h 46"/>
                <a:gd name="T76" fmla="*/ 26 w 46"/>
                <a:gd name="T77" fmla="*/ 23 h 46"/>
                <a:gd name="T78" fmla="*/ 25 w 46"/>
                <a:gd name="T79" fmla="*/ 25 h 46"/>
                <a:gd name="T80" fmla="*/ 23 w 46"/>
                <a:gd name="T81" fmla="*/ 26 h 46"/>
                <a:gd name="T82" fmla="*/ 20 w 46"/>
                <a:gd name="T83" fmla="*/ 23 h 46"/>
                <a:gd name="T84" fmla="*/ 31 w 46"/>
                <a:gd name="T85" fmla="*/ 36 h 46"/>
                <a:gd name="T86" fmla="*/ 27 w 46"/>
                <a:gd name="T87" fmla="*/ 32 h 46"/>
                <a:gd name="T88" fmla="*/ 31 w 46"/>
                <a:gd name="T89" fmla="*/ 28 h 46"/>
                <a:gd name="T90" fmla="*/ 35 w 46"/>
                <a:gd name="T91" fmla="*/ 32 h 46"/>
                <a:gd name="T92" fmla="*/ 31 w 46"/>
                <a:gd name="T93" fmla="*/ 3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6" h="46">
                  <a:moveTo>
                    <a:pt x="45" y="15"/>
                  </a:moveTo>
                  <a:cubicBezTo>
                    <a:pt x="43" y="10"/>
                    <a:pt x="39" y="6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1" y="2"/>
                    <a:pt x="27" y="0"/>
                    <a:pt x="23" y="0"/>
                  </a:cubicBezTo>
                  <a:cubicBezTo>
                    <a:pt x="15" y="0"/>
                    <a:pt x="8" y="4"/>
                    <a:pt x="4" y="10"/>
                  </a:cubicBezTo>
                  <a:cubicBezTo>
                    <a:pt x="2" y="14"/>
                    <a:pt x="0" y="19"/>
                    <a:pt x="0" y="23"/>
                  </a:cubicBezTo>
                  <a:cubicBezTo>
                    <a:pt x="0" y="29"/>
                    <a:pt x="2" y="33"/>
                    <a:pt x="5" y="37"/>
                  </a:cubicBezTo>
                  <a:cubicBezTo>
                    <a:pt x="6" y="39"/>
                    <a:pt x="8" y="40"/>
                    <a:pt x="9" y="42"/>
                  </a:cubicBezTo>
                  <a:cubicBezTo>
                    <a:pt x="11" y="43"/>
                    <a:pt x="12" y="44"/>
                    <a:pt x="1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7" y="46"/>
                    <a:pt x="20" y="46"/>
                    <a:pt x="23" y="46"/>
                  </a:cubicBezTo>
                  <a:cubicBezTo>
                    <a:pt x="26" y="46"/>
                    <a:pt x="30" y="46"/>
                    <a:pt x="32" y="44"/>
                  </a:cubicBezTo>
                  <a:cubicBezTo>
                    <a:pt x="34" y="44"/>
                    <a:pt x="35" y="43"/>
                    <a:pt x="36" y="42"/>
                  </a:cubicBezTo>
                  <a:cubicBezTo>
                    <a:pt x="38" y="41"/>
                    <a:pt x="40" y="39"/>
                    <a:pt x="42" y="36"/>
                  </a:cubicBezTo>
                  <a:cubicBezTo>
                    <a:pt x="44" y="33"/>
                    <a:pt x="45" y="30"/>
                    <a:pt x="46" y="26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6" y="25"/>
                    <a:pt x="46" y="24"/>
                    <a:pt x="46" y="23"/>
                  </a:cubicBezTo>
                  <a:cubicBezTo>
                    <a:pt x="46" y="21"/>
                    <a:pt x="45" y="18"/>
                    <a:pt x="45" y="15"/>
                  </a:cubicBezTo>
                  <a:close/>
                  <a:moveTo>
                    <a:pt x="31" y="11"/>
                  </a:moveTo>
                  <a:cubicBezTo>
                    <a:pt x="34" y="11"/>
                    <a:pt x="35" y="13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17"/>
                    <a:pt x="33" y="19"/>
                    <a:pt x="31" y="19"/>
                  </a:cubicBezTo>
                  <a:cubicBezTo>
                    <a:pt x="29" y="19"/>
                    <a:pt x="27" y="17"/>
                    <a:pt x="27" y="15"/>
                  </a:cubicBezTo>
                  <a:cubicBezTo>
                    <a:pt x="27" y="13"/>
                    <a:pt x="29" y="11"/>
                    <a:pt x="31" y="11"/>
                  </a:cubicBezTo>
                  <a:cubicBezTo>
                    <a:pt x="31" y="11"/>
                    <a:pt x="31" y="11"/>
                    <a:pt x="31" y="11"/>
                  </a:cubicBezTo>
                  <a:close/>
                  <a:moveTo>
                    <a:pt x="15" y="36"/>
                  </a:moveTo>
                  <a:cubicBezTo>
                    <a:pt x="12" y="36"/>
                    <a:pt x="11" y="34"/>
                    <a:pt x="11" y="32"/>
                  </a:cubicBezTo>
                  <a:cubicBezTo>
                    <a:pt x="11" y="30"/>
                    <a:pt x="12" y="28"/>
                    <a:pt x="15" y="28"/>
                  </a:cubicBezTo>
                  <a:cubicBezTo>
                    <a:pt x="17" y="28"/>
                    <a:pt x="19" y="30"/>
                    <a:pt x="19" y="32"/>
                  </a:cubicBezTo>
                  <a:cubicBezTo>
                    <a:pt x="19" y="34"/>
                    <a:pt x="17" y="36"/>
                    <a:pt x="15" y="36"/>
                  </a:cubicBezTo>
                  <a:close/>
                  <a:moveTo>
                    <a:pt x="15" y="19"/>
                  </a:moveTo>
                  <a:cubicBezTo>
                    <a:pt x="12" y="19"/>
                    <a:pt x="11" y="17"/>
                    <a:pt x="11" y="15"/>
                  </a:cubicBezTo>
                  <a:cubicBezTo>
                    <a:pt x="11" y="13"/>
                    <a:pt x="12" y="11"/>
                    <a:pt x="15" y="11"/>
                  </a:cubicBezTo>
                  <a:cubicBezTo>
                    <a:pt x="17" y="11"/>
                    <a:pt x="19" y="13"/>
                    <a:pt x="19" y="15"/>
                  </a:cubicBezTo>
                  <a:cubicBezTo>
                    <a:pt x="19" y="17"/>
                    <a:pt x="17" y="19"/>
                    <a:pt x="15" y="19"/>
                  </a:cubicBezTo>
                  <a:close/>
                  <a:moveTo>
                    <a:pt x="20" y="23"/>
                  </a:moveTo>
                  <a:cubicBezTo>
                    <a:pt x="20" y="22"/>
                    <a:pt x="21" y="21"/>
                    <a:pt x="22" y="21"/>
                  </a:cubicBezTo>
                  <a:cubicBezTo>
                    <a:pt x="22" y="21"/>
                    <a:pt x="23" y="21"/>
                    <a:pt x="23" y="21"/>
                  </a:cubicBezTo>
                  <a:cubicBezTo>
                    <a:pt x="25" y="21"/>
                    <a:pt x="26" y="22"/>
                    <a:pt x="26" y="23"/>
                  </a:cubicBezTo>
                  <a:cubicBezTo>
                    <a:pt x="26" y="24"/>
                    <a:pt x="26" y="24"/>
                    <a:pt x="25" y="25"/>
                  </a:cubicBezTo>
                  <a:cubicBezTo>
                    <a:pt x="25" y="26"/>
                    <a:pt x="24" y="26"/>
                    <a:pt x="23" y="26"/>
                  </a:cubicBezTo>
                  <a:cubicBezTo>
                    <a:pt x="22" y="26"/>
                    <a:pt x="20" y="25"/>
                    <a:pt x="20" y="23"/>
                  </a:cubicBezTo>
                  <a:close/>
                  <a:moveTo>
                    <a:pt x="31" y="36"/>
                  </a:moveTo>
                  <a:cubicBezTo>
                    <a:pt x="29" y="36"/>
                    <a:pt x="27" y="34"/>
                    <a:pt x="27" y="32"/>
                  </a:cubicBezTo>
                  <a:cubicBezTo>
                    <a:pt x="27" y="30"/>
                    <a:pt x="29" y="28"/>
                    <a:pt x="31" y="28"/>
                  </a:cubicBezTo>
                  <a:cubicBezTo>
                    <a:pt x="34" y="28"/>
                    <a:pt x="35" y="30"/>
                    <a:pt x="35" y="32"/>
                  </a:cubicBezTo>
                  <a:cubicBezTo>
                    <a:pt x="35" y="34"/>
                    <a:pt x="34" y="36"/>
                    <a:pt x="31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170"/>
              <a:endParaRPr lang="zh-CN" altLang="en-US" sz="2400">
                <a:solidFill>
                  <a:srgbClr val="333333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34CB0A4C-CDA0-2624-8FA7-FC123903997A}"/>
              </a:ext>
            </a:extLst>
          </p:cNvPr>
          <p:cNvSpPr txBox="1"/>
          <p:nvPr/>
        </p:nvSpPr>
        <p:spPr>
          <a:xfrm>
            <a:off x="1368743" y="134817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团队协作总结</a:t>
            </a:r>
          </a:p>
        </p:txBody>
      </p:sp>
    </p:spTree>
    <p:extLst>
      <p:ext uri="{BB962C8B-B14F-4D97-AF65-F5344CB8AC3E}">
        <p14:creationId xmlns:p14="http://schemas.microsoft.com/office/powerpoint/2010/main" val="212574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26" grpId="0"/>
      <p:bldP spid="4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任意多边形 6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5791200" y="1544124"/>
            <a:ext cx="609600" cy="791981"/>
          </a:xfrm>
          <a:custGeom>
            <a:avLst/>
            <a:gdLst>
              <a:gd name="T0" fmla="*/ 891 w 1347"/>
              <a:gd name="T1" fmla="*/ 639 h 1750"/>
              <a:gd name="T2" fmla="*/ 673 w 1347"/>
              <a:gd name="T3" fmla="*/ 728 h 1750"/>
              <a:gd name="T4" fmla="*/ 555 w 1347"/>
              <a:gd name="T5" fmla="*/ 706 h 1750"/>
              <a:gd name="T6" fmla="*/ 456 w 1347"/>
              <a:gd name="T7" fmla="*/ 639 h 1750"/>
              <a:gd name="T8" fmla="*/ 398 w 1347"/>
              <a:gd name="T9" fmla="*/ 639 h 1750"/>
              <a:gd name="T10" fmla="*/ 397 w 1347"/>
              <a:gd name="T11" fmla="*/ 696 h 1750"/>
              <a:gd name="T12" fmla="*/ 525 w 1347"/>
              <a:gd name="T13" fmla="*/ 781 h 1750"/>
              <a:gd name="T14" fmla="*/ 673 w 1347"/>
              <a:gd name="T15" fmla="*/ 810 h 1750"/>
              <a:gd name="T16" fmla="*/ 949 w 1347"/>
              <a:gd name="T17" fmla="*/ 696 h 1750"/>
              <a:gd name="T18" fmla="*/ 949 w 1347"/>
              <a:gd name="T19" fmla="*/ 639 h 1750"/>
              <a:gd name="T20" fmla="*/ 891 w 1347"/>
              <a:gd name="T21" fmla="*/ 639 h 1750"/>
              <a:gd name="T22" fmla="*/ 987 w 1347"/>
              <a:gd name="T23" fmla="*/ 1525 h 1750"/>
              <a:gd name="T24" fmla="*/ 987 w 1347"/>
              <a:gd name="T25" fmla="*/ 1525 h 1750"/>
              <a:gd name="T26" fmla="*/ 360 w 1347"/>
              <a:gd name="T27" fmla="*/ 1525 h 1750"/>
              <a:gd name="T28" fmla="*/ 318 w 1347"/>
              <a:gd name="T29" fmla="*/ 1566 h 1750"/>
              <a:gd name="T30" fmla="*/ 360 w 1347"/>
              <a:gd name="T31" fmla="*/ 1607 h 1750"/>
              <a:gd name="T32" fmla="*/ 987 w 1347"/>
              <a:gd name="T33" fmla="*/ 1607 h 1750"/>
              <a:gd name="T34" fmla="*/ 1027 w 1347"/>
              <a:gd name="T35" fmla="*/ 1566 h 1750"/>
              <a:gd name="T36" fmla="*/ 987 w 1347"/>
              <a:gd name="T37" fmla="*/ 1525 h 1750"/>
              <a:gd name="T38" fmla="*/ 1347 w 1347"/>
              <a:gd name="T39" fmla="*/ 674 h 1750"/>
              <a:gd name="T40" fmla="*/ 1347 w 1347"/>
              <a:gd name="T41" fmla="*/ 674 h 1750"/>
              <a:gd name="T42" fmla="*/ 1149 w 1347"/>
              <a:gd name="T43" fmla="*/ 198 h 1750"/>
              <a:gd name="T44" fmla="*/ 673 w 1347"/>
              <a:gd name="T45" fmla="*/ 0 h 1750"/>
              <a:gd name="T46" fmla="*/ 197 w 1347"/>
              <a:gd name="T47" fmla="*/ 198 h 1750"/>
              <a:gd name="T48" fmla="*/ 0 w 1347"/>
              <a:gd name="T49" fmla="*/ 674 h 1750"/>
              <a:gd name="T50" fmla="*/ 86 w 1347"/>
              <a:gd name="T51" fmla="*/ 1005 h 1750"/>
              <a:gd name="T52" fmla="*/ 292 w 1347"/>
              <a:gd name="T53" fmla="*/ 1229 h 1750"/>
              <a:gd name="T54" fmla="*/ 292 w 1347"/>
              <a:gd name="T55" fmla="*/ 1418 h 1750"/>
              <a:gd name="T56" fmla="*/ 360 w 1347"/>
              <a:gd name="T57" fmla="*/ 1487 h 1750"/>
              <a:gd name="T58" fmla="*/ 987 w 1347"/>
              <a:gd name="T59" fmla="*/ 1487 h 1750"/>
              <a:gd name="T60" fmla="*/ 1055 w 1347"/>
              <a:gd name="T61" fmla="*/ 1418 h 1750"/>
              <a:gd name="T62" fmla="*/ 1055 w 1347"/>
              <a:gd name="T63" fmla="*/ 1229 h 1750"/>
              <a:gd name="T64" fmla="*/ 1260 w 1347"/>
              <a:gd name="T65" fmla="*/ 1005 h 1750"/>
              <a:gd name="T66" fmla="*/ 1347 w 1347"/>
              <a:gd name="T67" fmla="*/ 674 h 1750"/>
              <a:gd name="T68" fmla="*/ 1142 w 1347"/>
              <a:gd name="T69" fmla="*/ 938 h 1750"/>
              <a:gd name="T70" fmla="*/ 1142 w 1347"/>
              <a:gd name="T71" fmla="*/ 938 h 1750"/>
              <a:gd name="T72" fmla="*/ 1141 w 1347"/>
              <a:gd name="T73" fmla="*/ 938 h 1750"/>
              <a:gd name="T74" fmla="*/ 951 w 1347"/>
              <a:gd name="T75" fmla="*/ 1135 h 1750"/>
              <a:gd name="T76" fmla="*/ 919 w 1347"/>
              <a:gd name="T77" fmla="*/ 1193 h 1750"/>
              <a:gd name="T78" fmla="*/ 918 w 1347"/>
              <a:gd name="T79" fmla="*/ 1193 h 1750"/>
              <a:gd name="T80" fmla="*/ 918 w 1347"/>
              <a:gd name="T81" fmla="*/ 1350 h 1750"/>
              <a:gd name="T82" fmla="*/ 429 w 1347"/>
              <a:gd name="T83" fmla="*/ 1350 h 1750"/>
              <a:gd name="T84" fmla="*/ 429 w 1347"/>
              <a:gd name="T85" fmla="*/ 1193 h 1750"/>
              <a:gd name="T86" fmla="*/ 389 w 1347"/>
              <a:gd name="T87" fmla="*/ 1132 h 1750"/>
              <a:gd name="T88" fmla="*/ 205 w 1347"/>
              <a:gd name="T89" fmla="*/ 938 h 1750"/>
              <a:gd name="T90" fmla="*/ 136 w 1347"/>
              <a:gd name="T91" fmla="*/ 674 h 1750"/>
              <a:gd name="T92" fmla="*/ 294 w 1347"/>
              <a:gd name="T93" fmla="*/ 295 h 1750"/>
              <a:gd name="T94" fmla="*/ 673 w 1347"/>
              <a:gd name="T95" fmla="*/ 137 h 1750"/>
              <a:gd name="T96" fmla="*/ 1053 w 1347"/>
              <a:gd name="T97" fmla="*/ 295 h 1750"/>
              <a:gd name="T98" fmla="*/ 1210 w 1347"/>
              <a:gd name="T99" fmla="*/ 674 h 1750"/>
              <a:gd name="T100" fmla="*/ 1142 w 1347"/>
              <a:gd name="T101" fmla="*/ 938 h 1750"/>
              <a:gd name="T102" fmla="*/ 855 w 1347"/>
              <a:gd name="T103" fmla="*/ 1668 h 1750"/>
              <a:gd name="T104" fmla="*/ 855 w 1347"/>
              <a:gd name="T105" fmla="*/ 1668 h 1750"/>
              <a:gd name="T106" fmla="*/ 492 w 1347"/>
              <a:gd name="T107" fmla="*/ 1668 h 1750"/>
              <a:gd name="T108" fmla="*/ 450 w 1347"/>
              <a:gd name="T109" fmla="*/ 1709 h 1750"/>
              <a:gd name="T110" fmla="*/ 492 w 1347"/>
              <a:gd name="T111" fmla="*/ 1750 h 1750"/>
              <a:gd name="T112" fmla="*/ 855 w 1347"/>
              <a:gd name="T113" fmla="*/ 1750 h 1750"/>
              <a:gd name="T114" fmla="*/ 896 w 1347"/>
              <a:gd name="T115" fmla="*/ 1709 h 1750"/>
              <a:gd name="T116" fmla="*/ 855 w 1347"/>
              <a:gd name="T117" fmla="*/ 1668 h 1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347" h="1750">
                <a:moveTo>
                  <a:pt x="891" y="639"/>
                </a:moveTo>
                <a:cubicBezTo>
                  <a:pt x="836" y="694"/>
                  <a:pt x="758" y="728"/>
                  <a:pt x="673" y="728"/>
                </a:cubicBezTo>
                <a:cubicBezTo>
                  <a:pt x="631" y="728"/>
                  <a:pt x="591" y="720"/>
                  <a:pt x="555" y="706"/>
                </a:cubicBezTo>
                <a:cubicBezTo>
                  <a:pt x="517" y="691"/>
                  <a:pt x="484" y="667"/>
                  <a:pt x="456" y="639"/>
                </a:cubicBezTo>
                <a:cubicBezTo>
                  <a:pt x="440" y="623"/>
                  <a:pt x="413" y="623"/>
                  <a:pt x="398" y="639"/>
                </a:cubicBezTo>
                <a:cubicBezTo>
                  <a:pt x="382" y="655"/>
                  <a:pt x="382" y="681"/>
                  <a:pt x="397" y="696"/>
                </a:cubicBezTo>
                <a:cubicBezTo>
                  <a:pt x="433" y="732"/>
                  <a:pt x="477" y="761"/>
                  <a:pt x="525" y="781"/>
                </a:cubicBezTo>
                <a:cubicBezTo>
                  <a:pt x="570" y="800"/>
                  <a:pt x="621" y="810"/>
                  <a:pt x="673" y="810"/>
                </a:cubicBezTo>
                <a:cubicBezTo>
                  <a:pt x="781" y="810"/>
                  <a:pt x="878" y="767"/>
                  <a:pt x="949" y="696"/>
                </a:cubicBezTo>
                <a:cubicBezTo>
                  <a:pt x="965" y="681"/>
                  <a:pt x="965" y="655"/>
                  <a:pt x="949" y="639"/>
                </a:cubicBezTo>
                <a:cubicBezTo>
                  <a:pt x="933" y="623"/>
                  <a:pt x="907" y="623"/>
                  <a:pt x="891" y="639"/>
                </a:cubicBezTo>
                <a:close/>
                <a:moveTo>
                  <a:pt x="987" y="1525"/>
                </a:moveTo>
                <a:cubicBezTo>
                  <a:pt x="987" y="1525"/>
                  <a:pt x="987" y="1525"/>
                  <a:pt x="987" y="1525"/>
                </a:cubicBezTo>
                <a:cubicBezTo>
                  <a:pt x="360" y="1525"/>
                  <a:pt x="360" y="1525"/>
                  <a:pt x="360" y="1525"/>
                </a:cubicBezTo>
                <a:cubicBezTo>
                  <a:pt x="337" y="1525"/>
                  <a:pt x="318" y="1544"/>
                  <a:pt x="318" y="1566"/>
                </a:cubicBezTo>
                <a:cubicBezTo>
                  <a:pt x="318" y="1589"/>
                  <a:pt x="337" y="1607"/>
                  <a:pt x="360" y="1607"/>
                </a:cubicBezTo>
                <a:cubicBezTo>
                  <a:pt x="987" y="1607"/>
                  <a:pt x="987" y="1607"/>
                  <a:pt x="987" y="1607"/>
                </a:cubicBezTo>
                <a:cubicBezTo>
                  <a:pt x="1009" y="1607"/>
                  <a:pt x="1027" y="1589"/>
                  <a:pt x="1027" y="1566"/>
                </a:cubicBezTo>
                <a:cubicBezTo>
                  <a:pt x="1027" y="1544"/>
                  <a:pt x="1009" y="1525"/>
                  <a:pt x="987" y="1525"/>
                </a:cubicBezTo>
                <a:close/>
                <a:moveTo>
                  <a:pt x="1347" y="674"/>
                </a:moveTo>
                <a:cubicBezTo>
                  <a:pt x="1347" y="674"/>
                  <a:pt x="1347" y="674"/>
                  <a:pt x="1347" y="674"/>
                </a:cubicBezTo>
                <a:cubicBezTo>
                  <a:pt x="1347" y="488"/>
                  <a:pt x="1272" y="320"/>
                  <a:pt x="1149" y="198"/>
                </a:cubicBezTo>
                <a:cubicBezTo>
                  <a:pt x="1027" y="76"/>
                  <a:pt x="859" y="0"/>
                  <a:pt x="673" y="0"/>
                </a:cubicBezTo>
                <a:cubicBezTo>
                  <a:pt x="488" y="0"/>
                  <a:pt x="318" y="76"/>
                  <a:pt x="197" y="198"/>
                </a:cubicBezTo>
                <a:cubicBezTo>
                  <a:pt x="75" y="320"/>
                  <a:pt x="0" y="488"/>
                  <a:pt x="0" y="674"/>
                </a:cubicBezTo>
                <a:cubicBezTo>
                  <a:pt x="0" y="794"/>
                  <a:pt x="31" y="907"/>
                  <a:pt x="86" y="1005"/>
                </a:cubicBezTo>
                <a:cubicBezTo>
                  <a:pt x="138" y="1094"/>
                  <a:pt x="207" y="1171"/>
                  <a:pt x="292" y="1229"/>
                </a:cubicBezTo>
                <a:cubicBezTo>
                  <a:pt x="292" y="1418"/>
                  <a:pt x="292" y="1418"/>
                  <a:pt x="292" y="1418"/>
                </a:cubicBezTo>
                <a:cubicBezTo>
                  <a:pt x="292" y="1456"/>
                  <a:pt x="322" y="1487"/>
                  <a:pt x="360" y="1487"/>
                </a:cubicBezTo>
                <a:cubicBezTo>
                  <a:pt x="987" y="1487"/>
                  <a:pt x="987" y="1487"/>
                  <a:pt x="987" y="1487"/>
                </a:cubicBezTo>
                <a:cubicBezTo>
                  <a:pt x="1025" y="1487"/>
                  <a:pt x="1055" y="1456"/>
                  <a:pt x="1055" y="1418"/>
                </a:cubicBezTo>
                <a:cubicBezTo>
                  <a:pt x="1055" y="1229"/>
                  <a:pt x="1055" y="1229"/>
                  <a:pt x="1055" y="1229"/>
                </a:cubicBezTo>
                <a:cubicBezTo>
                  <a:pt x="1140" y="1171"/>
                  <a:pt x="1210" y="1094"/>
                  <a:pt x="1260" y="1005"/>
                </a:cubicBezTo>
                <a:cubicBezTo>
                  <a:pt x="1316" y="906"/>
                  <a:pt x="1347" y="794"/>
                  <a:pt x="1347" y="674"/>
                </a:cubicBezTo>
                <a:close/>
                <a:moveTo>
                  <a:pt x="1142" y="938"/>
                </a:moveTo>
                <a:cubicBezTo>
                  <a:pt x="1142" y="938"/>
                  <a:pt x="1142" y="938"/>
                  <a:pt x="1142" y="938"/>
                </a:cubicBezTo>
                <a:cubicBezTo>
                  <a:pt x="1141" y="938"/>
                  <a:pt x="1141" y="938"/>
                  <a:pt x="1141" y="938"/>
                </a:cubicBezTo>
                <a:cubicBezTo>
                  <a:pt x="1096" y="1019"/>
                  <a:pt x="1030" y="1087"/>
                  <a:pt x="951" y="1135"/>
                </a:cubicBezTo>
                <a:cubicBezTo>
                  <a:pt x="931" y="1147"/>
                  <a:pt x="919" y="1170"/>
                  <a:pt x="919" y="1193"/>
                </a:cubicBezTo>
                <a:cubicBezTo>
                  <a:pt x="918" y="1193"/>
                  <a:pt x="918" y="1193"/>
                  <a:pt x="918" y="1193"/>
                </a:cubicBezTo>
                <a:cubicBezTo>
                  <a:pt x="918" y="1350"/>
                  <a:pt x="918" y="1350"/>
                  <a:pt x="918" y="1350"/>
                </a:cubicBezTo>
                <a:cubicBezTo>
                  <a:pt x="429" y="1350"/>
                  <a:pt x="429" y="1350"/>
                  <a:pt x="429" y="1350"/>
                </a:cubicBezTo>
                <a:cubicBezTo>
                  <a:pt x="429" y="1193"/>
                  <a:pt x="429" y="1193"/>
                  <a:pt x="429" y="1193"/>
                </a:cubicBezTo>
                <a:cubicBezTo>
                  <a:pt x="429" y="1165"/>
                  <a:pt x="413" y="1142"/>
                  <a:pt x="389" y="1132"/>
                </a:cubicBezTo>
                <a:cubicBezTo>
                  <a:pt x="313" y="1083"/>
                  <a:pt x="249" y="1017"/>
                  <a:pt x="205" y="938"/>
                </a:cubicBezTo>
                <a:cubicBezTo>
                  <a:pt x="161" y="860"/>
                  <a:pt x="136" y="770"/>
                  <a:pt x="136" y="674"/>
                </a:cubicBezTo>
                <a:cubicBezTo>
                  <a:pt x="136" y="527"/>
                  <a:pt x="197" y="392"/>
                  <a:pt x="294" y="295"/>
                </a:cubicBezTo>
                <a:cubicBezTo>
                  <a:pt x="390" y="197"/>
                  <a:pt x="526" y="137"/>
                  <a:pt x="673" y="137"/>
                </a:cubicBezTo>
                <a:cubicBezTo>
                  <a:pt x="821" y="137"/>
                  <a:pt x="956" y="197"/>
                  <a:pt x="1053" y="295"/>
                </a:cubicBezTo>
                <a:cubicBezTo>
                  <a:pt x="1150" y="392"/>
                  <a:pt x="1210" y="527"/>
                  <a:pt x="1210" y="674"/>
                </a:cubicBezTo>
                <a:cubicBezTo>
                  <a:pt x="1210" y="771"/>
                  <a:pt x="1186" y="861"/>
                  <a:pt x="1142" y="938"/>
                </a:cubicBezTo>
                <a:close/>
                <a:moveTo>
                  <a:pt x="855" y="1668"/>
                </a:moveTo>
                <a:cubicBezTo>
                  <a:pt x="855" y="1668"/>
                  <a:pt x="855" y="1668"/>
                  <a:pt x="855" y="1668"/>
                </a:cubicBezTo>
                <a:cubicBezTo>
                  <a:pt x="492" y="1668"/>
                  <a:pt x="492" y="1668"/>
                  <a:pt x="492" y="1668"/>
                </a:cubicBezTo>
                <a:cubicBezTo>
                  <a:pt x="469" y="1668"/>
                  <a:pt x="450" y="1686"/>
                  <a:pt x="450" y="1709"/>
                </a:cubicBezTo>
                <a:cubicBezTo>
                  <a:pt x="450" y="1731"/>
                  <a:pt x="469" y="1750"/>
                  <a:pt x="492" y="1750"/>
                </a:cubicBezTo>
                <a:cubicBezTo>
                  <a:pt x="855" y="1750"/>
                  <a:pt x="855" y="1750"/>
                  <a:pt x="855" y="1750"/>
                </a:cubicBezTo>
                <a:cubicBezTo>
                  <a:pt x="877" y="1750"/>
                  <a:pt x="896" y="1731"/>
                  <a:pt x="896" y="1709"/>
                </a:cubicBezTo>
                <a:cubicBezTo>
                  <a:pt x="896" y="1686"/>
                  <a:pt x="877" y="1668"/>
                  <a:pt x="855" y="166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2" name="PA_文本框 21"/>
          <p:cNvSpPr txBox="1"/>
          <p:nvPr>
            <p:custDataLst>
              <p:tags r:id="rId2"/>
            </p:custDataLst>
          </p:nvPr>
        </p:nvSpPr>
        <p:spPr>
          <a:xfrm>
            <a:off x="1967542" y="2784727"/>
            <a:ext cx="8256917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1219170"/>
            <a:r>
              <a:rPr lang="zh-CN" altLang="en-US" sz="5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谢谢大家</a:t>
            </a:r>
          </a:p>
        </p:txBody>
      </p:sp>
      <p:sp>
        <p:nvSpPr>
          <p:cNvPr id="23" name="PA_圆角矩形 22"/>
          <p:cNvSpPr/>
          <p:nvPr>
            <p:custDataLst>
              <p:tags r:id="rId3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9170"/>
            <a:r>
              <a:rPr lang="en-US" altLang="zh-CN" sz="1333" dirty="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TAHNK YOU FOR WATCHING</a:t>
            </a:r>
            <a:endParaRPr lang="zh-CN" altLang="en-US" sz="1333" dirty="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21" name="PA_组合 20"/>
          <p:cNvGrpSpPr/>
          <p:nvPr>
            <p:custDataLst>
              <p:tags r:id="rId4"/>
            </p:custDataLst>
          </p:nvPr>
        </p:nvGrpSpPr>
        <p:grpSpPr>
          <a:xfrm>
            <a:off x="0" y="3928725"/>
            <a:ext cx="12192000" cy="72008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864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 autoUpdateAnimBg="0"/>
      <p:bldP spid="22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A_矩形 37"/>
          <p:cNvSpPr/>
          <p:nvPr>
            <p:custDataLst>
              <p:tags r:id="rId1"/>
            </p:custDataLst>
          </p:nvPr>
        </p:nvSpPr>
        <p:spPr>
          <a:xfrm>
            <a:off x="6098094" y="3569059"/>
            <a:ext cx="2284600" cy="9597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zh-CN" altLang="en-US" sz="20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（一）</a:t>
            </a:r>
            <a:r>
              <a:rPr lang="en-US" altLang="zh-CN" sz="20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.</a:t>
            </a:r>
            <a:r>
              <a:rPr lang="zh-CN" altLang="en-US" sz="20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项目介绍</a:t>
            </a:r>
            <a:endParaRPr lang="en-US" altLang="zh-CN" sz="20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defTabSz="1219170">
              <a:lnSpc>
                <a:spcPct val="150000"/>
              </a:lnSpc>
            </a:pPr>
            <a:r>
              <a:rPr lang="zh-CN" altLang="en-US" sz="20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（二）</a:t>
            </a:r>
            <a:r>
              <a:rPr lang="en-US" altLang="zh-CN" sz="20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.</a:t>
            </a:r>
            <a:r>
              <a:rPr lang="zh-CN" altLang="en-US" sz="20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可行性分析</a:t>
            </a:r>
          </a:p>
        </p:txBody>
      </p:sp>
      <p:sp>
        <p:nvSpPr>
          <p:cNvPr id="39" name="PA_矩形 38"/>
          <p:cNvSpPr/>
          <p:nvPr>
            <p:custDataLst>
              <p:tags r:id="rId2"/>
            </p:custDataLst>
          </p:nvPr>
        </p:nvSpPr>
        <p:spPr>
          <a:xfrm>
            <a:off x="7152117" y="2678665"/>
            <a:ext cx="180069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zh-CN" altLang="en-US" sz="3000" b="1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Impact" pitchFamily="34" charset="0"/>
                <a:ea typeface="微软雅黑" pitchFamily="34" charset="-122"/>
              </a:rPr>
              <a:t>项目前期</a:t>
            </a:r>
          </a:p>
        </p:txBody>
      </p:sp>
      <p:sp>
        <p:nvSpPr>
          <p:cNvPr id="41" name="PA_矩形 40"/>
          <p:cNvSpPr/>
          <p:nvPr>
            <p:custDataLst>
              <p:tags r:id="rId3"/>
            </p:custDataLst>
          </p:nvPr>
        </p:nvSpPr>
        <p:spPr>
          <a:xfrm>
            <a:off x="6098093" y="2387364"/>
            <a:ext cx="1054024" cy="995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en-US" altLang="zh-CN" sz="5867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01</a:t>
            </a:r>
            <a:endParaRPr lang="zh-CN" altLang="en-US" sz="5867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47" name="PA_组合 46"/>
          <p:cNvGrpSpPr/>
          <p:nvPr>
            <p:custDataLst>
              <p:tags r:id="rId4"/>
            </p:custDataLst>
          </p:nvPr>
        </p:nvGrpSpPr>
        <p:grpSpPr>
          <a:xfrm>
            <a:off x="0" y="3356992"/>
            <a:ext cx="12192000" cy="72008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264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 autoUpdateAnimBg="0"/>
      <p:bldP spid="39" grpId="0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22" name="PA_组合 66"/>
          <p:cNvGrpSpPr/>
          <p:nvPr>
            <p:custDataLst>
              <p:tags r:id="rId1"/>
            </p:custDataLst>
          </p:nvPr>
        </p:nvGrpSpPr>
        <p:grpSpPr bwMode="auto">
          <a:xfrm>
            <a:off x="4865394" y="2545020"/>
            <a:ext cx="2148417" cy="4312980"/>
            <a:chOff x="2372" y="898"/>
            <a:chExt cx="1015" cy="2037"/>
          </a:xfrm>
        </p:grpSpPr>
        <p:sp>
          <p:nvSpPr>
            <p:cNvPr id="19503" name="Freeform 47"/>
            <p:cNvSpPr/>
            <p:nvPr/>
          </p:nvSpPr>
          <p:spPr bwMode="auto">
            <a:xfrm>
              <a:off x="2372" y="898"/>
              <a:ext cx="223" cy="845"/>
            </a:xfrm>
            <a:custGeom>
              <a:avLst/>
              <a:gdLst>
                <a:gd name="T0" fmla="*/ 123 w 123"/>
                <a:gd name="T1" fmla="*/ 464 h 464"/>
                <a:gd name="T2" fmla="*/ 123 w 123"/>
                <a:gd name="T3" fmla="*/ 11 h 464"/>
                <a:gd name="T4" fmla="*/ 111 w 123"/>
                <a:gd name="T5" fmla="*/ 0 h 464"/>
                <a:gd name="T6" fmla="*/ 11 w 123"/>
                <a:gd name="T7" fmla="*/ 0 h 464"/>
                <a:gd name="T8" fmla="*/ 0 w 123"/>
                <a:gd name="T9" fmla="*/ 11 h 464"/>
                <a:gd name="T10" fmla="*/ 0 w 123"/>
                <a:gd name="T11" fmla="*/ 464 h 464"/>
                <a:gd name="T12" fmla="*/ 123 w 123"/>
                <a:gd name="T1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464">
                  <a:moveTo>
                    <a:pt x="123" y="464"/>
                  </a:moveTo>
                  <a:cubicBezTo>
                    <a:pt x="123" y="11"/>
                    <a:pt x="123" y="11"/>
                    <a:pt x="123" y="11"/>
                  </a:cubicBezTo>
                  <a:cubicBezTo>
                    <a:pt x="123" y="5"/>
                    <a:pt x="118" y="0"/>
                    <a:pt x="1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64"/>
                    <a:pt x="0" y="464"/>
                    <a:pt x="0" y="464"/>
                  </a:cubicBezTo>
                  <a:lnTo>
                    <a:pt x="123" y="4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170"/>
              <a:endParaRPr lang="zh-CN" altLang="en-US" sz="2400">
                <a:solidFill>
                  <a:srgbClr val="333333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9504" name="Freeform 48"/>
            <p:cNvSpPr/>
            <p:nvPr/>
          </p:nvSpPr>
          <p:spPr bwMode="auto">
            <a:xfrm>
              <a:off x="2635" y="898"/>
              <a:ext cx="224" cy="845"/>
            </a:xfrm>
            <a:custGeom>
              <a:avLst/>
              <a:gdLst>
                <a:gd name="T0" fmla="*/ 123 w 123"/>
                <a:gd name="T1" fmla="*/ 464 h 464"/>
                <a:gd name="T2" fmla="*/ 123 w 123"/>
                <a:gd name="T3" fmla="*/ 11 h 464"/>
                <a:gd name="T4" fmla="*/ 111 w 123"/>
                <a:gd name="T5" fmla="*/ 0 h 464"/>
                <a:gd name="T6" fmla="*/ 11 w 123"/>
                <a:gd name="T7" fmla="*/ 0 h 464"/>
                <a:gd name="T8" fmla="*/ 0 w 123"/>
                <a:gd name="T9" fmla="*/ 11 h 464"/>
                <a:gd name="T10" fmla="*/ 0 w 123"/>
                <a:gd name="T11" fmla="*/ 464 h 464"/>
                <a:gd name="T12" fmla="*/ 123 w 123"/>
                <a:gd name="T1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464">
                  <a:moveTo>
                    <a:pt x="123" y="464"/>
                  </a:moveTo>
                  <a:cubicBezTo>
                    <a:pt x="123" y="11"/>
                    <a:pt x="123" y="11"/>
                    <a:pt x="123" y="11"/>
                  </a:cubicBezTo>
                  <a:cubicBezTo>
                    <a:pt x="123" y="5"/>
                    <a:pt x="118" y="0"/>
                    <a:pt x="1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64"/>
                    <a:pt x="0" y="464"/>
                    <a:pt x="0" y="464"/>
                  </a:cubicBezTo>
                  <a:lnTo>
                    <a:pt x="123" y="4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170"/>
              <a:endParaRPr lang="zh-CN" altLang="en-US" sz="2400">
                <a:solidFill>
                  <a:srgbClr val="333333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9505" name="Freeform 49"/>
            <p:cNvSpPr/>
            <p:nvPr/>
          </p:nvSpPr>
          <p:spPr bwMode="auto">
            <a:xfrm>
              <a:off x="2899" y="898"/>
              <a:ext cx="224" cy="845"/>
            </a:xfrm>
            <a:custGeom>
              <a:avLst/>
              <a:gdLst>
                <a:gd name="T0" fmla="*/ 123 w 123"/>
                <a:gd name="T1" fmla="*/ 464 h 464"/>
                <a:gd name="T2" fmla="*/ 123 w 123"/>
                <a:gd name="T3" fmla="*/ 11 h 464"/>
                <a:gd name="T4" fmla="*/ 111 w 123"/>
                <a:gd name="T5" fmla="*/ 0 h 464"/>
                <a:gd name="T6" fmla="*/ 11 w 123"/>
                <a:gd name="T7" fmla="*/ 0 h 464"/>
                <a:gd name="T8" fmla="*/ 0 w 123"/>
                <a:gd name="T9" fmla="*/ 11 h 464"/>
                <a:gd name="T10" fmla="*/ 0 w 123"/>
                <a:gd name="T11" fmla="*/ 464 h 464"/>
                <a:gd name="T12" fmla="*/ 123 w 123"/>
                <a:gd name="T1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464">
                  <a:moveTo>
                    <a:pt x="123" y="464"/>
                  </a:moveTo>
                  <a:cubicBezTo>
                    <a:pt x="123" y="11"/>
                    <a:pt x="123" y="11"/>
                    <a:pt x="123" y="11"/>
                  </a:cubicBezTo>
                  <a:cubicBezTo>
                    <a:pt x="123" y="5"/>
                    <a:pt x="118" y="0"/>
                    <a:pt x="1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64"/>
                    <a:pt x="0" y="464"/>
                    <a:pt x="0" y="464"/>
                  </a:cubicBezTo>
                  <a:lnTo>
                    <a:pt x="123" y="46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170"/>
              <a:endParaRPr lang="zh-CN" altLang="en-US" sz="2400">
                <a:solidFill>
                  <a:srgbClr val="333333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9506" name="Freeform 50"/>
            <p:cNvSpPr/>
            <p:nvPr/>
          </p:nvSpPr>
          <p:spPr bwMode="auto">
            <a:xfrm>
              <a:off x="3163" y="898"/>
              <a:ext cx="224" cy="845"/>
            </a:xfrm>
            <a:custGeom>
              <a:avLst/>
              <a:gdLst>
                <a:gd name="T0" fmla="*/ 123 w 123"/>
                <a:gd name="T1" fmla="*/ 464 h 464"/>
                <a:gd name="T2" fmla="*/ 123 w 123"/>
                <a:gd name="T3" fmla="*/ 11 h 464"/>
                <a:gd name="T4" fmla="*/ 111 w 123"/>
                <a:gd name="T5" fmla="*/ 0 h 464"/>
                <a:gd name="T6" fmla="*/ 11 w 123"/>
                <a:gd name="T7" fmla="*/ 0 h 464"/>
                <a:gd name="T8" fmla="*/ 0 w 123"/>
                <a:gd name="T9" fmla="*/ 11 h 464"/>
                <a:gd name="T10" fmla="*/ 0 w 123"/>
                <a:gd name="T11" fmla="*/ 464 h 464"/>
                <a:gd name="T12" fmla="*/ 123 w 123"/>
                <a:gd name="T1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464">
                  <a:moveTo>
                    <a:pt x="123" y="464"/>
                  </a:moveTo>
                  <a:cubicBezTo>
                    <a:pt x="123" y="11"/>
                    <a:pt x="123" y="11"/>
                    <a:pt x="123" y="11"/>
                  </a:cubicBezTo>
                  <a:cubicBezTo>
                    <a:pt x="123" y="5"/>
                    <a:pt x="118" y="0"/>
                    <a:pt x="1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64"/>
                    <a:pt x="0" y="464"/>
                    <a:pt x="0" y="464"/>
                  </a:cubicBezTo>
                  <a:lnTo>
                    <a:pt x="123" y="4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170"/>
              <a:endParaRPr lang="zh-CN" altLang="en-US" sz="2400">
                <a:solidFill>
                  <a:srgbClr val="333333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9507" name="Freeform 51"/>
            <p:cNvSpPr/>
            <p:nvPr/>
          </p:nvSpPr>
          <p:spPr bwMode="auto">
            <a:xfrm>
              <a:off x="2619" y="2036"/>
              <a:ext cx="131" cy="526"/>
            </a:xfrm>
            <a:custGeom>
              <a:avLst/>
              <a:gdLst>
                <a:gd name="T0" fmla="*/ 131 w 131"/>
                <a:gd name="T1" fmla="*/ 462 h 526"/>
                <a:gd name="T2" fmla="*/ 66 w 131"/>
                <a:gd name="T3" fmla="*/ 526 h 526"/>
                <a:gd name="T4" fmla="*/ 0 w 131"/>
                <a:gd name="T5" fmla="*/ 462 h 526"/>
                <a:gd name="T6" fmla="*/ 0 w 131"/>
                <a:gd name="T7" fmla="*/ 0 h 526"/>
                <a:gd name="T8" fmla="*/ 131 w 131"/>
                <a:gd name="T9" fmla="*/ 0 h 526"/>
                <a:gd name="T10" fmla="*/ 131 w 131"/>
                <a:gd name="T11" fmla="*/ 462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526">
                  <a:moveTo>
                    <a:pt x="131" y="462"/>
                  </a:moveTo>
                  <a:lnTo>
                    <a:pt x="66" y="526"/>
                  </a:lnTo>
                  <a:lnTo>
                    <a:pt x="0" y="462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131" y="4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170"/>
              <a:endParaRPr lang="zh-CN" altLang="en-US" sz="2400">
                <a:solidFill>
                  <a:srgbClr val="333333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9508" name="Freeform 52"/>
            <p:cNvSpPr/>
            <p:nvPr/>
          </p:nvSpPr>
          <p:spPr bwMode="auto">
            <a:xfrm>
              <a:off x="2750" y="2036"/>
              <a:ext cx="129" cy="526"/>
            </a:xfrm>
            <a:custGeom>
              <a:avLst/>
              <a:gdLst>
                <a:gd name="T0" fmla="*/ 129 w 129"/>
                <a:gd name="T1" fmla="*/ 462 h 526"/>
                <a:gd name="T2" fmla="*/ 64 w 129"/>
                <a:gd name="T3" fmla="*/ 526 h 526"/>
                <a:gd name="T4" fmla="*/ 0 w 129"/>
                <a:gd name="T5" fmla="*/ 462 h 526"/>
                <a:gd name="T6" fmla="*/ 0 w 129"/>
                <a:gd name="T7" fmla="*/ 0 h 526"/>
                <a:gd name="T8" fmla="*/ 129 w 129"/>
                <a:gd name="T9" fmla="*/ 0 h 526"/>
                <a:gd name="T10" fmla="*/ 129 w 129"/>
                <a:gd name="T11" fmla="*/ 462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" h="526">
                  <a:moveTo>
                    <a:pt x="129" y="462"/>
                  </a:moveTo>
                  <a:lnTo>
                    <a:pt x="64" y="526"/>
                  </a:lnTo>
                  <a:lnTo>
                    <a:pt x="0" y="462"/>
                  </a:lnTo>
                  <a:lnTo>
                    <a:pt x="0" y="0"/>
                  </a:lnTo>
                  <a:lnTo>
                    <a:pt x="129" y="0"/>
                  </a:lnTo>
                  <a:lnTo>
                    <a:pt x="129" y="46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170"/>
              <a:endParaRPr lang="zh-CN" altLang="en-US" sz="2400">
                <a:solidFill>
                  <a:srgbClr val="333333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9509" name="Freeform 53"/>
            <p:cNvSpPr/>
            <p:nvPr/>
          </p:nvSpPr>
          <p:spPr bwMode="auto">
            <a:xfrm>
              <a:off x="2879" y="2036"/>
              <a:ext cx="130" cy="526"/>
            </a:xfrm>
            <a:custGeom>
              <a:avLst/>
              <a:gdLst>
                <a:gd name="T0" fmla="*/ 130 w 130"/>
                <a:gd name="T1" fmla="*/ 462 h 526"/>
                <a:gd name="T2" fmla="*/ 66 w 130"/>
                <a:gd name="T3" fmla="*/ 526 h 526"/>
                <a:gd name="T4" fmla="*/ 0 w 130"/>
                <a:gd name="T5" fmla="*/ 462 h 526"/>
                <a:gd name="T6" fmla="*/ 0 w 130"/>
                <a:gd name="T7" fmla="*/ 0 h 526"/>
                <a:gd name="T8" fmla="*/ 130 w 130"/>
                <a:gd name="T9" fmla="*/ 0 h 526"/>
                <a:gd name="T10" fmla="*/ 130 w 130"/>
                <a:gd name="T11" fmla="*/ 462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526">
                  <a:moveTo>
                    <a:pt x="130" y="462"/>
                  </a:moveTo>
                  <a:lnTo>
                    <a:pt x="66" y="526"/>
                  </a:lnTo>
                  <a:lnTo>
                    <a:pt x="0" y="46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170"/>
              <a:endParaRPr lang="zh-CN" altLang="en-US" sz="2400">
                <a:solidFill>
                  <a:srgbClr val="333333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9510" name="Freeform 54"/>
            <p:cNvSpPr/>
            <p:nvPr/>
          </p:nvSpPr>
          <p:spPr bwMode="auto">
            <a:xfrm>
              <a:off x="3009" y="2036"/>
              <a:ext cx="131" cy="526"/>
            </a:xfrm>
            <a:custGeom>
              <a:avLst/>
              <a:gdLst>
                <a:gd name="T0" fmla="*/ 131 w 131"/>
                <a:gd name="T1" fmla="*/ 462 h 526"/>
                <a:gd name="T2" fmla="*/ 65 w 131"/>
                <a:gd name="T3" fmla="*/ 526 h 526"/>
                <a:gd name="T4" fmla="*/ 0 w 131"/>
                <a:gd name="T5" fmla="*/ 462 h 526"/>
                <a:gd name="T6" fmla="*/ 0 w 131"/>
                <a:gd name="T7" fmla="*/ 0 h 526"/>
                <a:gd name="T8" fmla="*/ 131 w 131"/>
                <a:gd name="T9" fmla="*/ 0 h 526"/>
                <a:gd name="T10" fmla="*/ 131 w 131"/>
                <a:gd name="T11" fmla="*/ 462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526">
                  <a:moveTo>
                    <a:pt x="131" y="462"/>
                  </a:moveTo>
                  <a:lnTo>
                    <a:pt x="65" y="526"/>
                  </a:lnTo>
                  <a:lnTo>
                    <a:pt x="0" y="462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131" y="46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170"/>
              <a:endParaRPr lang="zh-CN" altLang="en-US" sz="2400">
                <a:solidFill>
                  <a:srgbClr val="333333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9511" name="Freeform 55"/>
            <p:cNvSpPr/>
            <p:nvPr/>
          </p:nvSpPr>
          <p:spPr bwMode="auto">
            <a:xfrm>
              <a:off x="2372" y="1741"/>
              <a:ext cx="378" cy="297"/>
            </a:xfrm>
            <a:custGeom>
              <a:avLst/>
              <a:gdLst>
                <a:gd name="T0" fmla="*/ 378 w 378"/>
                <a:gd name="T1" fmla="*/ 297 h 297"/>
                <a:gd name="T2" fmla="*/ 247 w 378"/>
                <a:gd name="T3" fmla="*/ 297 h 297"/>
                <a:gd name="T4" fmla="*/ 0 w 378"/>
                <a:gd name="T5" fmla="*/ 0 h 297"/>
                <a:gd name="T6" fmla="*/ 223 w 378"/>
                <a:gd name="T7" fmla="*/ 0 h 297"/>
                <a:gd name="T8" fmla="*/ 378 w 378"/>
                <a:gd name="T9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297">
                  <a:moveTo>
                    <a:pt x="378" y="297"/>
                  </a:moveTo>
                  <a:lnTo>
                    <a:pt x="247" y="297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378" y="29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170"/>
              <a:endParaRPr lang="zh-CN" altLang="en-US" sz="2400">
                <a:solidFill>
                  <a:srgbClr val="333333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9512" name="Freeform 56"/>
            <p:cNvSpPr/>
            <p:nvPr/>
          </p:nvSpPr>
          <p:spPr bwMode="auto">
            <a:xfrm>
              <a:off x="2635" y="1741"/>
              <a:ext cx="244" cy="297"/>
            </a:xfrm>
            <a:custGeom>
              <a:avLst/>
              <a:gdLst>
                <a:gd name="T0" fmla="*/ 244 w 244"/>
                <a:gd name="T1" fmla="*/ 297 h 297"/>
                <a:gd name="T2" fmla="*/ 115 w 244"/>
                <a:gd name="T3" fmla="*/ 297 h 297"/>
                <a:gd name="T4" fmla="*/ 0 w 244"/>
                <a:gd name="T5" fmla="*/ 0 h 297"/>
                <a:gd name="T6" fmla="*/ 224 w 244"/>
                <a:gd name="T7" fmla="*/ 0 h 297"/>
                <a:gd name="T8" fmla="*/ 244 w 244"/>
                <a:gd name="T9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297">
                  <a:moveTo>
                    <a:pt x="244" y="297"/>
                  </a:moveTo>
                  <a:lnTo>
                    <a:pt x="115" y="297"/>
                  </a:lnTo>
                  <a:lnTo>
                    <a:pt x="0" y="0"/>
                  </a:lnTo>
                  <a:lnTo>
                    <a:pt x="224" y="0"/>
                  </a:lnTo>
                  <a:lnTo>
                    <a:pt x="244" y="29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170"/>
              <a:endParaRPr lang="zh-CN" altLang="en-US" sz="2400">
                <a:solidFill>
                  <a:srgbClr val="333333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9513" name="Freeform 57"/>
            <p:cNvSpPr/>
            <p:nvPr/>
          </p:nvSpPr>
          <p:spPr bwMode="auto">
            <a:xfrm>
              <a:off x="2879" y="1741"/>
              <a:ext cx="244" cy="297"/>
            </a:xfrm>
            <a:custGeom>
              <a:avLst/>
              <a:gdLst>
                <a:gd name="T0" fmla="*/ 130 w 244"/>
                <a:gd name="T1" fmla="*/ 297 h 297"/>
                <a:gd name="T2" fmla="*/ 0 w 244"/>
                <a:gd name="T3" fmla="*/ 297 h 297"/>
                <a:gd name="T4" fmla="*/ 20 w 244"/>
                <a:gd name="T5" fmla="*/ 0 h 297"/>
                <a:gd name="T6" fmla="*/ 244 w 244"/>
                <a:gd name="T7" fmla="*/ 0 h 297"/>
                <a:gd name="T8" fmla="*/ 130 w 244"/>
                <a:gd name="T9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297">
                  <a:moveTo>
                    <a:pt x="130" y="297"/>
                  </a:moveTo>
                  <a:lnTo>
                    <a:pt x="0" y="297"/>
                  </a:lnTo>
                  <a:lnTo>
                    <a:pt x="20" y="0"/>
                  </a:lnTo>
                  <a:lnTo>
                    <a:pt x="244" y="0"/>
                  </a:lnTo>
                  <a:lnTo>
                    <a:pt x="130" y="29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170"/>
              <a:endParaRPr lang="zh-CN" altLang="en-US" sz="2400">
                <a:solidFill>
                  <a:srgbClr val="333333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9514" name="Freeform 58"/>
            <p:cNvSpPr/>
            <p:nvPr/>
          </p:nvSpPr>
          <p:spPr bwMode="auto">
            <a:xfrm>
              <a:off x="3009" y="1741"/>
              <a:ext cx="378" cy="297"/>
            </a:xfrm>
            <a:custGeom>
              <a:avLst/>
              <a:gdLst>
                <a:gd name="T0" fmla="*/ 131 w 378"/>
                <a:gd name="T1" fmla="*/ 297 h 297"/>
                <a:gd name="T2" fmla="*/ 0 w 378"/>
                <a:gd name="T3" fmla="*/ 297 h 297"/>
                <a:gd name="T4" fmla="*/ 154 w 378"/>
                <a:gd name="T5" fmla="*/ 0 h 297"/>
                <a:gd name="T6" fmla="*/ 378 w 378"/>
                <a:gd name="T7" fmla="*/ 0 h 297"/>
                <a:gd name="T8" fmla="*/ 131 w 378"/>
                <a:gd name="T9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297">
                  <a:moveTo>
                    <a:pt x="131" y="297"/>
                  </a:moveTo>
                  <a:lnTo>
                    <a:pt x="0" y="297"/>
                  </a:lnTo>
                  <a:lnTo>
                    <a:pt x="154" y="0"/>
                  </a:lnTo>
                  <a:lnTo>
                    <a:pt x="378" y="0"/>
                  </a:lnTo>
                  <a:lnTo>
                    <a:pt x="131" y="29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170"/>
              <a:endParaRPr lang="zh-CN" altLang="en-US" sz="2400">
                <a:solidFill>
                  <a:srgbClr val="333333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9515" name="Freeform 59"/>
            <p:cNvSpPr/>
            <p:nvPr/>
          </p:nvSpPr>
          <p:spPr bwMode="auto">
            <a:xfrm>
              <a:off x="2619" y="2498"/>
              <a:ext cx="521" cy="321"/>
            </a:xfrm>
            <a:custGeom>
              <a:avLst/>
              <a:gdLst>
                <a:gd name="T0" fmla="*/ 521 w 521"/>
                <a:gd name="T1" fmla="*/ 0 h 321"/>
                <a:gd name="T2" fmla="*/ 0 w 521"/>
                <a:gd name="T3" fmla="*/ 0 h 321"/>
                <a:gd name="T4" fmla="*/ 191 w 521"/>
                <a:gd name="T5" fmla="*/ 321 h 321"/>
                <a:gd name="T6" fmla="*/ 330 w 521"/>
                <a:gd name="T7" fmla="*/ 321 h 321"/>
                <a:gd name="T8" fmla="*/ 521 w 521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1" h="321">
                  <a:moveTo>
                    <a:pt x="521" y="0"/>
                  </a:moveTo>
                  <a:lnTo>
                    <a:pt x="0" y="0"/>
                  </a:lnTo>
                  <a:lnTo>
                    <a:pt x="191" y="321"/>
                  </a:lnTo>
                  <a:lnTo>
                    <a:pt x="330" y="321"/>
                  </a:lnTo>
                  <a:lnTo>
                    <a:pt x="52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170"/>
              <a:endParaRPr lang="zh-CN" altLang="en-US" sz="2400">
                <a:solidFill>
                  <a:srgbClr val="333333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9516" name="Freeform 60"/>
            <p:cNvSpPr/>
            <p:nvPr/>
          </p:nvSpPr>
          <p:spPr bwMode="auto">
            <a:xfrm>
              <a:off x="2810" y="2819"/>
              <a:ext cx="139" cy="116"/>
            </a:xfrm>
            <a:custGeom>
              <a:avLst/>
              <a:gdLst>
                <a:gd name="T0" fmla="*/ 139 w 139"/>
                <a:gd name="T1" fmla="*/ 0 h 116"/>
                <a:gd name="T2" fmla="*/ 0 w 139"/>
                <a:gd name="T3" fmla="*/ 0 h 116"/>
                <a:gd name="T4" fmla="*/ 69 w 139"/>
                <a:gd name="T5" fmla="*/ 116 h 116"/>
                <a:gd name="T6" fmla="*/ 139 w 139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" h="116">
                  <a:moveTo>
                    <a:pt x="139" y="0"/>
                  </a:moveTo>
                  <a:lnTo>
                    <a:pt x="0" y="0"/>
                  </a:lnTo>
                  <a:lnTo>
                    <a:pt x="69" y="116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170"/>
              <a:endParaRPr lang="zh-CN" altLang="en-US" sz="2400">
                <a:solidFill>
                  <a:srgbClr val="333333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9525" name="PA_矩形 6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124172" y="2747659"/>
            <a:ext cx="3376099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zh-CN" sz="2000" dirty="0">
                <a:latin typeface="宋体" panose="02010600030101010101" pitchFamily="2" charset="-122"/>
                <a:cs typeface="Times New Roman" panose="02020603050405020304" pitchFamily="18" charset="0"/>
              </a:rPr>
              <a:t>学习模块</a:t>
            </a:r>
            <a:r>
              <a:rPr lang="zh-CN" altLang="en-US" sz="2000" dirty="0">
                <a:latin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2000" dirty="0">
                <a:latin typeface="宋体" panose="02010600030101010101" pitchFamily="2" charset="-122"/>
                <a:cs typeface="Times New Roman" panose="02020603050405020304" pitchFamily="18" charset="0"/>
              </a:rPr>
              <a:t>这个模块用于提供课程内容，包括</a:t>
            </a:r>
            <a:r>
              <a:rPr lang="zh-CN" altLang="en-US" sz="2000" dirty="0">
                <a:latin typeface="宋体" panose="02010600030101010101" pitchFamily="2" charset="-122"/>
                <a:cs typeface="Times New Roman" panose="02020603050405020304" pitchFamily="18" charset="0"/>
              </a:rPr>
              <a:t>背单词</a:t>
            </a:r>
            <a:r>
              <a:rPr lang="zh-CN" altLang="zh-CN" sz="2000" dirty="0">
                <a:latin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2000" dirty="0">
                <a:latin typeface="宋体" panose="02010600030101010101" pitchFamily="2" charset="-122"/>
                <a:cs typeface="Times New Roman" panose="02020603050405020304" pitchFamily="18" charset="0"/>
              </a:rPr>
              <a:t>答题、翻译</a:t>
            </a:r>
            <a:r>
              <a:rPr lang="zh-CN" altLang="zh-CN" sz="2000" dirty="0">
                <a:latin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2000" dirty="0">
                <a:latin typeface="宋体" panose="02010600030101010101" pitchFamily="2" charset="-122"/>
                <a:cs typeface="Times New Roman" panose="02020603050405020304" pitchFamily="18" charset="0"/>
              </a:rPr>
              <a:t>阅读文章</a:t>
            </a:r>
            <a:r>
              <a:rPr lang="zh-CN" altLang="zh-CN" sz="2000" dirty="0">
                <a:latin typeface="宋体" panose="02010600030101010101" pitchFamily="2" charset="-122"/>
                <a:cs typeface="Times New Roman" panose="02020603050405020304" pitchFamily="18" charset="0"/>
              </a:rPr>
              <a:t>和互动练习。用户可以在这里学习和提高他们的英语技能。</a:t>
            </a:r>
            <a:endParaRPr lang="zh-CN" altLang="en-US" sz="2000" dirty="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9526" name="PA_矩形 7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411921" y="4718476"/>
            <a:ext cx="3826601" cy="1395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zh-CN" sz="2000" dirty="0">
                <a:latin typeface="宋体" panose="02010600030101010101" pitchFamily="2" charset="-122"/>
                <a:cs typeface="Times New Roman" panose="02020603050405020304" pitchFamily="18" charset="0"/>
              </a:rPr>
              <a:t>管理后台模块：这个模块是后端管理系统，用于管理用户、课程、内容、测试、反馈等数据，并监控系统性能。</a:t>
            </a:r>
          </a:p>
          <a:p>
            <a:pPr defTabSz="1219170"/>
            <a:endParaRPr lang="zh-CN" altLang="en-US" sz="1067" dirty="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9529" name="PA_Line 73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6833800" y="3261599"/>
            <a:ext cx="1212848" cy="7407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round/>
            <a:head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9530" name="PA_Line 74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6069648" y="4954530"/>
            <a:ext cx="1342274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round/>
            <a:head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1219170"/>
            <a:endParaRPr lang="zh-CN" altLang="en-US" sz="2400" dirty="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7" name="PA_矩形 39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72592" y="404616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dirty="0"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（一）项目介绍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7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0A3A0EC6-A5E6-5D5F-8B84-E986BDBEE82D}"/>
              </a:ext>
            </a:extLst>
          </p:cNvPr>
          <p:cNvSpPr txBox="1"/>
          <p:nvPr/>
        </p:nvSpPr>
        <p:spPr>
          <a:xfrm>
            <a:off x="554877" y="1688618"/>
            <a:ext cx="108814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随着移动设备的普及，</a:t>
            </a:r>
            <a:r>
              <a:rPr lang="zh-CN" altLang="en-US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社会的发展和人们</a:t>
            </a:r>
            <a:r>
              <a:rPr lang="zh-CN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对英语语言能力的</a:t>
            </a:r>
            <a:r>
              <a:rPr lang="zh-CN" altLang="en-US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提升</a:t>
            </a:r>
            <a:r>
              <a:rPr lang="zh-CN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需求不断增加，因此我们考虑开发一款英语学习</a:t>
            </a: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APP</a:t>
            </a:r>
            <a:r>
              <a:rPr lang="zh-CN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，为学习语言者提供一个能提高学习效率，随时随地都能学习英语的便捷移动学习平台</a:t>
            </a:r>
            <a:r>
              <a:rPr lang="zh-CN" altLang="en-US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以满足市场需求。</a:t>
            </a:r>
            <a:endParaRPr lang="zh-CN" altLang="en-US" sz="20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PA_Line 73">
            <a:extLst>
              <a:ext uri="{FF2B5EF4-FFF2-40B4-BE49-F238E27FC236}">
                <a16:creationId xmlns:a16="http://schemas.microsoft.com/office/drawing/2014/main" id="{CA95C0FE-F5E9-4058-C71D-5C9C728412CA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V="1">
            <a:off x="4254288" y="3986194"/>
            <a:ext cx="1052876" cy="1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round/>
            <a:head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1219170"/>
            <a:endParaRPr lang="zh-CN" altLang="en-US" sz="2400" dirty="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" name="PA_矩形 69">
            <a:extLst>
              <a:ext uri="{FF2B5EF4-FFF2-40B4-BE49-F238E27FC236}">
                <a16:creationId xmlns:a16="http://schemas.microsoft.com/office/drawing/2014/main" id="{27217FD0-B24D-FB8C-1476-BD3B02462171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50277" y="3507982"/>
            <a:ext cx="3436056" cy="1395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zh-CN" sz="2000" dirty="0">
                <a:latin typeface="宋体" panose="02010600030101010101" pitchFamily="2" charset="-122"/>
                <a:cs typeface="Times New Roman" panose="02020603050405020304" pitchFamily="18" charset="0"/>
              </a:rPr>
              <a:t>用户管理模块：</a:t>
            </a:r>
            <a:endParaRPr lang="en-US" altLang="zh-CN" sz="20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1219170"/>
            <a:r>
              <a:rPr lang="en-US" altLang="zh-CN" sz="2000" dirty="0">
                <a:latin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sz="2000" dirty="0">
                <a:latin typeface="宋体" panose="02010600030101010101" pitchFamily="2" charset="-122"/>
                <a:cs typeface="Times New Roman" panose="02020603050405020304" pitchFamily="18" charset="0"/>
              </a:rPr>
              <a:t>这个模块用于用户的注册、登录、个人资料管理、密码重置等功能。</a:t>
            </a:r>
            <a:endParaRPr lang="en-US" altLang="zh-CN" sz="20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1219170"/>
            <a:endParaRPr lang="zh-CN" altLang="en-US" sz="1067" dirty="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B16B951-CDA2-8A87-CA5B-0BF69243B674}"/>
              </a:ext>
            </a:extLst>
          </p:cNvPr>
          <p:cNvSpPr txBox="1"/>
          <p:nvPr/>
        </p:nvSpPr>
        <p:spPr>
          <a:xfrm>
            <a:off x="884306" y="1148371"/>
            <a:ext cx="1140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背景：</a:t>
            </a:r>
          </a:p>
        </p:txBody>
      </p:sp>
    </p:spTree>
    <p:extLst>
      <p:ext uri="{BB962C8B-B14F-4D97-AF65-F5344CB8AC3E}">
        <p14:creationId xmlns:p14="http://schemas.microsoft.com/office/powerpoint/2010/main" val="83786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25" grpId="0"/>
      <p:bldP spid="19526" grpId="0"/>
      <p:bldP spid="19529" grpId="0" animBg="1" autoUpdateAnimBg="0"/>
      <p:bldP spid="19530" grpId="0" animBg="1"/>
      <p:bldP spid="47" grpId="0"/>
      <p:bldP spid="4" grpId="0" animBg="1" autoUpdateAnimBg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97" name="PA_组合 21"/>
          <p:cNvGrpSpPr/>
          <p:nvPr>
            <p:custDataLst>
              <p:tags r:id="rId1"/>
            </p:custDataLst>
          </p:nvPr>
        </p:nvGrpSpPr>
        <p:grpSpPr bwMode="auto">
          <a:xfrm>
            <a:off x="3843860" y="2231949"/>
            <a:ext cx="4330700" cy="2803332"/>
            <a:chOff x="0" y="0"/>
            <a:chExt cx="2046" cy="1324"/>
          </a:xfrm>
        </p:grpSpPr>
        <p:sp>
          <p:nvSpPr>
            <p:cNvPr id="24598" name="Freeform 22"/>
            <p:cNvSpPr/>
            <p:nvPr/>
          </p:nvSpPr>
          <p:spPr bwMode="auto">
            <a:xfrm>
              <a:off x="1023" y="0"/>
              <a:ext cx="664" cy="1324"/>
            </a:xfrm>
            <a:custGeom>
              <a:avLst/>
              <a:gdLst>
                <a:gd name="T0" fmla="*/ 0 w 347"/>
                <a:gd name="T1" fmla="*/ 0 h 693"/>
                <a:gd name="T2" fmla="*/ 0 w 347"/>
                <a:gd name="T3" fmla="*/ 122 h 693"/>
                <a:gd name="T4" fmla="*/ 225 w 347"/>
                <a:gd name="T5" fmla="*/ 347 h 693"/>
                <a:gd name="T6" fmla="*/ 0 w 347"/>
                <a:gd name="T7" fmla="*/ 572 h 693"/>
                <a:gd name="T8" fmla="*/ 0 w 347"/>
                <a:gd name="T9" fmla="*/ 693 h 693"/>
                <a:gd name="T10" fmla="*/ 347 w 347"/>
                <a:gd name="T11" fmla="*/ 347 h 693"/>
                <a:gd name="T12" fmla="*/ 0 w 347"/>
                <a:gd name="T13" fmla="*/ 0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7" h="693">
                  <a:moveTo>
                    <a:pt x="0" y="0"/>
                  </a:moveTo>
                  <a:cubicBezTo>
                    <a:pt x="0" y="122"/>
                    <a:pt x="0" y="122"/>
                    <a:pt x="0" y="122"/>
                  </a:cubicBezTo>
                  <a:cubicBezTo>
                    <a:pt x="125" y="122"/>
                    <a:pt x="225" y="222"/>
                    <a:pt x="225" y="347"/>
                  </a:cubicBezTo>
                  <a:cubicBezTo>
                    <a:pt x="225" y="471"/>
                    <a:pt x="125" y="572"/>
                    <a:pt x="0" y="572"/>
                  </a:cubicBezTo>
                  <a:cubicBezTo>
                    <a:pt x="0" y="693"/>
                    <a:pt x="0" y="693"/>
                    <a:pt x="0" y="693"/>
                  </a:cubicBezTo>
                  <a:cubicBezTo>
                    <a:pt x="192" y="693"/>
                    <a:pt x="347" y="538"/>
                    <a:pt x="347" y="347"/>
                  </a:cubicBezTo>
                  <a:cubicBezTo>
                    <a:pt x="347" y="155"/>
                    <a:pt x="192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17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4599" name="Freeform 23"/>
            <p:cNvSpPr/>
            <p:nvPr/>
          </p:nvSpPr>
          <p:spPr bwMode="auto">
            <a:xfrm>
              <a:off x="361" y="0"/>
              <a:ext cx="662" cy="1324"/>
            </a:xfrm>
            <a:custGeom>
              <a:avLst/>
              <a:gdLst>
                <a:gd name="T0" fmla="*/ 121 w 346"/>
                <a:gd name="T1" fmla="*/ 347 h 693"/>
                <a:gd name="T2" fmla="*/ 346 w 346"/>
                <a:gd name="T3" fmla="*/ 122 h 693"/>
                <a:gd name="T4" fmla="*/ 346 w 346"/>
                <a:gd name="T5" fmla="*/ 0 h 693"/>
                <a:gd name="T6" fmla="*/ 0 w 346"/>
                <a:gd name="T7" fmla="*/ 347 h 693"/>
                <a:gd name="T8" fmla="*/ 346 w 346"/>
                <a:gd name="T9" fmla="*/ 693 h 693"/>
                <a:gd name="T10" fmla="*/ 346 w 346"/>
                <a:gd name="T11" fmla="*/ 572 h 693"/>
                <a:gd name="T12" fmla="*/ 121 w 346"/>
                <a:gd name="T13" fmla="*/ 347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6" h="693">
                  <a:moveTo>
                    <a:pt x="121" y="347"/>
                  </a:moveTo>
                  <a:cubicBezTo>
                    <a:pt x="121" y="222"/>
                    <a:pt x="222" y="122"/>
                    <a:pt x="346" y="122"/>
                  </a:cubicBezTo>
                  <a:cubicBezTo>
                    <a:pt x="346" y="0"/>
                    <a:pt x="346" y="0"/>
                    <a:pt x="346" y="0"/>
                  </a:cubicBezTo>
                  <a:cubicBezTo>
                    <a:pt x="155" y="0"/>
                    <a:pt x="0" y="155"/>
                    <a:pt x="0" y="347"/>
                  </a:cubicBezTo>
                  <a:cubicBezTo>
                    <a:pt x="0" y="538"/>
                    <a:pt x="155" y="693"/>
                    <a:pt x="346" y="693"/>
                  </a:cubicBezTo>
                  <a:cubicBezTo>
                    <a:pt x="346" y="572"/>
                    <a:pt x="346" y="572"/>
                    <a:pt x="346" y="572"/>
                  </a:cubicBezTo>
                  <a:cubicBezTo>
                    <a:pt x="222" y="572"/>
                    <a:pt x="121" y="471"/>
                    <a:pt x="121" y="3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17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4600" name="Freeform 24"/>
            <p:cNvSpPr/>
            <p:nvPr/>
          </p:nvSpPr>
          <p:spPr bwMode="auto">
            <a:xfrm>
              <a:off x="593" y="233"/>
              <a:ext cx="430" cy="860"/>
            </a:xfrm>
            <a:custGeom>
              <a:avLst/>
              <a:gdLst>
                <a:gd name="T0" fmla="*/ 0 w 225"/>
                <a:gd name="T1" fmla="*/ 225 h 450"/>
                <a:gd name="T2" fmla="*/ 225 w 225"/>
                <a:gd name="T3" fmla="*/ 450 h 450"/>
                <a:gd name="T4" fmla="*/ 225 w 225"/>
                <a:gd name="T5" fmla="*/ 0 h 450"/>
                <a:gd name="T6" fmla="*/ 0 w 225"/>
                <a:gd name="T7" fmla="*/ 225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5" h="450">
                  <a:moveTo>
                    <a:pt x="0" y="225"/>
                  </a:moveTo>
                  <a:cubicBezTo>
                    <a:pt x="0" y="349"/>
                    <a:pt x="101" y="450"/>
                    <a:pt x="225" y="45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101" y="0"/>
                    <a:pt x="0" y="100"/>
                    <a:pt x="0" y="2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17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4601" name="Freeform 25"/>
            <p:cNvSpPr/>
            <p:nvPr/>
          </p:nvSpPr>
          <p:spPr bwMode="auto">
            <a:xfrm>
              <a:off x="1023" y="233"/>
              <a:ext cx="430" cy="860"/>
            </a:xfrm>
            <a:custGeom>
              <a:avLst/>
              <a:gdLst>
                <a:gd name="T0" fmla="*/ 225 w 225"/>
                <a:gd name="T1" fmla="*/ 225 h 450"/>
                <a:gd name="T2" fmla="*/ 0 w 225"/>
                <a:gd name="T3" fmla="*/ 0 h 450"/>
                <a:gd name="T4" fmla="*/ 0 w 225"/>
                <a:gd name="T5" fmla="*/ 450 h 450"/>
                <a:gd name="T6" fmla="*/ 225 w 225"/>
                <a:gd name="T7" fmla="*/ 225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5" h="450">
                  <a:moveTo>
                    <a:pt x="225" y="225"/>
                  </a:moveTo>
                  <a:cubicBezTo>
                    <a:pt x="225" y="100"/>
                    <a:pt x="125" y="0"/>
                    <a:pt x="0" y="0"/>
                  </a:cubicBezTo>
                  <a:cubicBezTo>
                    <a:pt x="0" y="450"/>
                    <a:pt x="0" y="450"/>
                    <a:pt x="0" y="450"/>
                  </a:cubicBezTo>
                  <a:cubicBezTo>
                    <a:pt x="125" y="450"/>
                    <a:pt x="225" y="349"/>
                    <a:pt x="225" y="2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17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4602" name="Oval 26"/>
            <p:cNvSpPr>
              <a:spLocks noChangeArrowheads="1"/>
            </p:cNvSpPr>
            <p:nvPr/>
          </p:nvSpPr>
          <p:spPr bwMode="auto">
            <a:xfrm>
              <a:off x="824" y="464"/>
              <a:ext cx="398" cy="397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17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4603" name="Freeform 27"/>
            <p:cNvSpPr>
              <a:spLocks noEditPoints="1"/>
            </p:cNvSpPr>
            <p:nvPr/>
          </p:nvSpPr>
          <p:spPr bwMode="auto">
            <a:xfrm>
              <a:off x="924" y="561"/>
              <a:ext cx="201" cy="201"/>
            </a:xfrm>
            <a:custGeom>
              <a:avLst/>
              <a:gdLst>
                <a:gd name="T0" fmla="*/ 87 w 105"/>
                <a:gd name="T1" fmla="*/ 1 h 105"/>
                <a:gd name="T2" fmla="*/ 91 w 105"/>
                <a:gd name="T3" fmla="*/ 2 h 105"/>
                <a:gd name="T4" fmla="*/ 91 w 105"/>
                <a:gd name="T5" fmla="*/ 2 h 105"/>
                <a:gd name="T6" fmla="*/ 103 w 105"/>
                <a:gd name="T7" fmla="*/ 14 h 105"/>
                <a:gd name="T8" fmla="*/ 103 w 105"/>
                <a:gd name="T9" fmla="*/ 14 h 105"/>
                <a:gd name="T10" fmla="*/ 104 w 105"/>
                <a:gd name="T11" fmla="*/ 18 h 105"/>
                <a:gd name="T12" fmla="*/ 88 w 105"/>
                <a:gd name="T13" fmla="*/ 32 h 105"/>
                <a:gd name="T14" fmla="*/ 77 w 105"/>
                <a:gd name="T15" fmla="*/ 34 h 105"/>
                <a:gd name="T16" fmla="*/ 74 w 105"/>
                <a:gd name="T17" fmla="*/ 76 h 105"/>
                <a:gd name="T18" fmla="*/ 51 w 105"/>
                <a:gd name="T19" fmla="*/ 85 h 105"/>
                <a:gd name="T20" fmla="*/ 19 w 105"/>
                <a:gd name="T21" fmla="*/ 53 h 105"/>
                <a:gd name="T22" fmla="*/ 51 w 105"/>
                <a:gd name="T23" fmla="*/ 21 h 105"/>
                <a:gd name="T24" fmla="*/ 75 w 105"/>
                <a:gd name="T25" fmla="*/ 24 h 105"/>
                <a:gd name="T26" fmla="*/ 73 w 105"/>
                <a:gd name="T27" fmla="*/ 14 h 105"/>
                <a:gd name="T28" fmla="*/ 93 w 105"/>
                <a:gd name="T29" fmla="*/ 41 h 105"/>
                <a:gd name="T30" fmla="*/ 101 w 105"/>
                <a:gd name="T31" fmla="*/ 38 h 105"/>
                <a:gd name="T32" fmla="*/ 103 w 105"/>
                <a:gd name="T33" fmla="*/ 53 h 105"/>
                <a:gd name="T34" fmla="*/ 51 w 105"/>
                <a:gd name="T35" fmla="*/ 105 h 105"/>
                <a:gd name="T36" fmla="*/ 0 w 105"/>
                <a:gd name="T37" fmla="*/ 53 h 105"/>
                <a:gd name="T38" fmla="*/ 51 w 105"/>
                <a:gd name="T39" fmla="*/ 2 h 105"/>
                <a:gd name="T40" fmla="*/ 66 w 105"/>
                <a:gd name="T41" fmla="*/ 4 h 105"/>
                <a:gd name="T42" fmla="*/ 64 w 105"/>
                <a:gd name="T43" fmla="*/ 12 h 105"/>
                <a:gd name="T44" fmla="*/ 51 w 105"/>
                <a:gd name="T45" fmla="*/ 10 h 105"/>
                <a:gd name="T46" fmla="*/ 8 w 105"/>
                <a:gd name="T47" fmla="*/ 53 h 105"/>
                <a:gd name="T48" fmla="*/ 51 w 105"/>
                <a:gd name="T49" fmla="*/ 97 h 105"/>
                <a:gd name="T50" fmla="*/ 95 w 105"/>
                <a:gd name="T51" fmla="*/ 53 h 105"/>
                <a:gd name="T52" fmla="*/ 93 w 105"/>
                <a:gd name="T53" fmla="*/ 41 h 105"/>
                <a:gd name="T54" fmla="*/ 51 w 105"/>
                <a:gd name="T55" fmla="*/ 39 h 105"/>
                <a:gd name="T56" fmla="*/ 67 w 105"/>
                <a:gd name="T57" fmla="*/ 32 h 105"/>
                <a:gd name="T58" fmla="*/ 32 w 105"/>
                <a:gd name="T59" fmla="*/ 34 h 105"/>
                <a:gd name="T60" fmla="*/ 32 w 105"/>
                <a:gd name="T61" fmla="*/ 34 h 105"/>
                <a:gd name="T62" fmla="*/ 32 w 105"/>
                <a:gd name="T63" fmla="*/ 73 h 105"/>
                <a:gd name="T64" fmla="*/ 71 w 105"/>
                <a:gd name="T65" fmla="*/ 73 h 105"/>
                <a:gd name="T66" fmla="*/ 79 w 105"/>
                <a:gd name="T67" fmla="*/ 53 h 105"/>
                <a:gd name="T68" fmla="*/ 64 w 105"/>
                <a:gd name="T69" fmla="*/ 46 h 105"/>
                <a:gd name="T70" fmla="*/ 62 w 105"/>
                <a:gd name="T71" fmla="*/ 64 h 105"/>
                <a:gd name="T72" fmla="*/ 51 w 105"/>
                <a:gd name="T73" fmla="*/ 68 h 105"/>
                <a:gd name="T74" fmla="*/ 37 w 105"/>
                <a:gd name="T75" fmla="*/ 53 h 105"/>
                <a:gd name="T76" fmla="*/ 41 w 105"/>
                <a:gd name="T77" fmla="*/ 43 h 105"/>
                <a:gd name="T78" fmla="*/ 55 w 105"/>
                <a:gd name="T79" fmla="*/ 44 h 105"/>
                <a:gd name="T80" fmla="*/ 51 w 105"/>
                <a:gd name="T81" fmla="*/ 44 h 105"/>
                <a:gd name="T82" fmla="*/ 42 w 105"/>
                <a:gd name="T83" fmla="*/ 53 h 105"/>
                <a:gd name="T84" fmla="*/ 51 w 105"/>
                <a:gd name="T85" fmla="*/ 63 h 105"/>
                <a:gd name="T86" fmla="*/ 58 w 105"/>
                <a:gd name="T87" fmla="*/ 60 h 105"/>
                <a:gd name="T88" fmla="*/ 61 w 105"/>
                <a:gd name="T89" fmla="*/ 50 h 105"/>
                <a:gd name="T90" fmla="*/ 49 w 105"/>
                <a:gd name="T91" fmla="*/ 56 h 105"/>
                <a:gd name="T92" fmla="*/ 55 w 105"/>
                <a:gd name="T93" fmla="*/ 44 h 105"/>
                <a:gd name="T94" fmla="*/ 87 w 105"/>
                <a:gd name="T95" fmla="*/ 7 h 105"/>
                <a:gd name="T96" fmla="*/ 79 w 105"/>
                <a:gd name="T97" fmla="*/ 22 h 105"/>
                <a:gd name="T98" fmla="*/ 87 w 105"/>
                <a:gd name="T99" fmla="*/ 7 h 105"/>
                <a:gd name="T100" fmla="*/ 92 w 105"/>
                <a:gd name="T101" fmla="*/ 16 h 105"/>
                <a:gd name="T102" fmla="*/ 88 w 105"/>
                <a:gd name="T103" fmla="*/ 27 h 105"/>
                <a:gd name="T104" fmla="*/ 92 w 105"/>
                <a:gd name="T105" fmla="*/ 1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5" h="105">
                  <a:moveTo>
                    <a:pt x="73" y="14"/>
                  </a:moveTo>
                  <a:cubicBezTo>
                    <a:pt x="87" y="1"/>
                    <a:pt x="87" y="1"/>
                    <a:pt x="87" y="1"/>
                  </a:cubicBezTo>
                  <a:cubicBezTo>
                    <a:pt x="88" y="0"/>
                    <a:pt x="89" y="0"/>
                    <a:pt x="90" y="1"/>
                  </a:cubicBezTo>
                  <a:cubicBezTo>
                    <a:pt x="91" y="1"/>
                    <a:pt x="91" y="2"/>
                    <a:pt x="91" y="2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4" y="14"/>
                    <a:pt x="104" y="14"/>
                  </a:cubicBezTo>
                  <a:cubicBezTo>
                    <a:pt x="105" y="15"/>
                    <a:pt x="105" y="17"/>
                    <a:pt x="104" y="18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0" y="32"/>
                    <a:pt x="89" y="32"/>
                    <a:pt x="88" y="32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7" y="34"/>
                    <a:pt x="77" y="34"/>
                    <a:pt x="77" y="34"/>
                  </a:cubicBezTo>
                  <a:cubicBezTo>
                    <a:pt x="81" y="39"/>
                    <a:pt x="83" y="46"/>
                    <a:pt x="83" y="53"/>
                  </a:cubicBezTo>
                  <a:cubicBezTo>
                    <a:pt x="83" y="62"/>
                    <a:pt x="80" y="70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68" y="82"/>
                    <a:pt x="60" y="85"/>
                    <a:pt x="51" y="85"/>
                  </a:cubicBezTo>
                  <a:cubicBezTo>
                    <a:pt x="43" y="85"/>
                    <a:pt x="35" y="82"/>
                    <a:pt x="29" y="76"/>
                  </a:cubicBezTo>
                  <a:cubicBezTo>
                    <a:pt x="23" y="70"/>
                    <a:pt x="19" y="62"/>
                    <a:pt x="19" y="53"/>
                  </a:cubicBezTo>
                  <a:cubicBezTo>
                    <a:pt x="19" y="45"/>
                    <a:pt x="23" y="37"/>
                    <a:pt x="29" y="31"/>
                  </a:cubicBezTo>
                  <a:cubicBezTo>
                    <a:pt x="35" y="25"/>
                    <a:pt x="43" y="21"/>
                    <a:pt x="51" y="21"/>
                  </a:cubicBezTo>
                  <a:cubicBezTo>
                    <a:pt x="59" y="21"/>
                    <a:pt x="66" y="24"/>
                    <a:pt x="71" y="28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3" y="17"/>
                    <a:pt x="73" y="17"/>
                    <a:pt x="73" y="17"/>
                  </a:cubicBezTo>
                  <a:cubicBezTo>
                    <a:pt x="73" y="16"/>
                    <a:pt x="73" y="15"/>
                    <a:pt x="73" y="1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2" y="39"/>
                    <a:pt x="94" y="36"/>
                    <a:pt x="96" y="36"/>
                  </a:cubicBezTo>
                  <a:cubicBezTo>
                    <a:pt x="98" y="35"/>
                    <a:pt x="100" y="36"/>
                    <a:pt x="101" y="38"/>
                  </a:cubicBezTo>
                  <a:cubicBezTo>
                    <a:pt x="102" y="41"/>
                    <a:pt x="102" y="43"/>
                    <a:pt x="102" y="46"/>
                  </a:cubicBezTo>
                  <a:cubicBezTo>
                    <a:pt x="103" y="48"/>
                    <a:pt x="103" y="51"/>
                    <a:pt x="103" y="53"/>
                  </a:cubicBezTo>
                  <a:cubicBezTo>
                    <a:pt x="103" y="68"/>
                    <a:pt x="97" y="81"/>
                    <a:pt x="88" y="90"/>
                  </a:cubicBezTo>
                  <a:cubicBezTo>
                    <a:pt x="79" y="99"/>
                    <a:pt x="66" y="105"/>
                    <a:pt x="51" y="105"/>
                  </a:cubicBezTo>
                  <a:cubicBezTo>
                    <a:pt x="37" y="105"/>
                    <a:pt x="24" y="99"/>
                    <a:pt x="15" y="90"/>
                  </a:cubicBezTo>
                  <a:cubicBezTo>
                    <a:pt x="6" y="81"/>
                    <a:pt x="0" y="68"/>
                    <a:pt x="0" y="53"/>
                  </a:cubicBezTo>
                  <a:cubicBezTo>
                    <a:pt x="0" y="39"/>
                    <a:pt x="6" y="26"/>
                    <a:pt x="15" y="17"/>
                  </a:cubicBezTo>
                  <a:cubicBezTo>
                    <a:pt x="24" y="8"/>
                    <a:pt x="37" y="2"/>
                    <a:pt x="51" y="2"/>
                  </a:cubicBezTo>
                  <a:cubicBezTo>
                    <a:pt x="54" y="2"/>
                    <a:pt x="57" y="2"/>
                    <a:pt x="59" y="2"/>
                  </a:cubicBezTo>
                  <a:cubicBezTo>
                    <a:pt x="62" y="3"/>
                    <a:pt x="64" y="3"/>
                    <a:pt x="66" y="4"/>
                  </a:cubicBezTo>
                  <a:cubicBezTo>
                    <a:pt x="69" y="5"/>
                    <a:pt x="70" y="7"/>
                    <a:pt x="69" y="9"/>
                  </a:cubicBezTo>
                  <a:cubicBezTo>
                    <a:pt x="69" y="11"/>
                    <a:pt x="66" y="13"/>
                    <a:pt x="64" y="12"/>
                  </a:cubicBezTo>
                  <a:cubicBezTo>
                    <a:pt x="62" y="11"/>
                    <a:pt x="60" y="11"/>
                    <a:pt x="58" y="11"/>
                  </a:cubicBezTo>
                  <a:cubicBezTo>
                    <a:pt x="56" y="10"/>
                    <a:pt x="54" y="10"/>
                    <a:pt x="51" y="10"/>
                  </a:cubicBezTo>
                  <a:cubicBezTo>
                    <a:pt x="39" y="10"/>
                    <a:pt x="29" y="15"/>
                    <a:pt x="21" y="23"/>
                  </a:cubicBezTo>
                  <a:cubicBezTo>
                    <a:pt x="13" y="31"/>
                    <a:pt x="8" y="41"/>
                    <a:pt x="8" y="53"/>
                  </a:cubicBezTo>
                  <a:cubicBezTo>
                    <a:pt x="8" y="65"/>
                    <a:pt x="13" y="76"/>
                    <a:pt x="21" y="84"/>
                  </a:cubicBezTo>
                  <a:cubicBezTo>
                    <a:pt x="29" y="92"/>
                    <a:pt x="39" y="97"/>
                    <a:pt x="51" y="97"/>
                  </a:cubicBezTo>
                  <a:cubicBezTo>
                    <a:pt x="63" y="97"/>
                    <a:pt x="74" y="92"/>
                    <a:pt x="82" y="84"/>
                  </a:cubicBezTo>
                  <a:cubicBezTo>
                    <a:pt x="90" y="76"/>
                    <a:pt x="95" y="65"/>
                    <a:pt x="95" y="53"/>
                  </a:cubicBezTo>
                  <a:cubicBezTo>
                    <a:pt x="95" y="51"/>
                    <a:pt x="95" y="49"/>
                    <a:pt x="94" y="47"/>
                  </a:cubicBezTo>
                  <a:cubicBezTo>
                    <a:pt x="94" y="45"/>
                    <a:pt x="94" y="43"/>
                    <a:pt x="93" y="41"/>
                  </a:cubicBezTo>
                  <a:close/>
                  <a:moveTo>
                    <a:pt x="51" y="39"/>
                  </a:moveTo>
                  <a:cubicBezTo>
                    <a:pt x="51" y="39"/>
                    <a:pt x="51" y="39"/>
                    <a:pt x="51" y="39"/>
                  </a:cubicBezTo>
                  <a:cubicBezTo>
                    <a:pt x="54" y="39"/>
                    <a:pt x="56" y="39"/>
                    <a:pt x="59" y="41"/>
                  </a:cubicBezTo>
                  <a:cubicBezTo>
                    <a:pt x="67" y="32"/>
                    <a:pt x="67" y="32"/>
                    <a:pt x="67" y="32"/>
                  </a:cubicBezTo>
                  <a:cubicBezTo>
                    <a:pt x="63" y="28"/>
                    <a:pt x="57" y="26"/>
                    <a:pt x="51" y="26"/>
                  </a:cubicBezTo>
                  <a:cubicBezTo>
                    <a:pt x="44" y="26"/>
                    <a:pt x="37" y="29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27" y="39"/>
                    <a:pt x="24" y="46"/>
                    <a:pt x="24" y="53"/>
                  </a:cubicBezTo>
                  <a:cubicBezTo>
                    <a:pt x="24" y="61"/>
                    <a:pt x="27" y="68"/>
                    <a:pt x="32" y="73"/>
                  </a:cubicBezTo>
                  <a:cubicBezTo>
                    <a:pt x="37" y="78"/>
                    <a:pt x="44" y="81"/>
                    <a:pt x="51" y="81"/>
                  </a:cubicBezTo>
                  <a:cubicBezTo>
                    <a:pt x="59" y="81"/>
                    <a:pt x="66" y="78"/>
                    <a:pt x="71" y="73"/>
                  </a:cubicBezTo>
                  <a:cubicBezTo>
                    <a:pt x="71" y="73"/>
                    <a:pt x="71" y="73"/>
                    <a:pt x="71" y="73"/>
                  </a:cubicBezTo>
                  <a:cubicBezTo>
                    <a:pt x="76" y="68"/>
                    <a:pt x="79" y="61"/>
                    <a:pt x="79" y="53"/>
                  </a:cubicBezTo>
                  <a:cubicBezTo>
                    <a:pt x="79" y="47"/>
                    <a:pt x="77" y="42"/>
                    <a:pt x="73" y="37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5" y="48"/>
                    <a:pt x="66" y="51"/>
                    <a:pt x="66" y="53"/>
                  </a:cubicBezTo>
                  <a:cubicBezTo>
                    <a:pt x="66" y="57"/>
                    <a:pt x="64" y="61"/>
                    <a:pt x="62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9" y="66"/>
                    <a:pt x="55" y="68"/>
                    <a:pt x="51" y="68"/>
                  </a:cubicBezTo>
                  <a:cubicBezTo>
                    <a:pt x="47" y="68"/>
                    <a:pt x="44" y="66"/>
                    <a:pt x="41" y="64"/>
                  </a:cubicBezTo>
                  <a:cubicBezTo>
                    <a:pt x="38" y="61"/>
                    <a:pt x="37" y="57"/>
                    <a:pt x="37" y="53"/>
                  </a:cubicBezTo>
                  <a:cubicBezTo>
                    <a:pt x="37" y="49"/>
                    <a:pt x="38" y="46"/>
                    <a:pt x="41" y="43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44" y="40"/>
                    <a:pt x="47" y="39"/>
                    <a:pt x="51" y="39"/>
                  </a:cubicBezTo>
                  <a:close/>
                  <a:moveTo>
                    <a:pt x="55" y="44"/>
                  </a:moveTo>
                  <a:cubicBezTo>
                    <a:pt x="55" y="44"/>
                    <a:pt x="55" y="44"/>
                    <a:pt x="55" y="44"/>
                  </a:cubicBezTo>
                  <a:cubicBezTo>
                    <a:pt x="54" y="44"/>
                    <a:pt x="53" y="44"/>
                    <a:pt x="51" y="44"/>
                  </a:cubicBezTo>
                  <a:cubicBezTo>
                    <a:pt x="49" y="44"/>
                    <a:pt x="46" y="45"/>
                    <a:pt x="45" y="46"/>
                  </a:cubicBezTo>
                  <a:cubicBezTo>
                    <a:pt x="43" y="48"/>
                    <a:pt x="42" y="51"/>
                    <a:pt x="42" y="53"/>
                  </a:cubicBezTo>
                  <a:cubicBezTo>
                    <a:pt x="42" y="56"/>
                    <a:pt x="43" y="59"/>
                    <a:pt x="45" y="60"/>
                  </a:cubicBezTo>
                  <a:cubicBezTo>
                    <a:pt x="46" y="62"/>
                    <a:pt x="49" y="63"/>
                    <a:pt x="51" y="63"/>
                  </a:cubicBezTo>
                  <a:cubicBezTo>
                    <a:pt x="54" y="63"/>
                    <a:pt x="57" y="62"/>
                    <a:pt x="58" y="60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60" y="59"/>
                    <a:pt x="61" y="56"/>
                    <a:pt x="61" y="53"/>
                  </a:cubicBezTo>
                  <a:cubicBezTo>
                    <a:pt x="61" y="52"/>
                    <a:pt x="61" y="51"/>
                    <a:pt x="61" y="50"/>
                  </a:cubicBezTo>
                  <a:cubicBezTo>
                    <a:pt x="54" y="56"/>
                    <a:pt x="54" y="56"/>
                    <a:pt x="54" y="56"/>
                  </a:cubicBezTo>
                  <a:cubicBezTo>
                    <a:pt x="53" y="58"/>
                    <a:pt x="50" y="58"/>
                    <a:pt x="49" y="56"/>
                  </a:cubicBezTo>
                  <a:cubicBezTo>
                    <a:pt x="47" y="55"/>
                    <a:pt x="47" y="52"/>
                    <a:pt x="49" y="51"/>
                  </a:cubicBezTo>
                  <a:cubicBezTo>
                    <a:pt x="55" y="44"/>
                    <a:pt x="55" y="44"/>
                    <a:pt x="55" y="44"/>
                  </a:cubicBezTo>
                  <a:close/>
                  <a:moveTo>
                    <a:pt x="87" y="7"/>
                  </a:moveTo>
                  <a:cubicBezTo>
                    <a:pt x="87" y="7"/>
                    <a:pt x="87" y="7"/>
                    <a:pt x="87" y="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87" y="7"/>
                    <a:pt x="87" y="7"/>
                    <a:pt x="87" y="7"/>
                  </a:cubicBezTo>
                  <a:close/>
                  <a:moveTo>
                    <a:pt x="92" y="16"/>
                  </a:moveTo>
                  <a:cubicBezTo>
                    <a:pt x="92" y="16"/>
                    <a:pt x="92" y="16"/>
                    <a:pt x="92" y="1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8" y="27"/>
                    <a:pt x="88" y="27"/>
                    <a:pt x="88" y="27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2" y="16"/>
                    <a:pt x="92" y="16"/>
                    <a:pt x="92" y="1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17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4604" name="Freeform 28"/>
            <p:cNvSpPr/>
            <p:nvPr/>
          </p:nvSpPr>
          <p:spPr bwMode="auto">
            <a:xfrm>
              <a:off x="0" y="861"/>
              <a:ext cx="1051" cy="232"/>
            </a:xfrm>
            <a:custGeom>
              <a:avLst/>
              <a:gdLst>
                <a:gd name="T0" fmla="*/ 61 w 535"/>
                <a:gd name="T1" fmla="*/ 0 h 121"/>
                <a:gd name="T2" fmla="*/ 0 w 535"/>
                <a:gd name="T3" fmla="*/ 60 h 121"/>
                <a:gd name="T4" fmla="*/ 61 w 535"/>
                <a:gd name="T5" fmla="*/ 121 h 121"/>
                <a:gd name="T6" fmla="*/ 535 w 535"/>
                <a:gd name="T7" fmla="*/ 121 h 121"/>
                <a:gd name="T8" fmla="*/ 535 w 535"/>
                <a:gd name="T9" fmla="*/ 0 h 121"/>
                <a:gd name="T10" fmla="*/ 61 w 535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121">
                  <a:moveTo>
                    <a:pt x="61" y="0"/>
                  </a:move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1"/>
                    <a:pt x="61" y="121"/>
                  </a:cubicBezTo>
                  <a:cubicBezTo>
                    <a:pt x="535" y="121"/>
                    <a:pt x="535" y="121"/>
                    <a:pt x="535" y="121"/>
                  </a:cubicBezTo>
                  <a:cubicBezTo>
                    <a:pt x="535" y="0"/>
                    <a:pt x="535" y="0"/>
                    <a:pt x="535" y="0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17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4605" name="Freeform 29"/>
            <p:cNvSpPr/>
            <p:nvPr/>
          </p:nvSpPr>
          <p:spPr bwMode="auto">
            <a:xfrm>
              <a:off x="0" y="1093"/>
              <a:ext cx="1051" cy="231"/>
            </a:xfrm>
            <a:custGeom>
              <a:avLst/>
              <a:gdLst>
                <a:gd name="T0" fmla="*/ 61 w 535"/>
                <a:gd name="T1" fmla="*/ 0 h 121"/>
                <a:gd name="T2" fmla="*/ 0 w 535"/>
                <a:gd name="T3" fmla="*/ 60 h 121"/>
                <a:gd name="T4" fmla="*/ 61 w 535"/>
                <a:gd name="T5" fmla="*/ 121 h 121"/>
                <a:gd name="T6" fmla="*/ 535 w 535"/>
                <a:gd name="T7" fmla="*/ 121 h 121"/>
                <a:gd name="T8" fmla="*/ 535 w 535"/>
                <a:gd name="T9" fmla="*/ 0 h 121"/>
                <a:gd name="T10" fmla="*/ 61 w 535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121">
                  <a:moveTo>
                    <a:pt x="61" y="0"/>
                  </a:move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1"/>
                    <a:pt x="61" y="121"/>
                  </a:cubicBezTo>
                  <a:cubicBezTo>
                    <a:pt x="535" y="121"/>
                    <a:pt x="535" y="121"/>
                    <a:pt x="535" y="121"/>
                  </a:cubicBezTo>
                  <a:cubicBezTo>
                    <a:pt x="535" y="0"/>
                    <a:pt x="535" y="0"/>
                    <a:pt x="535" y="0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17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4606" name="Freeform 30"/>
            <p:cNvSpPr/>
            <p:nvPr/>
          </p:nvSpPr>
          <p:spPr bwMode="auto">
            <a:xfrm>
              <a:off x="983" y="2"/>
              <a:ext cx="1063" cy="231"/>
            </a:xfrm>
            <a:custGeom>
              <a:avLst/>
              <a:gdLst>
                <a:gd name="T0" fmla="*/ 475 w 535"/>
                <a:gd name="T1" fmla="*/ 0 h 121"/>
                <a:gd name="T2" fmla="*/ 0 w 535"/>
                <a:gd name="T3" fmla="*/ 0 h 121"/>
                <a:gd name="T4" fmla="*/ 0 w 535"/>
                <a:gd name="T5" fmla="*/ 121 h 121"/>
                <a:gd name="T6" fmla="*/ 475 w 535"/>
                <a:gd name="T7" fmla="*/ 121 h 121"/>
                <a:gd name="T8" fmla="*/ 535 w 535"/>
                <a:gd name="T9" fmla="*/ 60 h 121"/>
                <a:gd name="T10" fmla="*/ 475 w 535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121">
                  <a:moveTo>
                    <a:pt x="47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475" y="121"/>
                    <a:pt x="475" y="121"/>
                    <a:pt x="475" y="121"/>
                  </a:cubicBezTo>
                  <a:cubicBezTo>
                    <a:pt x="508" y="121"/>
                    <a:pt x="535" y="93"/>
                    <a:pt x="535" y="60"/>
                  </a:cubicBezTo>
                  <a:cubicBezTo>
                    <a:pt x="535" y="27"/>
                    <a:pt x="508" y="0"/>
                    <a:pt x="4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17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4607" name="Freeform 31"/>
            <p:cNvSpPr/>
            <p:nvPr/>
          </p:nvSpPr>
          <p:spPr bwMode="auto">
            <a:xfrm>
              <a:off x="983" y="233"/>
              <a:ext cx="1063" cy="231"/>
            </a:xfrm>
            <a:custGeom>
              <a:avLst/>
              <a:gdLst>
                <a:gd name="T0" fmla="*/ 475 w 535"/>
                <a:gd name="T1" fmla="*/ 0 h 121"/>
                <a:gd name="T2" fmla="*/ 0 w 535"/>
                <a:gd name="T3" fmla="*/ 0 h 121"/>
                <a:gd name="T4" fmla="*/ 0 w 535"/>
                <a:gd name="T5" fmla="*/ 121 h 121"/>
                <a:gd name="T6" fmla="*/ 475 w 535"/>
                <a:gd name="T7" fmla="*/ 121 h 121"/>
                <a:gd name="T8" fmla="*/ 535 w 535"/>
                <a:gd name="T9" fmla="*/ 60 h 121"/>
                <a:gd name="T10" fmla="*/ 475 w 535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121">
                  <a:moveTo>
                    <a:pt x="47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475" y="121"/>
                    <a:pt x="475" y="121"/>
                    <a:pt x="475" y="121"/>
                  </a:cubicBezTo>
                  <a:cubicBezTo>
                    <a:pt x="508" y="121"/>
                    <a:pt x="535" y="93"/>
                    <a:pt x="535" y="60"/>
                  </a:cubicBezTo>
                  <a:cubicBezTo>
                    <a:pt x="535" y="27"/>
                    <a:pt x="508" y="0"/>
                    <a:pt x="4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17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48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dirty="0"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用户群体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9" name="PA_组合 48"/>
          <p:cNvGrpSpPr/>
          <p:nvPr>
            <p:custDataLst>
              <p:tags r:id="rId3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50" name="矩形 49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A339F2C8-B78D-5AAE-E5C4-692E0122ADBB}"/>
              </a:ext>
            </a:extLst>
          </p:cNvPr>
          <p:cNvSpPr txBox="1"/>
          <p:nvPr/>
        </p:nvSpPr>
        <p:spPr>
          <a:xfrm>
            <a:off x="886086" y="1728956"/>
            <a:ext cx="396742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5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英语初学者</a:t>
            </a:r>
            <a:r>
              <a:rPr lang="en-US" altLang="zh-CN" sz="25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zh-CN" altLang="zh-CN" sz="25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500" dirty="0"/>
              <a:t>帮助</a:t>
            </a:r>
            <a:r>
              <a:rPr lang="zh-CN" altLang="zh-CN" sz="25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建立起初步的英语交流能力。</a:t>
            </a:r>
            <a:endParaRPr lang="zh-CN" altLang="en-US" sz="25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81EBA1D-BF07-577B-31C7-547A613D6C6D}"/>
              </a:ext>
            </a:extLst>
          </p:cNvPr>
          <p:cNvSpPr txBox="1"/>
          <p:nvPr/>
        </p:nvSpPr>
        <p:spPr>
          <a:xfrm>
            <a:off x="899367" y="3922932"/>
            <a:ext cx="3326552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5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学生</a:t>
            </a:r>
            <a:r>
              <a:rPr lang="en-US" altLang="zh-CN" sz="25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r>
              <a:rPr lang="zh-CN" altLang="en-US" sz="25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在于帮助</a:t>
            </a:r>
            <a:r>
              <a:rPr lang="zh-CN" altLang="zh-CN" sz="25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在学业中</a:t>
            </a:r>
            <a:endParaRPr lang="en-US" altLang="zh-CN" sz="25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25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取得更好的英语成绩</a:t>
            </a:r>
            <a:r>
              <a:rPr lang="zh-CN" altLang="zh-CN" sz="20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402AAC-A363-A9C7-1471-9EC7DBF3ADE3}"/>
              </a:ext>
            </a:extLst>
          </p:cNvPr>
          <p:cNvSpPr txBox="1"/>
          <p:nvPr/>
        </p:nvSpPr>
        <p:spPr>
          <a:xfrm>
            <a:off x="8442564" y="4054962"/>
            <a:ext cx="313202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5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职场人士</a:t>
            </a:r>
            <a:r>
              <a:rPr lang="zh-CN" altLang="en-US" sz="25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25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提高职业素养和沟通能力。</a:t>
            </a:r>
            <a:endParaRPr lang="zh-CN" altLang="en-US" sz="25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295705D-C216-F0B4-42C3-377DA1940413}"/>
              </a:ext>
            </a:extLst>
          </p:cNvPr>
          <p:cNvSpPr txBox="1"/>
          <p:nvPr/>
        </p:nvSpPr>
        <p:spPr>
          <a:xfrm>
            <a:off x="8386688" y="1590456"/>
            <a:ext cx="2688825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5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英语爱好者</a:t>
            </a:r>
            <a:r>
              <a:rPr lang="zh-CN" altLang="en-US" sz="25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5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25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满足兴趣，提高英语水平。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22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dirty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市场现状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2" name="PA_组合 31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33" name="矩形 32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3" name="图片 2" descr="日程表&#10;&#10;描述已自动生成">
            <a:extLst>
              <a:ext uri="{FF2B5EF4-FFF2-40B4-BE49-F238E27FC236}">
                <a16:creationId xmlns:a16="http://schemas.microsoft.com/office/drawing/2014/main" id="{76A82896-CC25-14A2-8FE4-60880C56BA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257" y="1108834"/>
            <a:ext cx="4189381" cy="238251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4BD6F9E1-EC7E-18B2-CF4F-D64B172249A8}"/>
              </a:ext>
            </a:extLst>
          </p:cNvPr>
          <p:cNvSpPr txBox="1"/>
          <p:nvPr/>
        </p:nvSpPr>
        <p:spPr>
          <a:xfrm>
            <a:off x="7212606" y="1408081"/>
            <a:ext cx="27676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/>
              <a:t>人们在线学习的趋势在不断增长，在线教育整体发展呈正相关。</a:t>
            </a:r>
          </a:p>
        </p:txBody>
      </p:sp>
      <p:pic>
        <p:nvPicPr>
          <p:cNvPr id="29" name="图片 28" descr="图片包含 图表&#10;&#10;描述已自动生成">
            <a:extLst>
              <a:ext uri="{FF2B5EF4-FFF2-40B4-BE49-F238E27FC236}">
                <a16:creationId xmlns:a16="http://schemas.microsoft.com/office/drawing/2014/main" id="{AE65BE5B-61E7-F4E1-EC3A-222FA8DE32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128" y="3818703"/>
            <a:ext cx="4367720" cy="2517564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F4508CF9-3ADB-9B59-6C4D-EE7B311A355A}"/>
              </a:ext>
            </a:extLst>
          </p:cNvPr>
          <p:cNvSpPr txBox="1"/>
          <p:nvPr/>
        </p:nvSpPr>
        <p:spPr>
          <a:xfrm>
            <a:off x="1754333" y="3909340"/>
            <a:ext cx="3408219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/>
              <a:t>在线学习独立设备软件中对英语的学习的需求占比较大，因此对于开发订制度高的在线英语学习</a:t>
            </a:r>
            <a:r>
              <a:rPr lang="en-US" altLang="zh-CN" sz="2500" dirty="0"/>
              <a:t>app</a:t>
            </a:r>
            <a:r>
              <a:rPr lang="zh-CN" altLang="en-US" sz="2500" dirty="0"/>
              <a:t>还是有必要的。</a:t>
            </a:r>
          </a:p>
        </p:txBody>
      </p:sp>
    </p:spTree>
    <p:extLst>
      <p:ext uri="{BB962C8B-B14F-4D97-AF65-F5344CB8AC3E}">
        <p14:creationId xmlns:p14="http://schemas.microsoft.com/office/powerpoint/2010/main" val="385464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307570"/>
            <a:ext cx="3075709" cy="543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zh-CN" altLang="en-US" sz="267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（二）可行性分析</a:t>
            </a:r>
          </a:p>
        </p:txBody>
      </p:sp>
      <p:grpSp>
        <p:nvGrpSpPr>
          <p:cNvPr id="25" name="PA_组合 24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26" name="矩形 25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0" name="PA_矩形 37">
            <a:extLst>
              <a:ext uri="{FF2B5EF4-FFF2-40B4-BE49-F238E27FC236}">
                <a16:creationId xmlns:a16="http://schemas.microsoft.com/office/drawing/2014/main" id="{67821558-86F4-14DA-46A1-90E785372DFD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2332" y="1289640"/>
            <a:ext cx="10650682" cy="621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400" b="1" dirty="0"/>
              <a:t>技术可行性</a:t>
            </a:r>
            <a:endParaRPr lang="en-US" altLang="zh-CN" sz="2400" b="1" dirty="0"/>
          </a:p>
          <a:p>
            <a:r>
              <a:rPr lang="en-US" altLang="zh-CN" sz="2000" dirty="0"/>
              <a:t>       </a:t>
            </a:r>
            <a:r>
              <a:rPr lang="zh-CN" altLang="zh-CN" sz="2000" dirty="0"/>
              <a:t>项目前后端分离</a:t>
            </a:r>
            <a:r>
              <a:rPr lang="en-US" altLang="zh-CN" sz="2000" dirty="0"/>
              <a:t>:</a:t>
            </a:r>
          </a:p>
          <a:p>
            <a:r>
              <a:rPr lang="zh-CN" altLang="zh-CN" sz="2000" dirty="0"/>
              <a:t>前端使用</a:t>
            </a:r>
            <a:r>
              <a:rPr lang="en-US" altLang="zh-CN" sz="2000" dirty="0"/>
              <a:t>(WXML</a:t>
            </a:r>
            <a:r>
              <a:rPr lang="zh-CN" altLang="zh-CN" sz="2000" dirty="0"/>
              <a:t>、</a:t>
            </a:r>
            <a:r>
              <a:rPr lang="en-US" altLang="zh-CN" sz="2000" dirty="0"/>
              <a:t>WXSS</a:t>
            </a:r>
            <a:r>
              <a:rPr lang="zh-CN" altLang="en-US" sz="2000" dirty="0"/>
              <a:t>、</a:t>
            </a:r>
            <a:r>
              <a:rPr lang="en-US" altLang="zh-CN" sz="2000" dirty="0"/>
              <a:t>JavaScript</a:t>
            </a:r>
            <a:r>
              <a:rPr lang="zh-CN" altLang="zh-CN" sz="2000" dirty="0"/>
              <a:t>、</a:t>
            </a:r>
            <a:r>
              <a:rPr lang="en-US" altLang="zh-CN" sz="2000" dirty="0"/>
              <a:t>Vue3.2</a:t>
            </a:r>
            <a:r>
              <a:rPr lang="zh-CN" altLang="zh-CN" sz="2000" dirty="0"/>
              <a:t>、</a:t>
            </a:r>
            <a:r>
              <a:rPr lang="en-US" altLang="zh-CN" sz="2000" dirty="0"/>
              <a:t>ElementPlus,Vite,tailwindcss,Pinia,axios,Animate.css)</a:t>
            </a:r>
          </a:p>
          <a:p>
            <a:r>
              <a:rPr lang="zh-CN" altLang="zh-CN" sz="2000" dirty="0"/>
              <a:t>后端采用（</a:t>
            </a:r>
            <a:r>
              <a:rPr lang="en-US" altLang="zh-CN" sz="2000" dirty="0" err="1"/>
              <a:t>SpringBoot</a:t>
            </a:r>
            <a:r>
              <a:rPr lang="zh-CN" altLang="zh-CN" sz="2000" dirty="0"/>
              <a:t>、</a:t>
            </a:r>
            <a:r>
              <a:rPr lang="en-US" altLang="zh-CN" sz="2000" dirty="0"/>
              <a:t>JDK1.8</a:t>
            </a:r>
            <a:r>
              <a:rPr lang="zh-CN" altLang="en-US" sz="2000" dirty="0"/>
              <a:t>、</a:t>
            </a:r>
            <a:r>
              <a:rPr lang="en-US" altLang="zh-CN" sz="2000" dirty="0"/>
              <a:t>MySQL</a:t>
            </a:r>
            <a:r>
              <a:rPr lang="zh-CN" altLang="zh-CN" sz="2000" dirty="0"/>
              <a:t>、</a:t>
            </a:r>
            <a:r>
              <a:rPr lang="en-US" altLang="zh-CN" sz="2000" dirty="0"/>
              <a:t>Maven</a:t>
            </a:r>
            <a:r>
              <a:rPr lang="zh-CN" altLang="zh-CN" sz="2000" dirty="0"/>
              <a:t>、</a:t>
            </a:r>
            <a:r>
              <a:rPr lang="en-US" altLang="zh-CN" sz="2000" dirty="0" err="1"/>
              <a:t>MybatisPlus</a:t>
            </a:r>
            <a:r>
              <a:rPr lang="zh-CN" altLang="en-US" sz="2000" dirty="0"/>
              <a:t>、</a:t>
            </a:r>
            <a:r>
              <a:rPr lang="en-US" altLang="zh-CN" sz="2000" dirty="0"/>
              <a:t>Jackson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Logback</a:t>
            </a:r>
            <a:r>
              <a:rPr lang="zh-CN" altLang="en-US" sz="2000" dirty="0"/>
              <a:t>、</a:t>
            </a:r>
            <a:r>
              <a:rPr lang="en-US" altLang="zh-CN" sz="2000" dirty="0"/>
              <a:t>Hibernate </a:t>
            </a:r>
            <a:r>
              <a:rPr lang="en-US" altLang="zh-CN" sz="2000" dirty="0" err="1"/>
              <a:t>Validtor</a:t>
            </a:r>
            <a:r>
              <a:rPr lang="zh-CN" altLang="zh-CN" sz="2000" dirty="0"/>
              <a:t>）项目的技术可行性高，所需技术和工具广泛可用，开发和维护的技术条件是具备的。</a:t>
            </a:r>
          </a:p>
          <a:p>
            <a:endParaRPr lang="en-US" altLang="zh-CN" sz="2000" b="1" dirty="0"/>
          </a:p>
          <a:p>
            <a:r>
              <a:rPr lang="zh-CN" altLang="zh-CN" sz="2000" b="1" dirty="0"/>
              <a:t>安全性和隐私</a:t>
            </a:r>
            <a:r>
              <a:rPr lang="zh-CN" altLang="zh-CN" sz="2000" dirty="0"/>
              <a:t>：采取</a:t>
            </a:r>
            <a:r>
              <a:rPr lang="en-US" altLang="zh-CN" sz="2000" dirty="0" err="1"/>
              <a:t>SpringSecurity</a:t>
            </a:r>
            <a:r>
              <a:rPr lang="zh-CN" altLang="zh-CN" sz="2000" dirty="0"/>
              <a:t>、</a:t>
            </a:r>
            <a:r>
              <a:rPr lang="en-US" altLang="zh-CN" sz="2000" dirty="0"/>
              <a:t>JWT</a:t>
            </a:r>
            <a:r>
              <a:rPr lang="zh-CN" altLang="zh-CN" sz="2000" dirty="0"/>
              <a:t>（</a:t>
            </a:r>
            <a:r>
              <a:rPr lang="en-US" altLang="zh-CN" sz="2000" dirty="0"/>
              <a:t>JSON Web Token</a:t>
            </a:r>
            <a:r>
              <a:rPr lang="zh-CN" altLang="zh-CN" sz="2000" dirty="0"/>
              <a:t>）等适当的安全措施，以保护用户数据的安全性和隐私。</a:t>
            </a:r>
            <a:endParaRPr lang="en-US" altLang="zh-CN" sz="2000" dirty="0"/>
          </a:p>
          <a:p>
            <a:r>
              <a:rPr lang="en-US" altLang="zh-CN" sz="2000" dirty="0"/>
              <a:t> </a:t>
            </a:r>
            <a:endParaRPr lang="zh-CN" altLang="zh-CN" sz="2000" dirty="0"/>
          </a:p>
          <a:p>
            <a:r>
              <a:rPr lang="zh-CN" altLang="zh-CN" sz="2000" b="1" dirty="0"/>
              <a:t>数据管理：</a:t>
            </a:r>
            <a:r>
              <a:rPr lang="zh-CN" altLang="zh-CN" sz="2000" dirty="0"/>
              <a:t>使用</a:t>
            </a:r>
            <a:r>
              <a:rPr lang="en-US" altLang="zh-CN" sz="2000" dirty="0" err="1"/>
              <a:t>MybatisPlus</a:t>
            </a:r>
            <a:r>
              <a:rPr lang="zh-CN" altLang="zh-CN" sz="2000" dirty="0"/>
              <a:t>、</a:t>
            </a:r>
            <a:r>
              <a:rPr lang="en-US" altLang="zh-CN" sz="2000" dirty="0"/>
              <a:t>MySQL</a:t>
            </a:r>
            <a:r>
              <a:rPr lang="zh-CN" altLang="zh-CN" sz="2000" dirty="0"/>
              <a:t>技术。数据库管理和存储的技术条件是可行的，可以满足应用的需求。</a:t>
            </a:r>
          </a:p>
          <a:p>
            <a:r>
              <a:rPr lang="en-US" altLang="zh-CN" sz="2000" dirty="0"/>
              <a:t> </a:t>
            </a:r>
            <a:endParaRPr lang="zh-CN" altLang="zh-CN" sz="2000" dirty="0"/>
          </a:p>
          <a:p>
            <a:r>
              <a:rPr lang="zh-CN" altLang="zh-CN" sz="2000" b="1" dirty="0"/>
              <a:t>云计算：</a:t>
            </a:r>
            <a:r>
              <a:rPr lang="zh-CN" altLang="zh-CN" sz="2000" dirty="0"/>
              <a:t> 使用云计算资源</a:t>
            </a:r>
            <a:r>
              <a:rPr lang="en-US" altLang="zh-CN" sz="2000" dirty="0"/>
              <a:t>(</a:t>
            </a:r>
            <a:r>
              <a:rPr lang="zh-CN" altLang="en-US" sz="2000" dirty="0"/>
              <a:t>阿里云对象存储</a:t>
            </a:r>
            <a:r>
              <a:rPr lang="en-US" altLang="zh-CN" sz="2000" dirty="0"/>
              <a:t>OSS)</a:t>
            </a:r>
            <a:r>
              <a:rPr lang="zh-CN" altLang="zh-CN" sz="2000" dirty="0"/>
              <a:t>可以提供灵活的服务器托管选项，降低了基础设施的管理复杂性</a:t>
            </a:r>
            <a:r>
              <a:rPr lang="en-US" altLang="zh-CN" sz="2000" dirty="0"/>
              <a:t>,</a:t>
            </a:r>
            <a:r>
              <a:rPr lang="zh-CN" altLang="en-US" sz="2000" dirty="0"/>
              <a:t>提高用户访问速度</a:t>
            </a:r>
            <a:r>
              <a:rPr lang="zh-CN" altLang="zh-CN" sz="2000" dirty="0"/>
              <a:t>。</a:t>
            </a:r>
          </a:p>
          <a:p>
            <a:r>
              <a:rPr lang="en-US" altLang="zh-CN" sz="2000" dirty="0"/>
              <a:t> </a:t>
            </a:r>
            <a:endParaRPr lang="zh-CN" altLang="zh-CN" sz="2000" dirty="0"/>
          </a:p>
          <a:p>
            <a:r>
              <a:rPr lang="zh-CN" altLang="zh-CN" sz="2000" b="1" dirty="0"/>
              <a:t>开发团队：</a:t>
            </a:r>
            <a:r>
              <a:rPr lang="zh-CN" altLang="zh-CN" sz="2000" dirty="0"/>
              <a:t> 项目团队具备所需的技能和经验，能够成功开发和维护该应用。</a:t>
            </a:r>
            <a:r>
              <a:rPr lang="zh-CN" altLang="en-US" sz="2000" dirty="0"/>
              <a:t>并使用</a:t>
            </a:r>
            <a:r>
              <a:rPr lang="en-US" altLang="zh-CN" sz="2000" dirty="0"/>
              <a:t>Git</a:t>
            </a:r>
            <a:r>
              <a:rPr lang="zh-CN" altLang="en-US" sz="2000" dirty="0"/>
              <a:t>进行版本控制团队协作开发。</a:t>
            </a:r>
            <a:r>
              <a:rPr lang="en-US" altLang="zh-CN" sz="2000" dirty="0"/>
              <a:t>(</a:t>
            </a:r>
            <a:r>
              <a:rPr lang="en-US" altLang="zh-CN" sz="2000" dirty="0">
                <a:hlinkClick r:id="rId6"/>
              </a:rPr>
              <a:t>https://gitee.com/mgluon/english-learning-app</a:t>
            </a:r>
            <a:r>
              <a:rPr lang="en-US" altLang="zh-CN" sz="2000" dirty="0"/>
              <a:t>)</a:t>
            </a:r>
            <a:endParaRPr lang="zh-CN" altLang="zh-CN" sz="2000" dirty="0"/>
          </a:p>
          <a:p>
            <a:r>
              <a:rPr lang="en-US" altLang="zh-CN" sz="2000" dirty="0"/>
              <a:t> </a:t>
            </a:r>
            <a:endParaRPr lang="zh-CN" altLang="zh-CN" sz="2000" dirty="0"/>
          </a:p>
          <a:p>
            <a:r>
              <a:rPr lang="en-US" altLang="zh-CN" sz="2000" dirty="0"/>
              <a:t> </a:t>
            </a:r>
            <a:endParaRPr lang="zh-CN" altLang="zh-CN" sz="2000" dirty="0"/>
          </a:p>
          <a:p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9400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7" name="PA_任意多边形 9"/>
          <p:cNvSpPr/>
          <p:nvPr>
            <p:custDataLst>
              <p:tags r:id="rId1"/>
            </p:custDataLst>
          </p:nvPr>
        </p:nvSpPr>
        <p:spPr bwMode="auto">
          <a:xfrm>
            <a:off x="4624810" y="2180841"/>
            <a:ext cx="1765300" cy="1134884"/>
          </a:xfrm>
          <a:custGeom>
            <a:avLst/>
            <a:gdLst>
              <a:gd name="T0" fmla="*/ 56 w 353"/>
              <a:gd name="T1" fmla="*/ 227 h 227"/>
              <a:gd name="T2" fmla="*/ 299 w 353"/>
              <a:gd name="T3" fmla="*/ 227 h 227"/>
              <a:gd name="T4" fmla="*/ 353 w 353"/>
              <a:gd name="T5" fmla="*/ 163 h 227"/>
              <a:gd name="T6" fmla="*/ 294 w 353"/>
              <a:gd name="T7" fmla="*/ 115 h 227"/>
              <a:gd name="T8" fmla="*/ 233 w 353"/>
              <a:gd name="T9" fmla="*/ 19 h 227"/>
              <a:gd name="T10" fmla="*/ 125 w 353"/>
              <a:gd name="T11" fmla="*/ 75 h 227"/>
              <a:gd name="T12" fmla="*/ 82 w 353"/>
              <a:gd name="T13" fmla="*/ 65 h 227"/>
              <a:gd name="T14" fmla="*/ 62 w 353"/>
              <a:gd name="T15" fmla="*/ 103 h 227"/>
              <a:gd name="T16" fmla="*/ 9 w 353"/>
              <a:gd name="T17" fmla="*/ 154 h 227"/>
              <a:gd name="T18" fmla="*/ 56 w 353"/>
              <a:gd name="T19" fmla="*/ 22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3" h="227">
                <a:moveTo>
                  <a:pt x="56" y="227"/>
                </a:moveTo>
                <a:cubicBezTo>
                  <a:pt x="94" y="227"/>
                  <a:pt x="267" y="227"/>
                  <a:pt x="299" y="227"/>
                </a:cubicBezTo>
                <a:cubicBezTo>
                  <a:pt x="330" y="227"/>
                  <a:pt x="353" y="210"/>
                  <a:pt x="353" y="163"/>
                </a:cubicBezTo>
                <a:cubicBezTo>
                  <a:pt x="353" y="116"/>
                  <a:pt x="309" y="104"/>
                  <a:pt x="294" y="115"/>
                </a:cubicBezTo>
                <a:cubicBezTo>
                  <a:pt x="294" y="115"/>
                  <a:pt x="303" y="37"/>
                  <a:pt x="233" y="19"/>
                </a:cubicBezTo>
                <a:cubicBezTo>
                  <a:pt x="163" y="0"/>
                  <a:pt x="130" y="60"/>
                  <a:pt x="125" y="75"/>
                </a:cubicBezTo>
                <a:cubicBezTo>
                  <a:pt x="125" y="75"/>
                  <a:pt x="110" y="53"/>
                  <a:pt x="82" y="65"/>
                </a:cubicBezTo>
                <a:cubicBezTo>
                  <a:pt x="56" y="77"/>
                  <a:pt x="62" y="103"/>
                  <a:pt x="62" y="103"/>
                </a:cubicBezTo>
                <a:cubicBezTo>
                  <a:pt x="62" y="103"/>
                  <a:pt x="18" y="111"/>
                  <a:pt x="9" y="154"/>
                </a:cubicBezTo>
                <a:cubicBezTo>
                  <a:pt x="0" y="198"/>
                  <a:pt x="28" y="227"/>
                  <a:pt x="56" y="22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2541" name="PA_任意多边形 13"/>
          <p:cNvSpPr/>
          <p:nvPr>
            <p:custDataLst>
              <p:tags r:id="rId2"/>
            </p:custDataLst>
          </p:nvPr>
        </p:nvSpPr>
        <p:spPr bwMode="auto">
          <a:xfrm>
            <a:off x="4750753" y="2106828"/>
            <a:ext cx="408516" cy="260431"/>
          </a:xfrm>
          <a:custGeom>
            <a:avLst/>
            <a:gdLst>
              <a:gd name="T0" fmla="*/ 13 w 82"/>
              <a:gd name="T1" fmla="*/ 52 h 52"/>
              <a:gd name="T2" fmla="*/ 69 w 82"/>
              <a:gd name="T3" fmla="*/ 52 h 52"/>
              <a:gd name="T4" fmla="*/ 82 w 82"/>
              <a:gd name="T5" fmla="*/ 38 h 52"/>
              <a:gd name="T6" fmla="*/ 68 w 82"/>
              <a:gd name="T7" fmla="*/ 27 h 52"/>
              <a:gd name="T8" fmla="*/ 54 w 82"/>
              <a:gd name="T9" fmla="*/ 4 h 52"/>
              <a:gd name="T10" fmla="*/ 29 w 82"/>
              <a:gd name="T11" fmla="*/ 17 h 52"/>
              <a:gd name="T12" fmla="*/ 19 w 82"/>
              <a:gd name="T13" fmla="*/ 15 h 52"/>
              <a:gd name="T14" fmla="*/ 14 w 82"/>
              <a:gd name="T15" fmla="*/ 24 h 52"/>
              <a:gd name="T16" fmla="*/ 2 w 82"/>
              <a:gd name="T17" fmla="*/ 35 h 52"/>
              <a:gd name="T18" fmla="*/ 13 w 82"/>
              <a:gd name="T1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" h="52">
                <a:moveTo>
                  <a:pt x="13" y="52"/>
                </a:moveTo>
                <a:cubicBezTo>
                  <a:pt x="22" y="52"/>
                  <a:pt x="62" y="52"/>
                  <a:pt x="69" y="52"/>
                </a:cubicBezTo>
                <a:cubicBezTo>
                  <a:pt x="76" y="52"/>
                  <a:pt x="82" y="48"/>
                  <a:pt x="82" y="38"/>
                </a:cubicBezTo>
                <a:cubicBezTo>
                  <a:pt x="82" y="27"/>
                  <a:pt x="71" y="24"/>
                  <a:pt x="68" y="27"/>
                </a:cubicBezTo>
                <a:cubicBezTo>
                  <a:pt x="68" y="27"/>
                  <a:pt x="70" y="8"/>
                  <a:pt x="54" y="4"/>
                </a:cubicBezTo>
                <a:cubicBezTo>
                  <a:pt x="38" y="0"/>
                  <a:pt x="30" y="14"/>
                  <a:pt x="29" y="17"/>
                </a:cubicBezTo>
                <a:cubicBezTo>
                  <a:pt x="29" y="17"/>
                  <a:pt x="25" y="12"/>
                  <a:pt x="19" y="15"/>
                </a:cubicBezTo>
                <a:cubicBezTo>
                  <a:pt x="13" y="18"/>
                  <a:pt x="14" y="24"/>
                  <a:pt x="14" y="24"/>
                </a:cubicBezTo>
                <a:cubicBezTo>
                  <a:pt x="14" y="24"/>
                  <a:pt x="4" y="25"/>
                  <a:pt x="2" y="35"/>
                </a:cubicBezTo>
                <a:cubicBezTo>
                  <a:pt x="0" y="46"/>
                  <a:pt x="6" y="52"/>
                  <a:pt x="13" y="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2542" name="PA_任意多边形 14"/>
          <p:cNvSpPr/>
          <p:nvPr>
            <p:custDataLst>
              <p:tags r:id="rId3"/>
            </p:custDataLst>
          </p:nvPr>
        </p:nvSpPr>
        <p:spPr bwMode="auto">
          <a:xfrm>
            <a:off x="4750753" y="4017093"/>
            <a:ext cx="410633" cy="260431"/>
          </a:xfrm>
          <a:custGeom>
            <a:avLst/>
            <a:gdLst>
              <a:gd name="T0" fmla="*/ 13 w 82"/>
              <a:gd name="T1" fmla="*/ 52 h 52"/>
              <a:gd name="T2" fmla="*/ 69 w 82"/>
              <a:gd name="T3" fmla="*/ 52 h 52"/>
              <a:gd name="T4" fmla="*/ 82 w 82"/>
              <a:gd name="T5" fmla="*/ 37 h 52"/>
              <a:gd name="T6" fmla="*/ 68 w 82"/>
              <a:gd name="T7" fmla="*/ 26 h 52"/>
              <a:gd name="T8" fmla="*/ 54 w 82"/>
              <a:gd name="T9" fmla="*/ 4 h 52"/>
              <a:gd name="T10" fmla="*/ 29 w 82"/>
              <a:gd name="T11" fmla="*/ 17 h 52"/>
              <a:gd name="T12" fmla="*/ 19 w 82"/>
              <a:gd name="T13" fmla="*/ 15 h 52"/>
              <a:gd name="T14" fmla="*/ 14 w 82"/>
              <a:gd name="T15" fmla="*/ 23 h 52"/>
              <a:gd name="T16" fmla="*/ 2 w 82"/>
              <a:gd name="T17" fmla="*/ 35 h 52"/>
              <a:gd name="T18" fmla="*/ 13 w 82"/>
              <a:gd name="T1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" h="52">
                <a:moveTo>
                  <a:pt x="13" y="52"/>
                </a:moveTo>
                <a:cubicBezTo>
                  <a:pt x="22" y="52"/>
                  <a:pt x="62" y="52"/>
                  <a:pt x="69" y="52"/>
                </a:cubicBezTo>
                <a:cubicBezTo>
                  <a:pt x="76" y="52"/>
                  <a:pt x="82" y="48"/>
                  <a:pt x="82" y="37"/>
                </a:cubicBezTo>
                <a:cubicBezTo>
                  <a:pt x="82" y="26"/>
                  <a:pt x="71" y="23"/>
                  <a:pt x="68" y="26"/>
                </a:cubicBezTo>
                <a:cubicBezTo>
                  <a:pt x="68" y="26"/>
                  <a:pt x="70" y="8"/>
                  <a:pt x="54" y="4"/>
                </a:cubicBezTo>
                <a:cubicBezTo>
                  <a:pt x="38" y="0"/>
                  <a:pt x="30" y="13"/>
                  <a:pt x="29" y="17"/>
                </a:cubicBezTo>
                <a:cubicBezTo>
                  <a:pt x="29" y="17"/>
                  <a:pt x="25" y="12"/>
                  <a:pt x="19" y="15"/>
                </a:cubicBezTo>
                <a:cubicBezTo>
                  <a:pt x="13" y="17"/>
                  <a:pt x="14" y="23"/>
                  <a:pt x="14" y="23"/>
                </a:cubicBezTo>
                <a:cubicBezTo>
                  <a:pt x="14" y="23"/>
                  <a:pt x="4" y="25"/>
                  <a:pt x="2" y="35"/>
                </a:cubicBezTo>
                <a:cubicBezTo>
                  <a:pt x="0" y="45"/>
                  <a:pt x="6" y="52"/>
                  <a:pt x="13" y="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2544" name="PA_任意多边形 16"/>
          <p:cNvSpPr/>
          <p:nvPr>
            <p:custDataLst>
              <p:tags r:id="rId4"/>
            </p:custDataLst>
          </p:nvPr>
        </p:nvSpPr>
        <p:spPr bwMode="auto">
          <a:xfrm>
            <a:off x="5159269" y="3792262"/>
            <a:ext cx="1428749" cy="914683"/>
          </a:xfrm>
          <a:custGeom>
            <a:avLst/>
            <a:gdLst>
              <a:gd name="T0" fmla="*/ 46 w 286"/>
              <a:gd name="T1" fmla="*/ 183 h 183"/>
              <a:gd name="T2" fmla="*/ 241 w 286"/>
              <a:gd name="T3" fmla="*/ 183 h 183"/>
              <a:gd name="T4" fmla="*/ 286 w 286"/>
              <a:gd name="T5" fmla="*/ 131 h 183"/>
              <a:gd name="T6" fmla="*/ 238 w 286"/>
              <a:gd name="T7" fmla="*/ 93 h 183"/>
              <a:gd name="T8" fmla="*/ 189 w 286"/>
              <a:gd name="T9" fmla="*/ 15 h 183"/>
              <a:gd name="T10" fmla="*/ 102 w 286"/>
              <a:gd name="T11" fmla="*/ 60 h 183"/>
              <a:gd name="T12" fmla="*/ 67 w 286"/>
              <a:gd name="T13" fmla="*/ 52 h 183"/>
              <a:gd name="T14" fmla="*/ 51 w 286"/>
              <a:gd name="T15" fmla="*/ 83 h 183"/>
              <a:gd name="T16" fmla="*/ 8 w 286"/>
              <a:gd name="T17" fmla="*/ 123 h 183"/>
              <a:gd name="T18" fmla="*/ 46 w 286"/>
              <a:gd name="T19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6" h="183">
                <a:moveTo>
                  <a:pt x="46" y="183"/>
                </a:moveTo>
                <a:cubicBezTo>
                  <a:pt x="76" y="183"/>
                  <a:pt x="216" y="183"/>
                  <a:pt x="241" y="183"/>
                </a:cubicBezTo>
                <a:cubicBezTo>
                  <a:pt x="267" y="183"/>
                  <a:pt x="286" y="169"/>
                  <a:pt x="286" y="131"/>
                </a:cubicBezTo>
                <a:cubicBezTo>
                  <a:pt x="286" y="93"/>
                  <a:pt x="250" y="83"/>
                  <a:pt x="238" y="93"/>
                </a:cubicBezTo>
                <a:cubicBezTo>
                  <a:pt x="238" y="93"/>
                  <a:pt x="245" y="29"/>
                  <a:pt x="189" y="15"/>
                </a:cubicBezTo>
                <a:cubicBezTo>
                  <a:pt x="132" y="0"/>
                  <a:pt x="105" y="48"/>
                  <a:pt x="102" y="60"/>
                </a:cubicBezTo>
                <a:cubicBezTo>
                  <a:pt x="102" y="60"/>
                  <a:pt x="89" y="42"/>
                  <a:pt x="67" y="52"/>
                </a:cubicBezTo>
                <a:cubicBezTo>
                  <a:pt x="46" y="62"/>
                  <a:pt x="51" y="83"/>
                  <a:pt x="51" y="83"/>
                </a:cubicBezTo>
                <a:cubicBezTo>
                  <a:pt x="51" y="83"/>
                  <a:pt x="15" y="89"/>
                  <a:pt x="8" y="123"/>
                </a:cubicBezTo>
                <a:cubicBezTo>
                  <a:pt x="0" y="159"/>
                  <a:pt x="23" y="183"/>
                  <a:pt x="46" y="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2545" name="PA_任意多边形 17"/>
          <p:cNvSpPr/>
          <p:nvPr>
            <p:custDataLst>
              <p:tags r:id="rId5"/>
            </p:custDataLst>
          </p:nvPr>
        </p:nvSpPr>
        <p:spPr bwMode="auto">
          <a:xfrm>
            <a:off x="6664430" y="3888996"/>
            <a:ext cx="1210733" cy="777056"/>
          </a:xfrm>
          <a:custGeom>
            <a:avLst/>
            <a:gdLst>
              <a:gd name="T0" fmla="*/ 39 w 242"/>
              <a:gd name="T1" fmla="*/ 155 h 155"/>
              <a:gd name="T2" fmla="*/ 205 w 242"/>
              <a:gd name="T3" fmla="*/ 155 h 155"/>
              <a:gd name="T4" fmla="*/ 242 w 242"/>
              <a:gd name="T5" fmla="*/ 111 h 155"/>
              <a:gd name="T6" fmla="*/ 202 w 242"/>
              <a:gd name="T7" fmla="*/ 78 h 155"/>
              <a:gd name="T8" fmla="*/ 160 w 242"/>
              <a:gd name="T9" fmla="*/ 12 h 155"/>
              <a:gd name="T10" fmla="*/ 86 w 242"/>
              <a:gd name="T11" fmla="*/ 50 h 155"/>
              <a:gd name="T12" fmla="*/ 56 w 242"/>
              <a:gd name="T13" fmla="*/ 44 h 155"/>
              <a:gd name="T14" fmla="*/ 43 w 242"/>
              <a:gd name="T15" fmla="*/ 70 h 155"/>
              <a:gd name="T16" fmla="*/ 6 w 242"/>
              <a:gd name="T17" fmla="*/ 105 h 155"/>
              <a:gd name="T18" fmla="*/ 39 w 242"/>
              <a:gd name="T19" fmla="*/ 155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2" h="155">
                <a:moveTo>
                  <a:pt x="39" y="155"/>
                </a:moveTo>
                <a:cubicBezTo>
                  <a:pt x="65" y="155"/>
                  <a:pt x="183" y="155"/>
                  <a:pt x="205" y="155"/>
                </a:cubicBezTo>
                <a:cubicBezTo>
                  <a:pt x="227" y="155"/>
                  <a:pt x="242" y="143"/>
                  <a:pt x="242" y="111"/>
                </a:cubicBezTo>
                <a:cubicBezTo>
                  <a:pt x="242" y="79"/>
                  <a:pt x="212" y="71"/>
                  <a:pt x="202" y="78"/>
                </a:cubicBezTo>
                <a:cubicBezTo>
                  <a:pt x="202" y="78"/>
                  <a:pt x="208" y="25"/>
                  <a:pt x="160" y="12"/>
                </a:cubicBezTo>
                <a:cubicBezTo>
                  <a:pt x="112" y="0"/>
                  <a:pt x="89" y="40"/>
                  <a:pt x="86" y="50"/>
                </a:cubicBezTo>
                <a:cubicBezTo>
                  <a:pt x="86" y="50"/>
                  <a:pt x="76" y="36"/>
                  <a:pt x="56" y="44"/>
                </a:cubicBezTo>
                <a:cubicBezTo>
                  <a:pt x="39" y="52"/>
                  <a:pt x="43" y="70"/>
                  <a:pt x="43" y="70"/>
                </a:cubicBezTo>
                <a:cubicBezTo>
                  <a:pt x="43" y="70"/>
                  <a:pt x="12" y="75"/>
                  <a:pt x="6" y="105"/>
                </a:cubicBezTo>
                <a:cubicBezTo>
                  <a:pt x="0" y="135"/>
                  <a:pt x="19" y="155"/>
                  <a:pt x="39" y="15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2539" name="PA_任意多边形 11"/>
          <p:cNvSpPr/>
          <p:nvPr>
            <p:custDataLst>
              <p:tags r:id="rId6"/>
            </p:custDataLst>
          </p:nvPr>
        </p:nvSpPr>
        <p:spPr bwMode="auto">
          <a:xfrm>
            <a:off x="6506730" y="1834120"/>
            <a:ext cx="1765300" cy="1134884"/>
          </a:xfrm>
          <a:custGeom>
            <a:avLst/>
            <a:gdLst>
              <a:gd name="T0" fmla="*/ 56 w 353"/>
              <a:gd name="T1" fmla="*/ 227 h 227"/>
              <a:gd name="T2" fmla="*/ 299 w 353"/>
              <a:gd name="T3" fmla="*/ 227 h 227"/>
              <a:gd name="T4" fmla="*/ 353 w 353"/>
              <a:gd name="T5" fmla="*/ 163 h 227"/>
              <a:gd name="T6" fmla="*/ 294 w 353"/>
              <a:gd name="T7" fmla="*/ 115 h 227"/>
              <a:gd name="T8" fmla="*/ 233 w 353"/>
              <a:gd name="T9" fmla="*/ 18 h 227"/>
              <a:gd name="T10" fmla="*/ 125 w 353"/>
              <a:gd name="T11" fmla="*/ 74 h 227"/>
              <a:gd name="T12" fmla="*/ 82 w 353"/>
              <a:gd name="T13" fmla="*/ 65 h 227"/>
              <a:gd name="T14" fmla="*/ 62 w 353"/>
              <a:gd name="T15" fmla="*/ 103 h 227"/>
              <a:gd name="T16" fmla="*/ 9 w 353"/>
              <a:gd name="T17" fmla="*/ 153 h 227"/>
              <a:gd name="T18" fmla="*/ 56 w 353"/>
              <a:gd name="T19" fmla="*/ 22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3" h="227">
                <a:moveTo>
                  <a:pt x="56" y="227"/>
                </a:moveTo>
                <a:cubicBezTo>
                  <a:pt x="94" y="227"/>
                  <a:pt x="267" y="227"/>
                  <a:pt x="299" y="227"/>
                </a:cubicBezTo>
                <a:cubicBezTo>
                  <a:pt x="330" y="227"/>
                  <a:pt x="353" y="210"/>
                  <a:pt x="353" y="163"/>
                </a:cubicBezTo>
                <a:cubicBezTo>
                  <a:pt x="353" y="116"/>
                  <a:pt x="309" y="104"/>
                  <a:pt x="294" y="115"/>
                </a:cubicBezTo>
                <a:cubicBezTo>
                  <a:pt x="294" y="115"/>
                  <a:pt x="303" y="37"/>
                  <a:pt x="233" y="18"/>
                </a:cubicBezTo>
                <a:cubicBezTo>
                  <a:pt x="163" y="0"/>
                  <a:pt x="130" y="59"/>
                  <a:pt x="125" y="74"/>
                </a:cubicBezTo>
                <a:cubicBezTo>
                  <a:pt x="125" y="74"/>
                  <a:pt x="110" y="53"/>
                  <a:pt x="82" y="65"/>
                </a:cubicBezTo>
                <a:cubicBezTo>
                  <a:pt x="56" y="77"/>
                  <a:pt x="62" y="103"/>
                  <a:pt x="62" y="103"/>
                </a:cubicBezTo>
                <a:cubicBezTo>
                  <a:pt x="62" y="103"/>
                  <a:pt x="18" y="111"/>
                  <a:pt x="9" y="153"/>
                </a:cubicBezTo>
                <a:cubicBezTo>
                  <a:pt x="0" y="198"/>
                  <a:pt x="28" y="227"/>
                  <a:pt x="56" y="2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43" name="PA_组合 42"/>
          <p:cNvGrpSpPr/>
          <p:nvPr>
            <p:custDataLst>
              <p:tags r:id="rId7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4" name="矩形 43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>
            <a:extLst>
              <a:ext uri="{FF2B5EF4-FFF2-40B4-BE49-F238E27FC236}">
                <a16:creationId xmlns:a16="http://schemas.microsoft.com/office/drawing/2014/main" id="{C9D4184B-FC63-91A4-0964-91331A4AA086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0" y="307570"/>
            <a:ext cx="3075709" cy="543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zh-CN" altLang="en-US" sz="267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（二）可行性分析</a:t>
            </a:r>
          </a:p>
        </p:txBody>
      </p:sp>
      <p:sp>
        <p:nvSpPr>
          <p:cNvPr id="3" name="PA_矩形 38">
            <a:extLst>
              <a:ext uri="{FF2B5EF4-FFF2-40B4-BE49-F238E27FC236}">
                <a16:creationId xmlns:a16="http://schemas.microsoft.com/office/drawing/2014/main" id="{DD6926E0-5F19-DD50-A2C0-4F31F845C608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8491909" y="2033612"/>
            <a:ext cx="2740912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400" b="1" dirty="0"/>
              <a:t>经济可行性</a:t>
            </a:r>
            <a:endParaRPr lang="en-US" altLang="zh-CN" sz="2400" b="1" dirty="0"/>
          </a:p>
          <a:p>
            <a:r>
              <a:rPr lang="zh-CN" altLang="en-US" sz="2000" dirty="0">
                <a:latin typeface="+mn-ea"/>
              </a:rPr>
              <a:t>采用</a:t>
            </a:r>
            <a:r>
              <a:rPr lang="zh-CN" altLang="en-US" sz="2000" dirty="0"/>
              <a:t>开源工具和框架、暂时不考虑人力资源产生的费用、云服务费用在可控范围内、开发成熟可带来收益，综上所述经济可行性满足。</a:t>
            </a:r>
            <a:endParaRPr lang="zh-CN" altLang="en-US" sz="2000" dirty="0">
              <a:solidFill>
                <a:srgbClr val="FFFFFF">
                  <a:lumMod val="50000"/>
                </a:srgbClr>
              </a:solidFill>
              <a:latin typeface="+mn-ea"/>
            </a:endParaRPr>
          </a:p>
        </p:txBody>
      </p:sp>
      <p:sp>
        <p:nvSpPr>
          <p:cNvPr id="4" name="PA_矩形 40">
            <a:extLst>
              <a:ext uri="{FF2B5EF4-FFF2-40B4-BE49-F238E27FC236}">
                <a16:creationId xmlns:a16="http://schemas.microsoft.com/office/drawing/2014/main" id="{0EBA8A7E-7066-B16D-A0D9-2120BC8BF4A8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080699" y="1379913"/>
            <a:ext cx="3670054" cy="1982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>
              <a:lnSpc>
                <a:spcPct val="120000"/>
              </a:lnSpc>
              <a:spcBef>
                <a:spcPts val="400"/>
              </a:spcBef>
            </a:pPr>
            <a:r>
              <a:rPr lang="zh-CN" altLang="zh-CN" sz="2400" b="1" dirty="0"/>
              <a:t>法律方面的可行性</a:t>
            </a:r>
            <a:endParaRPr lang="en-US" altLang="zh-CN" sz="2400" b="1" dirty="0"/>
          </a:p>
          <a:p>
            <a:r>
              <a:rPr lang="zh-CN" altLang="en-US" sz="2000" b="1" dirty="0"/>
              <a:t>用户数据保护：</a:t>
            </a:r>
            <a:r>
              <a:rPr lang="zh-CN" altLang="en-US" sz="2000" dirty="0"/>
              <a:t> 确保符合数据保护法规，特别是用户隐私和数据安全。</a:t>
            </a:r>
          </a:p>
          <a:p>
            <a:r>
              <a:rPr lang="zh-CN" altLang="en-US" sz="2000" b="1" dirty="0"/>
              <a:t>第三方服务协议：</a:t>
            </a:r>
            <a:r>
              <a:rPr lang="zh-CN" altLang="en-US" sz="2000" dirty="0"/>
              <a:t> 检查和遵守使用的第三方服务的法律要求。</a:t>
            </a:r>
            <a:endParaRPr lang="zh-CN" altLang="en-US" sz="2000" b="1" dirty="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PA_矩形 39">
            <a:extLst>
              <a:ext uri="{FF2B5EF4-FFF2-40B4-BE49-F238E27FC236}">
                <a16:creationId xmlns:a16="http://schemas.microsoft.com/office/drawing/2014/main" id="{AF8BBB90-76E5-FF2C-DEB4-112493E6245F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080699" y="4001902"/>
            <a:ext cx="3544111" cy="1982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>
              <a:lnSpc>
                <a:spcPct val="120000"/>
              </a:lnSpc>
              <a:spcBef>
                <a:spcPts val="400"/>
              </a:spcBef>
            </a:pPr>
            <a:r>
              <a:rPr lang="zh-CN" altLang="zh-CN" sz="2400" b="1" dirty="0"/>
              <a:t>市场可行性研究</a:t>
            </a:r>
            <a:endParaRPr lang="en-US" altLang="zh-CN" sz="2400" b="1" dirty="0"/>
          </a:p>
          <a:p>
            <a:pPr defTabSz="1219170">
              <a:lnSpc>
                <a:spcPct val="120000"/>
              </a:lnSpc>
              <a:spcBef>
                <a:spcPts val="400"/>
              </a:spcBef>
            </a:pPr>
            <a:r>
              <a:rPr lang="zh-CN" altLang="en-US" sz="2000" dirty="0"/>
              <a:t>市场现状呈现英语的学习的需求占比较大，在线教育整体发展呈正相关。对于开发在线英语学习</a:t>
            </a:r>
            <a:r>
              <a:rPr lang="en-US" altLang="zh-CN" sz="2000" dirty="0"/>
              <a:t>app</a:t>
            </a:r>
            <a:r>
              <a:rPr lang="zh-CN" altLang="en-US" sz="2000" dirty="0"/>
              <a:t>是可行的。</a:t>
            </a:r>
            <a:endParaRPr lang="zh-CN" altLang="en-US" sz="2000" dirty="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293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7" grpId="0" animBg="1"/>
      <p:bldP spid="22541" grpId="0" animBg="1"/>
      <p:bldP spid="22542" grpId="0" animBg="1"/>
      <p:bldP spid="22544" grpId="0" animBg="1" autoUpdateAnimBg="0"/>
      <p:bldP spid="22545" grpId="0" animBg="1"/>
      <p:bldP spid="22539" grpId="0" animBg="1"/>
      <p:bldP spid="2" grpId="0"/>
      <p:bldP spid="3" grpId="0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A_矩形 37"/>
          <p:cNvSpPr/>
          <p:nvPr>
            <p:custDataLst>
              <p:tags r:id="rId1"/>
            </p:custDataLst>
          </p:nvPr>
        </p:nvSpPr>
        <p:spPr>
          <a:xfrm>
            <a:off x="6098094" y="3569060"/>
            <a:ext cx="2467342" cy="18862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594" indent="-228594" defTabSz="121917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/>
              <a:t>功能和优势</a:t>
            </a:r>
            <a:endParaRPr lang="en-US" altLang="zh-CN" sz="2000" dirty="0"/>
          </a:p>
          <a:p>
            <a:pPr marL="228594" indent="-228594" defTabSz="121917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/>
              <a:t>需求分析</a:t>
            </a:r>
          </a:p>
          <a:p>
            <a:pPr marL="228594" indent="-228594" defTabSz="121917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/>
              <a:t>业务分析</a:t>
            </a:r>
            <a:endParaRPr lang="en-US" altLang="zh-CN" sz="2000" dirty="0"/>
          </a:p>
          <a:p>
            <a:pPr marL="228594" indent="-228594" defTabSz="121917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/>
              <a:t>学习功能业务分析</a:t>
            </a:r>
            <a:endParaRPr lang="en-US" altLang="zh-CN" sz="2000" dirty="0"/>
          </a:p>
        </p:txBody>
      </p:sp>
      <p:sp>
        <p:nvSpPr>
          <p:cNvPr id="39" name="PA_矩形 38"/>
          <p:cNvSpPr/>
          <p:nvPr>
            <p:custDataLst>
              <p:tags r:id="rId2"/>
            </p:custDataLst>
          </p:nvPr>
        </p:nvSpPr>
        <p:spPr>
          <a:xfrm>
            <a:off x="7152118" y="2760675"/>
            <a:ext cx="33603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zh-CN" altLang="en-US" sz="3000" b="1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Impact" pitchFamily="34" charset="0"/>
                <a:ea typeface="微软雅黑" pitchFamily="34" charset="-122"/>
              </a:rPr>
              <a:t>项目中期</a:t>
            </a:r>
          </a:p>
        </p:txBody>
      </p:sp>
      <p:sp>
        <p:nvSpPr>
          <p:cNvPr id="41" name="PA_矩形 40"/>
          <p:cNvSpPr/>
          <p:nvPr>
            <p:custDataLst>
              <p:tags r:id="rId3"/>
            </p:custDataLst>
          </p:nvPr>
        </p:nvSpPr>
        <p:spPr>
          <a:xfrm>
            <a:off x="6098093" y="2387364"/>
            <a:ext cx="1054024" cy="995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en-US" altLang="zh-CN" sz="5867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02</a:t>
            </a:r>
            <a:endParaRPr lang="zh-CN" altLang="en-US" sz="5867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47" name="PA_组合 46"/>
          <p:cNvGrpSpPr/>
          <p:nvPr>
            <p:custDataLst>
              <p:tags r:id="rId4"/>
            </p:custDataLst>
          </p:nvPr>
        </p:nvGrpSpPr>
        <p:grpSpPr>
          <a:xfrm>
            <a:off x="0" y="3356992"/>
            <a:ext cx="12192000" cy="72008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275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8256,&quot;width&quot;:11496}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</TotalTime>
  <Words>1598</Words>
  <Application>Microsoft Office PowerPoint</Application>
  <PresentationFormat>宽屏</PresentationFormat>
  <Paragraphs>154</Paragraphs>
  <Slides>28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Söhne</vt:lpstr>
      <vt:lpstr>等线</vt:lpstr>
      <vt:lpstr>等线 Light</vt:lpstr>
      <vt:lpstr>宋体</vt:lpstr>
      <vt:lpstr>微软雅黑</vt:lpstr>
      <vt:lpstr>Arial</vt:lpstr>
      <vt:lpstr>Calibri</vt:lpstr>
      <vt:lpstr>Impact</vt:lpstr>
      <vt:lpstr>Times New Roman</vt:lpstr>
      <vt:lpstr>Wingdings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zhou'xin</dc:creator>
  <cp:keywords>锐旗设计; https:/9ppt.taobao.com</cp:keywords>
  <cp:lastModifiedBy>newone</cp:lastModifiedBy>
  <cp:revision>18</cp:revision>
  <dcterms:created xsi:type="dcterms:W3CDTF">2016-08-30T15:34:45Z</dcterms:created>
  <dcterms:modified xsi:type="dcterms:W3CDTF">2023-12-21T02:38:40Z</dcterms:modified>
  <cp:category>锐旗设计;https://9ppt.taobao.com</cp:category>
</cp:coreProperties>
</file>