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4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81"/>
    <p:restoredTop sz="94625"/>
  </p:normalViewPr>
  <p:slideViewPr>
    <p:cSldViewPr snapToGrid="0">
      <p:cViewPr varScale="1">
        <p:scale>
          <a:sx n="95" d="100"/>
          <a:sy n="95" d="100"/>
        </p:scale>
        <p:origin x="4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4/29/25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671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4/29/25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066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4/29/25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1521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4/29/25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267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4/29/25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2718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4/29/25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63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4/29/25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510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4/29/25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900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4/29/25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891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4/29/25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383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4/29/25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796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4/29/25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8737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8" r:id="rId6"/>
    <p:sldLayoutId id="2147483693" r:id="rId7"/>
    <p:sldLayoutId id="2147483694" r:id="rId8"/>
    <p:sldLayoutId id="2147483695" r:id="rId9"/>
    <p:sldLayoutId id="2147483697" r:id="rId10"/>
    <p:sldLayoutId id="2147483696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A colorful art with dots&#10;&#10;AI-generated content may be incorrect.">
            <a:extLst>
              <a:ext uri="{FF2B5EF4-FFF2-40B4-BE49-F238E27FC236}">
                <a16:creationId xmlns:a16="http://schemas.microsoft.com/office/drawing/2014/main" id="{10E59A6D-9036-A42C-82AF-6291195AE0C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112" b="1"/>
          <a:stretch/>
        </p:blipFill>
        <p:spPr>
          <a:xfrm>
            <a:off x="1" y="10"/>
            <a:ext cx="12192000" cy="6857990"/>
          </a:xfrm>
          <a:prstGeom prst="rect">
            <a:avLst/>
          </a:prstGeom>
        </p:spPr>
      </p:pic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30DD7D3-2712-4491-B2C2-5FC23330C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3569" y="1066800"/>
            <a:ext cx="5128322" cy="47244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FBDE8C-5B26-320E-83F1-FCC1A1EAAE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4059" y="1562101"/>
            <a:ext cx="4362886" cy="2738530"/>
          </a:xfrm>
        </p:spPr>
        <p:txBody>
          <a:bodyPr anchor="t">
            <a:noAutofit/>
          </a:bodyPr>
          <a:lstStyle/>
          <a:p>
            <a:r>
              <a:rPr lang="en-US" sz="4400" dirty="0"/>
              <a:t>RL Based Auto Chess Implementation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9456FE-51DF-D9D1-3C98-F85F4754A8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0273" y="4300631"/>
            <a:ext cx="4358208" cy="933760"/>
          </a:xfrm>
        </p:spPr>
        <p:txBody>
          <a:bodyPr>
            <a:normAutofit/>
          </a:bodyPr>
          <a:lstStyle/>
          <a:p>
            <a:r>
              <a:rPr lang="en-US" dirty="0"/>
              <a:t>Kaya Daylor</a:t>
            </a:r>
          </a:p>
          <a:p>
            <a:r>
              <a:rPr lang="en-US" dirty="0"/>
              <a:t>Aleksei Glebov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FD0734C-004D-4938-8EA0-2C3867A11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6937" y="5780876"/>
            <a:ext cx="513116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3268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B3BF7A-423C-D696-5CB5-4E0904C04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5737859" cy="1097280"/>
          </a:xfrm>
        </p:spPr>
        <p:txBody>
          <a:bodyPr>
            <a:normAutofit/>
          </a:bodyPr>
          <a:lstStyle/>
          <a:p>
            <a:r>
              <a:rPr lang="en-US" dirty="0"/>
              <a:t>Project Description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53FE100-D0AB-4AE2-824B-60CFA31EC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92581-1255-0C7C-E511-E7506858D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633236"/>
            <a:ext cx="5737860" cy="3666980"/>
          </a:xfrm>
        </p:spPr>
        <p:txBody>
          <a:bodyPr>
            <a:normAutofit/>
          </a:bodyPr>
          <a:lstStyle/>
          <a:p>
            <a:r>
              <a:rPr lang="en-US" u="sng" dirty="0"/>
              <a:t>Goal</a:t>
            </a:r>
            <a:r>
              <a:rPr lang="en-US" dirty="0"/>
              <a:t>: develop an autonomous agent that can learn how to play Auto Chess using RL</a:t>
            </a:r>
          </a:p>
          <a:p>
            <a:r>
              <a:rPr lang="en-US" dirty="0"/>
              <a:t>Agent will learn to make strategic decisions</a:t>
            </a:r>
          </a:p>
          <a:p>
            <a:pPr lvl="1"/>
            <a:r>
              <a:rPr lang="en-US" dirty="0"/>
              <a:t>Unit selection</a:t>
            </a:r>
          </a:p>
          <a:p>
            <a:pPr lvl="1"/>
            <a:r>
              <a:rPr lang="en-US" dirty="0"/>
              <a:t>Unit positioning</a:t>
            </a:r>
          </a:p>
          <a:p>
            <a:pPr lvl="1"/>
            <a:r>
              <a:rPr lang="en-US" dirty="0"/>
              <a:t>Level pushing</a:t>
            </a:r>
          </a:p>
          <a:p>
            <a:pPr lvl="1"/>
            <a:r>
              <a:rPr lang="en-US" dirty="0"/>
              <a:t>Economy</a:t>
            </a:r>
          </a:p>
          <a:p>
            <a:pPr lvl="1"/>
            <a:r>
              <a:rPr lang="en-US" dirty="0"/>
              <a:t>Adapt to constantly changing game state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F81985-1D56-D085-3DFD-D71D5AA480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5179" y="1924386"/>
            <a:ext cx="4375829" cy="4375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657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8A2C91B-E401-59A3-23B9-2403CCA766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36C1C5-4003-0935-00BF-2068A9334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3149" y="1371600"/>
            <a:ext cx="5737859" cy="1097280"/>
          </a:xfrm>
        </p:spPr>
        <p:txBody>
          <a:bodyPr>
            <a:normAutofit/>
          </a:bodyPr>
          <a:lstStyle/>
          <a:p>
            <a:r>
              <a:rPr lang="en-US" dirty="0"/>
              <a:t>Project Motivation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E2D3B2-6960-7BF9-BB7C-C326E5D88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232" y="987188"/>
            <a:ext cx="4343400" cy="5313027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53FE100-D0AB-4AE2-824B-60CFA31EC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66301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FD945-316F-447B-FBB2-4341EAA0C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3149" y="2633236"/>
            <a:ext cx="5737860" cy="3666980"/>
          </a:xfrm>
        </p:spPr>
        <p:txBody>
          <a:bodyPr>
            <a:normAutofit/>
          </a:bodyPr>
          <a:lstStyle/>
          <a:p>
            <a:r>
              <a:rPr lang="en-US" dirty="0"/>
              <a:t>Auto Chess presents unique challenges</a:t>
            </a:r>
          </a:p>
          <a:p>
            <a:pPr lvl="1"/>
            <a:r>
              <a:rPr lang="en-US" dirty="0"/>
              <a:t>Complex state and action space</a:t>
            </a:r>
          </a:p>
          <a:p>
            <a:pPr lvl="1"/>
            <a:r>
              <a:rPr lang="en-US" dirty="0"/>
              <a:t>Decision making under uncertainty</a:t>
            </a:r>
          </a:p>
          <a:p>
            <a:r>
              <a:rPr lang="en-US" dirty="0"/>
              <a:t>Ability to explore capabilities of RL in this context</a:t>
            </a:r>
          </a:p>
          <a:p>
            <a:pPr lvl="1"/>
            <a:r>
              <a:rPr lang="en-US" dirty="0"/>
              <a:t>Random elements</a:t>
            </a:r>
          </a:p>
          <a:p>
            <a:pPr lvl="1"/>
            <a:r>
              <a:rPr lang="en-US" dirty="0"/>
              <a:t>Opponent driven environment/dynamics</a:t>
            </a:r>
          </a:p>
          <a:p>
            <a:pPr lvl="1"/>
            <a:r>
              <a:rPr lang="en-US" dirty="0"/>
              <a:t>Long term planning</a:t>
            </a:r>
          </a:p>
        </p:txBody>
      </p:sp>
    </p:spTree>
    <p:extLst>
      <p:ext uri="{BB962C8B-B14F-4D97-AF65-F5344CB8AC3E}">
        <p14:creationId xmlns:p14="http://schemas.microsoft.com/office/powerpoint/2010/main" val="2076657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EA4F18-CCBE-7E61-0A96-02799C6289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A54E1-E0F1-0AB5-CABD-95E1CC2E2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 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617AD-2A2D-5412-3037-167B582F5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 "Simulating Team Fight Tactics" (Cao, 2023) - Riot Games official article addressing </a:t>
            </a:r>
            <a:r>
              <a:rPr lang="en-US" sz="1800" b="1" dirty="0"/>
              <a:t>domain-specific challenges</a:t>
            </a:r>
          </a:p>
          <a:p>
            <a:r>
              <a:rPr lang="en-US" sz="1800" dirty="0"/>
              <a:t>"Large-scale deep learning to augment production RL workloads at Riot Games" (</a:t>
            </a:r>
            <a:r>
              <a:rPr lang="en-US" sz="1800" dirty="0" err="1"/>
              <a:t>Anyscale</a:t>
            </a:r>
            <a:r>
              <a:rPr lang="en-US" sz="1800" dirty="0"/>
              <a:t>, 2023) - Insights on production-level </a:t>
            </a:r>
            <a:r>
              <a:rPr lang="en-US" sz="1800" b="1" dirty="0"/>
              <a:t>TFT reinforcement learning implementation</a:t>
            </a:r>
          </a:p>
          <a:p>
            <a:r>
              <a:rPr lang="en-US" sz="1800" dirty="0"/>
              <a:t>"</a:t>
            </a:r>
            <a:r>
              <a:rPr lang="en-US" sz="1800" dirty="0" err="1"/>
              <a:t>TFTMuZeroAgent</a:t>
            </a:r>
            <a:r>
              <a:rPr lang="en-US" sz="1800" dirty="0"/>
              <a:t>" GitHub repository (silverlight6, 2025) - Provides valuable </a:t>
            </a:r>
            <a:r>
              <a:rPr lang="en-US" sz="1800" b="1" dirty="0"/>
              <a:t>environment representation approaches</a:t>
            </a:r>
          </a:p>
          <a:p>
            <a:r>
              <a:rPr lang="en-US" sz="1800" dirty="0"/>
              <a:t>"Reinforcement Learning in Chess" (Gill, 2023) - Transferable </a:t>
            </a:r>
            <a:r>
              <a:rPr lang="en-US" sz="1800" b="1" dirty="0"/>
              <a:t>concepts from traditional chess RL</a:t>
            </a:r>
            <a:r>
              <a:rPr lang="en-US" sz="1800" dirty="0"/>
              <a:t> applications</a:t>
            </a:r>
          </a:p>
        </p:txBody>
      </p:sp>
    </p:spTree>
    <p:extLst>
      <p:ext uri="{BB962C8B-B14F-4D97-AF65-F5344CB8AC3E}">
        <p14:creationId xmlns:p14="http://schemas.microsoft.com/office/powerpoint/2010/main" val="676755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E600D50-6ABB-1056-81FB-613086BBF4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5FEE61-52D3-F298-F6C6-306C4C956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10890928" cy="971550"/>
          </a:xfrm>
        </p:spPr>
        <p:txBody>
          <a:bodyPr anchor="t">
            <a:normAutofit/>
          </a:bodyPr>
          <a:lstStyle/>
          <a:p>
            <a:r>
              <a:rPr lang="en-US" dirty="0"/>
              <a:t>Our Approach: Auto Chess Environment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9AA7464-1EB7-A869-C7D3-AA680BBA9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F3CAD6C9-38E8-EF69-D46A-5710161BE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232" y="2537460"/>
            <a:ext cx="5260028" cy="376045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E9D6C-0D03-8C44-C0B2-338D28A5D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1063" y="2537460"/>
            <a:ext cx="4659945" cy="3760459"/>
          </a:xfrm>
        </p:spPr>
        <p:txBody>
          <a:bodyPr anchor="t">
            <a:normAutofit/>
          </a:bodyPr>
          <a:lstStyle/>
          <a:p>
            <a:r>
              <a:rPr lang="en-US" dirty="0"/>
              <a:t>Implemented several important Python classes (Unit, Player, Shop)</a:t>
            </a:r>
          </a:p>
          <a:p>
            <a:r>
              <a:rPr lang="en-US" dirty="0"/>
              <a:t>Created our own custom Gym environment to replicate Auto Chess</a:t>
            </a:r>
          </a:p>
          <a:p>
            <a:r>
              <a:rPr lang="en-US" dirty="0"/>
              <a:t>Action space</a:t>
            </a:r>
          </a:p>
          <a:p>
            <a:pPr lvl="1"/>
            <a:r>
              <a:rPr lang="en-US" dirty="0"/>
              <a:t>10 discrete actions (buy, sell, move, etc.)</a:t>
            </a:r>
          </a:p>
          <a:p>
            <a:r>
              <a:rPr lang="en-US" dirty="0"/>
              <a:t>Observation space</a:t>
            </a:r>
          </a:p>
          <a:p>
            <a:pPr lvl="1"/>
            <a:r>
              <a:rPr lang="en-US" dirty="0"/>
              <a:t>(Gold, HP, units, etc.)</a:t>
            </a:r>
          </a:p>
        </p:txBody>
      </p:sp>
    </p:spTree>
    <p:extLst>
      <p:ext uri="{BB962C8B-B14F-4D97-AF65-F5344CB8AC3E}">
        <p14:creationId xmlns:p14="http://schemas.microsoft.com/office/powerpoint/2010/main" val="1144567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C27C5D7-8A6A-E188-A26E-8C1AB4012A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751412-9C69-BF22-FD06-9F3986EC1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10890928" cy="971550"/>
          </a:xfrm>
        </p:spPr>
        <p:txBody>
          <a:bodyPr anchor="t">
            <a:normAutofit/>
          </a:bodyPr>
          <a:lstStyle/>
          <a:p>
            <a:r>
              <a:rPr lang="en-US"/>
              <a:t>Our Approach: Deep Q-Network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9AA7464-1EB7-A869-C7D3-AA680BBA9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BEA874C6-25DF-90A7-BE2D-02A4DE793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232" y="2787392"/>
            <a:ext cx="5648193" cy="326059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A3586-28C5-A969-DB14-9E64CB97C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1063" y="2537460"/>
            <a:ext cx="4659945" cy="3760459"/>
          </a:xfrm>
        </p:spPr>
        <p:txBody>
          <a:bodyPr anchor="t">
            <a:normAutofit/>
          </a:bodyPr>
          <a:lstStyle/>
          <a:p>
            <a:r>
              <a:rPr lang="en-US"/>
              <a:t>Model</a:t>
            </a:r>
          </a:p>
          <a:p>
            <a:pPr lvl="1"/>
            <a:r>
              <a:rPr lang="en-US"/>
              <a:t>Embedded layers to best capture the units/environment</a:t>
            </a:r>
          </a:p>
          <a:p>
            <a:pPr lvl="1"/>
            <a:r>
              <a:rPr lang="en-US"/>
              <a:t>Final output predicts optimal action for the agent to take</a:t>
            </a:r>
          </a:p>
          <a:p>
            <a:r>
              <a:rPr lang="en-US"/>
              <a:t>Training Loop</a:t>
            </a:r>
          </a:p>
          <a:p>
            <a:pPr lvl="1"/>
            <a:r>
              <a:rPr lang="en-US"/>
              <a:t>Epsilon-greedy exploration</a:t>
            </a:r>
          </a:p>
          <a:p>
            <a:pPr lvl="1"/>
            <a:r>
              <a:rPr lang="en-US"/>
              <a:t>Finalizing our reward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513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EC2FB0E-1161-32AA-A137-FC4DBF954F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1" name="Rectangle 1040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11E6C0-CBCD-FCAB-9D11-F90EC01BF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914400"/>
            <a:ext cx="4261104" cy="1097280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/>
              <a:t>Conclusions and Future Work</a:t>
            </a:r>
          </a:p>
        </p:txBody>
      </p:sp>
      <p:sp>
        <p:nvSpPr>
          <p:cNvPr id="1040" name="Content Placeholder 2">
            <a:extLst>
              <a:ext uri="{FF2B5EF4-FFF2-40B4-BE49-F238E27FC236}">
                <a16:creationId xmlns:a16="http://schemas.microsoft.com/office/drawing/2014/main" id="{2814E847-941C-B309-9785-BFCA82D55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79" y="2176036"/>
            <a:ext cx="4261104" cy="4121887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sz="1800" dirty="0"/>
              <a:t>Successfully built an Auto Chess environment</a:t>
            </a:r>
          </a:p>
          <a:p>
            <a:pPr>
              <a:lnSpc>
                <a:spcPct val="110000"/>
              </a:lnSpc>
            </a:pPr>
            <a:r>
              <a:rPr lang="en-US" sz="1800" dirty="0"/>
              <a:t>Constructed a DQN agent that can interact with the environment and learn the basics</a:t>
            </a:r>
          </a:p>
          <a:p>
            <a:pPr>
              <a:lnSpc>
                <a:spcPct val="110000"/>
              </a:lnSpc>
            </a:pPr>
            <a:r>
              <a:rPr lang="en-US" sz="1800" dirty="0"/>
              <a:t>Future work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Rework basic mechanics and improve the environment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Increase game complexity to fully mirror the true Auto Chess game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Add visual emulator for easier understanding</a:t>
            </a:r>
          </a:p>
        </p:txBody>
      </p:sp>
      <p:cxnSp>
        <p:nvCxnSpPr>
          <p:cNvPr id="1043" name="Straight Connector 1042">
            <a:extLst>
              <a:ext uri="{FF2B5EF4-FFF2-40B4-BE49-F238E27FC236}">
                <a16:creationId xmlns:a16="http://schemas.microsoft.com/office/drawing/2014/main" id="{92025DBA-8780-9CA0-2826-FF6E3BD1A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672328" y="6267921"/>
            <a:ext cx="6519672" cy="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>
            <a:extLst>
              <a:ext uri="{FF2B5EF4-FFF2-40B4-BE49-F238E27FC236}">
                <a16:creationId xmlns:a16="http://schemas.microsoft.com/office/drawing/2014/main" id="{F30ECC8F-A1A7-29BA-69C2-67EB9A00F3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6857" y="1463040"/>
            <a:ext cx="6779469" cy="451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2549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C63C9-4FEF-2804-918C-B04A9B3D9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535" y="2880360"/>
            <a:ext cx="10890929" cy="1097280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619924199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304</Words>
  <Application>Microsoft Macintosh PowerPoint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Grandview Display</vt:lpstr>
      <vt:lpstr>DashVTI</vt:lpstr>
      <vt:lpstr>RL Based Auto Chess Implementation</vt:lpstr>
      <vt:lpstr>Project Description</vt:lpstr>
      <vt:lpstr>Project Motivation</vt:lpstr>
      <vt:lpstr>Prior Arts</vt:lpstr>
      <vt:lpstr>Our Approach: Auto Chess Environment</vt:lpstr>
      <vt:lpstr>Our Approach: Deep Q-Network</vt:lpstr>
      <vt:lpstr>Conclusions and Future Work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Daylor, Kaya</dc:creator>
  <cp:lastModifiedBy>Daylor, Kaya</cp:lastModifiedBy>
  <cp:revision>19</cp:revision>
  <dcterms:created xsi:type="dcterms:W3CDTF">2025-04-26T22:44:41Z</dcterms:created>
  <dcterms:modified xsi:type="dcterms:W3CDTF">2025-04-29T15:46:51Z</dcterms:modified>
</cp:coreProperties>
</file>