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5" r:id="rId15"/>
    <p:sldId id="276" r:id="rId16"/>
    <p:sldId id="279" r:id="rId17"/>
    <p:sldId id="272" r:id="rId18"/>
    <p:sldId id="274" r:id="rId19"/>
    <p:sldId id="280" r:id="rId20"/>
    <p:sldId id="282" r:id="rId21"/>
    <p:sldId id="283" r:id="rId22"/>
    <p:sldId id="284" r:id="rId23"/>
    <p:sldId id="277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2EE5E13A-8F17-4873-9B4B-6AF0669EF43B}">
          <p14:sldIdLst>
            <p14:sldId id="256"/>
          </p14:sldIdLst>
        </p14:section>
        <p14:section name="Outline" id="{9D25D6C6-3724-4E7A-8EE1-C7FA5BC88F35}">
          <p14:sldIdLst>
            <p14:sldId id="257"/>
          </p14:sldIdLst>
        </p14:section>
        <p14:section name="getting signed up" id="{D0C6AF48-C3E1-4A6C-8677-AAEFE2839C46}">
          <p14:sldIdLst>
            <p14:sldId id="258"/>
          </p14:sldIdLst>
        </p14:section>
        <p14:section name="Making your first repository" id="{036BA3C4-1163-4B5D-8F39-64A93609605B}">
          <p14:sldIdLst>
            <p14:sldId id="259"/>
            <p14:sldId id="260"/>
            <p14:sldId id="261"/>
            <p14:sldId id="262"/>
          </p14:sldIdLst>
        </p14:section>
        <p14:section name="Adding files to your repository" id="{7302EA03-3720-4AD9-B16D-7F097CDDEE7E}">
          <p14:sldIdLst>
            <p14:sldId id="263"/>
            <p14:sldId id="264"/>
          </p14:sldIdLst>
        </p14:section>
        <p14:section name="Making changes to files" id="{0D2435FE-C75B-403F-A2CD-D856B7082741}">
          <p14:sldIdLst>
            <p14:sldId id="265"/>
            <p14:sldId id="266"/>
            <p14:sldId id="269"/>
            <p14:sldId id="271"/>
            <p14:sldId id="275"/>
            <p14:sldId id="276"/>
            <p14:sldId id="279"/>
          </p14:sldIdLst>
        </p14:section>
        <p14:section name="creating a branch" id="{0805DCF8-C812-4798-A7A9-4DFCD7EB5567}">
          <p14:sldIdLst>
            <p14:sldId id="272"/>
            <p14:sldId id="274"/>
          </p14:sldIdLst>
        </p14:section>
        <p14:section name="Merging side branch to master branch" id="{76383B5A-0A6D-4296-8A33-748757301C2E}">
          <p14:sldIdLst>
            <p14:sldId id="280"/>
            <p14:sldId id="282"/>
            <p14:sldId id="283"/>
            <p14:sldId id="284"/>
          </p14:sldIdLst>
        </p14:section>
        <p14:section name="Forking" id="{F908CB41-B220-4B17-9751-1A36DA2A6EFB}">
          <p14:sldIdLst>
            <p14:sldId id="277"/>
            <p14:sldId id="285"/>
          </p14:sldIdLst>
        </p14:section>
        <p14:section name="Downloading a repository" id="{39CF709C-853D-4550-824B-40D970098512}">
          <p14:sldIdLst>
            <p14:sldId id="286"/>
          </p14:sldIdLst>
        </p14:section>
        <p14:section name="end" id="{E274AAF8-AD09-45DF-8D3D-63E78BA5FFA7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64339"/>
    <a:srgbClr val="0C533A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55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8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D2DB-5BFA-4318-96A1-2C733B826CD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6B401-15C2-42A1-BF5E-1515996D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have two options for branches!</a:t>
            </a:r>
          </a:p>
          <a:p>
            <a:endParaRPr lang="en-US" dirty="0"/>
          </a:p>
          <a:p>
            <a:r>
              <a:rPr lang="en-US" dirty="0"/>
              <a:t>Remember: use your side branch for when you are wanting to experiment with code, keep your Master branch in its original, functioning, state until you make edits you want to keep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making edits and </a:t>
            </a:r>
            <a:r>
              <a:rPr lang="en-US" dirty="0" err="1"/>
              <a:t>commiting</a:t>
            </a:r>
            <a:r>
              <a:rPr lang="en-US" dirty="0"/>
              <a:t> them to the </a:t>
            </a:r>
            <a:r>
              <a:rPr lang="en-US" dirty="0" err="1"/>
              <a:t>devel</a:t>
            </a:r>
            <a:r>
              <a:rPr lang="en-US" dirty="0"/>
              <a:t> branch, you may decide you want those changes implemented into your master branch (up to date, functioning code). This may be due to a change in code, or a change in your read.me, license, supplementary files, etc. </a:t>
            </a:r>
            <a:r>
              <a:rPr lang="en-US" b="1" u="sng" dirty="0"/>
              <a:t>Make sure you are making good descriptions for what you are changing when merging edits and branches, </a:t>
            </a:r>
            <a:r>
              <a:rPr lang="en-US" b="1" u="sng" dirty="0" err="1"/>
              <a:t>youll</a:t>
            </a:r>
            <a:r>
              <a:rPr lang="en-US" b="1" u="sng" dirty="0"/>
              <a:t> likely come back to this in following years, or someone else will need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3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can safely delete the </a:t>
            </a:r>
            <a:r>
              <a:rPr lang="en-US" dirty="0" err="1"/>
              <a:t>devel</a:t>
            </a:r>
            <a:r>
              <a:rPr lang="en-US" dirty="0"/>
              <a:t> branch, all updates have been incorporated into the master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Forking basically makes a copy of someone </a:t>
            </a:r>
            <a:r>
              <a:rPr lang="en-US" dirty="0" err="1"/>
              <a:t>elses</a:t>
            </a:r>
            <a:r>
              <a:rPr lang="en-US" dirty="0"/>
              <a:t> repository and adds it to your repository so that you may make edits on the same version they are using.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a good way to save code you find, and want to test, for later!!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your profile and it will download the repository there for you to use.</a:t>
            </a:r>
          </a:p>
          <a:p>
            <a:endParaRPr lang="en-US" dirty="0"/>
          </a:p>
          <a:p>
            <a:r>
              <a:rPr lang="en-US" dirty="0"/>
              <a:t>Very helpful when just getting started on coding for a project/ doing new analyses that you found a </a:t>
            </a:r>
            <a:r>
              <a:rPr lang="en-US" dirty="0" err="1"/>
              <a:t>github</a:t>
            </a:r>
            <a:r>
              <a:rPr lang="en-US" dirty="0"/>
              <a:t> for and want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want to use the code from the repository, you can clone/download the entire repository with the click of a button. I usually download as a ZIP then unpack in my folder of choice to keep things organized.</a:t>
            </a:r>
          </a:p>
          <a:p>
            <a:endParaRPr lang="en-US" dirty="0"/>
          </a:p>
          <a:p>
            <a:r>
              <a:rPr lang="en-US" dirty="0"/>
              <a:t>Also, For when you mess up your code and cant figure out what happened, this is a “do over” button. You can clone(download) your repository in the state it was in, last time it was updated. It sounds silly, but it does happen…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a good name and description</a:t>
            </a:r>
          </a:p>
          <a:p>
            <a:endParaRPr lang="en-US" dirty="0"/>
          </a:p>
          <a:p>
            <a:r>
              <a:rPr lang="en-US" dirty="0"/>
              <a:t>Public and private up to you, I mainly use public</a:t>
            </a:r>
          </a:p>
          <a:p>
            <a:endParaRPr lang="en-US" dirty="0"/>
          </a:p>
          <a:p>
            <a:r>
              <a:rPr lang="en-US" dirty="0"/>
              <a:t>Initialize with a readme so that others (and yourself!) can clone your repository to use/make edits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adding files I commit directly to the branch, when I make edits to those files I create a branch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your read me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pencil and make your edits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Commiting</a:t>
            </a:r>
            <a:r>
              <a:rPr lang="en-US" dirty="0"/>
              <a:t> to master branch vs </a:t>
            </a:r>
            <a:r>
              <a:rPr lang="en-US" dirty="0" err="1"/>
              <a:t>devel</a:t>
            </a:r>
            <a:r>
              <a:rPr lang="en-US" dirty="0"/>
              <a:t> branch</a:t>
            </a:r>
          </a:p>
          <a:p>
            <a:endParaRPr lang="en-US" dirty="0"/>
          </a:p>
          <a:p>
            <a:r>
              <a:rPr lang="en-US" dirty="0"/>
              <a:t>Master branch is the fully functioning branch where the code works and is in a stable form. Don’t directly commit changes here unless they are minor</a:t>
            </a:r>
          </a:p>
          <a:p>
            <a:r>
              <a:rPr lang="en-US" dirty="0" err="1"/>
              <a:t>Devel</a:t>
            </a:r>
            <a:r>
              <a:rPr lang="en-US" dirty="0"/>
              <a:t> branch is where you make big changes to the code, play around with the code, add new things, make it more concise, etc.</a:t>
            </a:r>
          </a:p>
          <a:p>
            <a:endParaRPr lang="en-US" dirty="0"/>
          </a:p>
          <a:p>
            <a:r>
              <a:rPr lang="en-US" dirty="0"/>
              <a:t>When you’ve done something on the dev branch and want to save it, you do </a:t>
            </a:r>
            <a:r>
              <a:rPr lang="en-US" dirty="0" err="1"/>
              <a:t>whats</a:t>
            </a:r>
            <a:r>
              <a:rPr lang="en-US" dirty="0"/>
              <a:t> called a merge &amp; a pull request with the master branch.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Merging a side branch with the master branch saves all changes you made in the side branch, in the master branch (new save basically)</a:t>
            </a:r>
          </a:p>
          <a:p>
            <a:endParaRPr lang="en-US" dirty="0"/>
          </a:p>
          <a:p>
            <a:r>
              <a:rPr lang="en-US" dirty="0"/>
              <a:t>Start by making edits to your Read.me file, then when </a:t>
            </a:r>
            <a:r>
              <a:rPr lang="en-US" dirty="0" err="1"/>
              <a:t>commiting</a:t>
            </a:r>
            <a:r>
              <a:rPr lang="en-US" dirty="0"/>
              <a:t> changes – make a new branch</a:t>
            </a:r>
          </a:p>
          <a:p>
            <a:endParaRPr lang="en-US" dirty="0"/>
          </a:p>
          <a:p>
            <a:r>
              <a:rPr lang="en-US" dirty="0"/>
              <a:t>You can also commit changes directly, I would only do this when it is a very small grammatical or some other small change.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button and you edits will now be part of the side branch!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branch button</a:t>
            </a:r>
          </a:p>
          <a:p>
            <a:endParaRPr lang="en-US" dirty="0"/>
          </a:p>
          <a:p>
            <a:r>
              <a:rPr lang="en-US" dirty="0"/>
              <a:t>Type in your desired branch name, hit enter</a:t>
            </a:r>
          </a:p>
          <a:p>
            <a:r>
              <a:rPr lang="en-US" dirty="0"/>
              <a:t>Congrats, you just made a branch!</a:t>
            </a:r>
          </a:p>
          <a:p>
            <a:endParaRPr lang="en-US" dirty="0"/>
          </a:p>
          <a:p>
            <a:r>
              <a:rPr lang="en-US" dirty="0"/>
              <a:t>Branches are useful for when you want to play around or edit your code, but don’t want to break it. Consider it a copy of your original document, guaranteed to work just like the original, until you change it. Changes in branches to not effect the master branch without merging the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B401-15C2-42A1-BF5E-1515996D8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64922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47030"/>
            <a:ext cx="8229600" cy="9818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9044"/>
            <a:ext cx="8229600" cy="8211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4572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6" descr="PP_MSU_chevron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github.com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685800" y="1728788"/>
            <a:ext cx="7772400" cy="15367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US" dirty="0">
                <a:latin typeface="Gotham-Bold" charset="0"/>
                <a:ea typeface="Gotham-Bold" charset="0"/>
                <a:cs typeface="Gotham-Bold" charset="0"/>
              </a:rPr>
              <a:t>Lunch and Learn</a:t>
            </a:r>
            <a:br>
              <a:rPr lang="en-US" dirty="0">
                <a:latin typeface="Gotham-Bold" charset="0"/>
                <a:ea typeface="Gotham-Bold" charset="0"/>
                <a:cs typeface="Gotham-Bold" charset="0"/>
              </a:rPr>
            </a:br>
            <a:r>
              <a:rPr lang="en-US" dirty="0">
                <a:latin typeface="Gotham-Bold" charset="0"/>
                <a:ea typeface="Gotham-Bold" charset="0"/>
                <a:cs typeface="Gotham-Bold" charset="0"/>
              </a:rPr>
              <a:t>Basics of GitHub</a:t>
            </a:r>
            <a:br>
              <a:rPr lang="en-US" dirty="0">
                <a:latin typeface="Gotham-Bold" charset="0"/>
                <a:ea typeface="Gotham-Bold" charset="0"/>
                <a:cs typeface="Gotham-Bold" charset="0"/>
              </a:rPr>
            </a:br>
            <a:r>
              <a:rPr lang="en-US" dirty="0">
                <a:latin typeface="Gotham-Bold" charset="0"/>
                <a:ea typeface="Gotham-Bold" charset="0"/>
                <a:cs typeface="Gotham-Bold" charset="0"/>
              </a:rPr>
              <a:t>3/24/2020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0775"/>
            <a:ext cx="6400800" cy="147161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Lots of documentation and help, all in one place:</a:t>
            </a:r>
            <a:endParaRPr lang="en-US" dirty="0">
              <a:hlinkClick r:id="rId2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https://help.github.com/en/github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FAC-13E1-41BF-A6AC-4B3970C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a commit (change) to your README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72CF4-02E3-4608-A217-4F77DD89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8840"/>
            <a:ext cx="9144000" cy="49392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AC3168A-EA1A-4C19-BA75-4D524AC14A36}"/>
              </a:ext>
            </a:extLst>
          </p:cNvPr>
          <p:cNvSpPr/>
          <p:nvPr/>
        </p:nvSpPr>
        <p:spPr>
          <a:xfrm>
            <a:off x="1819655" y="3922643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FEBC6FEF-6ED2-48FC-8326-7062DE762C87}"/>
              </a:ext>
            </a:extLst>
          </p:cNvPr>
          <p:cNvSpPr/>
          <p:nvPr/>
        </p:nvSpPr>
        <p:spPr>
          <a:xfrm>
            <a:off x="1185863" y="3922643"/>
            <a:ext cx="633792" cy="1220857"/>
          </a:xfrm>
          <a:prstGeom prst="curvedRightArrow">
            <a:avLst/>
          </a:prstGeom>
          <a:solidFill>
            <a:srgbClr val="064339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234F-A24A-4D5A-905E-FB8A00D57F54}"/>
              </a:ext>
            </a:extLst>
          </p:cNvPr>
          <p:cNvSpPr txBox="1"/>
          <p:nvPr/>
        </p:nvSpPr>
        <p:spPr>
          <a:xfrm>
            <a:off x="85725" y="4134678"/>
            <a:ext cx="127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Reminder: Edits to readme changes what shows up here</a:t>
            </a:r>
          </a:p>
        </p:txBody>
      </p:sp>
    </p:spTree>
    <p:extLst>
      <p:ext uri="{BB962C8B-B14F-4D97-AF65-F5344CB8AC3E}">
        <p14:creationId xmlns:p14="http://schemas.microsoft.com/office/powerpoint/2010/main" val="7758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FAC-13E1-41BF-A6AC-4B3970C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1D878-82EB-40BA-B0CF-CE0E3436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8840"/>
            <a:ext cx="9144000" cy="47141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A28FB51-F9E4-47DA-B463-8675E2269894}"/>
              </a:ext>
            </a:extLst>
          </p:cNvPr>
          <p:cNvSpPr/>
          <p:nvPr/>
        </p:nvSpPr>
        <p:spPr>
          <a:xfrm>
            <a:off x="6771862" y="3334741"/>
            <a:ext cx="278296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D72D-B2C9-4946-8819-B3F1E2B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C221A-6BBF-4B09-AF43-ED6EA0F74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207" y="1237935"/>
            <a:ext cx="7653586" cy="56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9D3E-ED69-4A79-8451-A1B24AFA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125"/>
            <a:ext cx="8229600" cy="981810"/>
          </a:xfrm>
        </p:spPr>
        <p:txBody>
          <a:bodyPr>
            <a:normAutofit/>
          </a:bodyPr>
          <a:lstStyle/>
          <a:p>
            <a:r>
              <a:rPr lang="en-US" dirty="0"/>
              <a:t>Merging file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11D9-F7FF-43A3-95DE-3F507A1A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656" y="1019597"/>
            <a:ext cx="8010144" cy="583840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B14E04-2227-4F57-8F3A-B6C05FCF3555}"/>
              </a:ext>
            </a:extLst>
          </p:cNvPr>
          <p:cNvSpPr/>
          <p:nvPr/>
        </p:nvSpPr>
        <p:spPr>
          <a:xfrm>
            <a:off x="1881554" y="5609492"/>
            <a:ext cx="474784" cy="2289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947D98-22C5-4B2C-9273-B92E682F651E}"/>
              </a:ext>
            </a:extLst>
          </p:cNvPr>
          <p:cNvSpPr/>
          <p:nvPr/>
        </p:nvSpPr>
        <p:spPr>
          <a:xfrm>
            <a:off x="-2477646" y="2719280"/>
            <a:ext cx="278296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5691C-1EC8-4C67-B4D4-3BC9C905250A}"/>
              </a:ext>
            </a:extLst>
          </p:cNvPr>
          <p:cNvSpPr/>
          <p:nvPr/>
        </p:nvSpPr>
        <p:spPr>
          <a:xfrm>
            <a:off x="-2325246" y="2871680"/>
            <a:ext cx="278296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2797E0-45BC-46BD-B888-303444C77851}"/>
              </a:ext>
            </a:extLst>
          </p:cNvPr>
          <p:cNvSpPr/>
          <p:nvPr/>
        </p:nvSpPr>
        <p:spPr>
          <a:xfrm>
            <a:off x="-2172846" y="3024080"/>
            <a:ext cx="278296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7E3C9A-8C83-47BD-85CC-0527DF417C5B}"/>
              </a:ext>
            </a:extLst>
          </p:cNvPr>
          <p:cNvSpPr/>
          <p:nvPr/>
        </p:nvSpPr>
        <p:spPr>
          <a:xfrm>
            <a:off x="2198076" y="5838402"/>
            <a:ext cx="967154" cy="415377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AA33-6B83-411B-94D4-1547E23D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 changes - Open a pull 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1B3D0-3996-4ED1-8FB5-7F7D83813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7" y="1371600"/>
            <a:ext cx="9089813" cy="49926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DD4D41F-1BF3-46A4-8F1D-20024A95C98B}"/>
              </a:ext>
            </a:extLst>
          </p:cNvPr>
          <p:cNvSpPr/>
          <p:nvPr/>
        </p:nvSpPr>
        <p:spPr>
          <a:xfrm>
            <a:off x="-2477646" y="2719280"/>
            <a:ext cx="278296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8D3DD-6DA2-4B46-8AFD-1088297A529F}"/>
              </a:ext>
            </a:extLst>
          </p:cNvPr>
          <p:cNvSpPr/>
          <p:nvPr/>
        </p:nvSpPr>
        <p:spPr>
          <a:xfrm>
            <a:off x="4765431" y="4507050"/>
            <a:ext cx="1143000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B6FC-13E2-423D-9663-9112C1AC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 pull 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7CCB4-9E97-4790-949A-5F1EEA953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21746"/>
            <a:ext cx="8229600" cy="53362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A061F5-5929-4071-823C-E985411DA4ED}"/>
              </a:ext>
            </a:extLst>
          </p:cNvPr>
          <p:cNvSpPr/>
          <p:nvPr/>
        </p:nvSpPr>
        <p:spPr>
          <a:xfrm>
            <a:off x="1758461" y="4788836"/>
            <a:ext cx="1424354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0D2EEE-7D3D-43F6-8755-AE9116ECD633}"/>
              </a:ext>
            </a:extLst>
          </p:cNvPr>
          <p:cNvSpPr/>
          <p:nvPr/>
        </p:nvSpPr>
        <p:spPr>
          <a:xfrm>
            <a:off x="-4709395" y="3083546"/>
            <a:ext cx="1424354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33138B-02A6-49DD-B019-A4BD27288BF9}"/>
              </a:ext>
            </a:extLst>
          </p:cNvPr>
          <p:cNvSpPr/>
          <p:nvPr/>
        </p:nvSpPr>
        <p:spPr>
          <a:xfrm>
            <a:off x="-4392403" y="2606468"/>
            <a:ext cx="1424354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3672-8B9D-43B3-B711-69D37A1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4422"/>
            <a:ext cx="8229600" cy="981810"/>
          </a:xfrm>
        </p:spPr>
        <p:txBody>
          <a:bodyPr/>
          <a:lstStyle/>
          <a:p>
            <a:r>
              <a:rPr lang="en-US" dirty="0"/>
              <a:t>Merged!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58676B-983E-495C-B006-0BE4F494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0503"/>
            <a:ext cx="9144000" cy="5627497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DD6F3D20-C4D6-4561-B19A-547011345CB4}"/>
              </a:ext>
            </a:extLst>
          </p:cNvPr>
          <p:cNvSpPr/>
          <p:nvPr/>
        </p:nvSpPr>
        <p:spPr>
          <a:xfrm>
            <a:off x="457200" y="3733877"/>
            <a:ext cx="896816" cy="826477"/>
          </a:xfrm>
          <a:prstGeom prst="smileyFace">
            <a:avLst/>
          </a:prstGeom>
          <a:solidFill>
            <a:srgbClr val="0C533A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C6C8C-966E-4229-8CCD-600A302F19F4}"/>
              </a:ext>
            </a:extLst>
          </p:cNvPr>
          <p:cNvSpPr/>
          <p:nvPr/>
        </p:nvSpPr>
        <p:spPr>
          <a:xfrm>
            <a:off x="-4709395" y="3083546"/>
            <a:ext cx="1424354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DD3D0-6EA8-4AE4-9C33-336971D801A1}"/>
              </a:ext>
            </a:extLst>
          </p:cNvPr>
          <p:cNvSpPr/>
          <p:nvPr/>
        </p:nvSpPr>
        <p:spPr>
          <a:xfrm>
            <a:off x="1354016" y="4022876"/>
            <a:ext cx="4827327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FB33-68A4-4381-87DA-F62C3A4D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789A7A-D498-4602-947E-5BA9D39C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0153"/>
            <a:ext cx="9147003" cy="47155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92D69CA-6064-4413-8FB1-947F2481C22E}"/>
              </a:ext>
            </a:extLst>
          </p:cNvPr>
          <p:cNvSpPr/>
          <p:nvPr/>
        </p:nvSpPr>
        <p:spPr>
          <a:xfrm>
            <a:off x="-3315053" y="32169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F15DAE-BB1F-410C-B66C-6E1667E8215B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6FC4E-02B5-410F-B1E0-25CCA495E7CC}"/>
              </a:ext>
            </a:extLst>
          </p:cNvPr>
          <p:cNvSpPr/>
          <p:nvPr/>
        </p:nvSpPr>
        <p:spPr>
          <a:xfrm>
            <a:off x="1456240" y="318128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462-7A57-4C4D-86FB-9238B4B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08938-DD23-41C1-B6B4-D9CB0A0E2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88" y="1278499"/>
            <a:ext cx="9048224" cy="528195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5E5E3E8-DD2E-43AF-B8E5-36AFA98A4272}"/>
              </a:ext>
            </a:extLst>
          </p:cNvPr>
          <p:cNvSpPr/>
          <p:nvPr/>
        </p:nvSpPr>
        <p:spPr>
          <a:xfrm>
            <a:off x="457200" y="4273062"/>
            <a:ext cx="738554" cy="52753"/>
          </a:xfrm>
          <a:prstGeom prst="rightArrow">
            <a:avLst/>
          </a:prstGeom>
          <a:solidFill>
            <a:srgbClr val="0C533A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E4F1369-C8EB-430B-8AA3-8823810BA278}"/>
              </a:ext>
            </a:extLst>
          </p:cNvPr>
          <p:cNvSpPr/>
          <p:nvPr/>
        </p:nvSpPr>
        <p:spPr>
          <a:xfrm>
            <a:off x="457200" y="4569072"/>
            <a:ext cx="738554" cy="52753"/>
          </a:xfrm>
          <a:prstGeom prst="rightArrow">
            <a:avLst/>
          </a:prstGeom>
          <a:solidFill>
            <a:srgbClr val="0C533A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9F4-5859-43AC-9985-73D216C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side branches with master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89990-90F9-4313-86FE-AC0D2FB2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17" y="1331677"/>
            <a:ext cx="9015984" cy="55263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B72BD7-C47F-403B-AC41-8C060FFE4AB5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4A9C4-814D-4551-9D14-ED8AA4C1634B}"/>
              </a:ext>
            </a:extLst>
          </p:cNvPr>
          <p:cNvSpPr/>
          <p:nvPr/>
        </p:nvSpPr>
        <p:spPr>
          <a:xfrm>
            <a:off x="6506308" y="3270739"/>
            <a:ext cx="1424354" cy="345831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1C44-63F2-4595-A16E-E8A7B4E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11D8-78FD-46AF-A29F-9695CC70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signed up</a:t>
            </a:r>
          </a:p>
          <a:p>
            <a:r>
              <a:rPr lang="en-US" dirty="0"/>
              <a:t>Making your first repository</a:t>
            </a:r>
          </a:p>
          <a:p>
            <a:r>
              <a:rPr lang="en-US" dirty="0"/>
              <a:t>Adding files to your repository</a:t>
            </a:r>
          </a:p>
          <a:p>
            <a:r>
              <a:rPr lang="en-US" dirty="0"/>
              <a:t>Making Changes to files</a:t>
            </a:r>
          </a:p>
          <a:p>
            <a:r>
              <a:rPr lang="en-US" dirty="0"/>
              <a:t>Creating a Branch</a:t>
            </a:r>
          </a:p>
          <a:p>
            <a:r>
              <a:rPr lang="en-US" dirty="0"/>
              <a:t>Merging side Branch to master branch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Downloading/cloning a repository</a:t>
            </a:r>
          </a:p>
        </p:txBody>
      </p:sp>
    </p:spTree>
    <p:extLst>
      <p:ext uri="{BB962C8B-B14F-4D97-AF65-F5344CB8AC3E}">
        <p14:creationId xmlns:p14="http://schemas.microsoft.com/office/powerpoint/2010/main" val="41292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9F4-5859-43AC-9985-73D216C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pull request with </a:t>
            </a:r>
            <a:r>
              <a:rPr lang="en-US" dirty="0" err="1"/>
              <a:t>devel</a:t>
            </a:r>
            <a:r>
              <a:rPr lang="en-US" dirty="0"/>
              <a:t>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00B46-BAAD-4127-AF46-581FB2D38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" y="1551353"/>
            <a:ext cx="9143762" cy="53066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80F1E8-7E5D-4A94-A4EA-12322EBEAEBD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E12AE4-DF98-4F78-B317-BD710A37BE2B}"/>
              </a:ext>
            </a:extLst>
          </p:cNvPr>
          <p:cNvSpPr/>
          <p:nvPr/>
        </p:nvSpPr>
        <p:spPr>
          <a:xfrm>
            <a:off x="4582992" y="5178619"/>
            <a:ext cx="1371600" cy="283503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1DBD-5BA3-4DB6-869A-3410E6E8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pull request to master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28F32-222B-4D47-82F2-3368BF250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30884"/>
            <a:ext cx="9144000" cy="52271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5FA58B-55F6-4D47-96CA-353AE0C6F894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2B1705-C027-40E5-9950-E68E2BDFAF1D}"/>
              </a:ext>
            </a:extLst>
          </p:cNvPr>
          <p:cNvSpPr/>
          <p:nvPr/>
        </p:nvSpPr>
        <p:spPr>
          <a:xfrm>
            <a:off x="1385887" y="5029203"/>
            <a:ext cx="1428750" cy="364384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1DBD-5BA3-4DB6-869A-3410E6E8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191"/>
            <a:ext cx="8229600" cy="981810"/>
          </a:xfrm>
        </p:spPr>
        <p:txBody>
          <a:bodyPr/>
          <a:lstStyle/>
          <a:p>
            <a:r>
              <a:rPr lang="en-US" dirty="0"/>
              <a:t>All edits incorporated into Master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0C62DE-3CC5-4B88-9B5C-E1A3ECB7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32001"/>
            <a:ext cx="9144000" cy="5525999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7CE15CBB-B656-4D60-B05C-3E0DE19D85F0}"/>
              </a:ext>
            </a:extLst>
          </p:cNvPr>
          <p:cNvSpPr/>
          <p:nvPr/>
        </p:nvSpPr>
        <p:spPr>
          <a:xfrm>
            <a:off x="8792" y="3962477"/>
            <a:ext cx="896816" cy="826477"/>
          </a:xfrm>
          <a:prstGeom prst="smileyFace">
            <a:avLst/>
          </a:prstGeom>
          <a:solidFill>
            <a:srgbClr val="0C533A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4EB345-0797-4E23-BCF4-C51925F715BA}"/>
              </a:ext>
            </a:extLst>
          </p:cNvPr>
          <p:cNvSpPr/>
          <p:nvPr/>
        </p:nvSpPr>
        <p:spPr>
          <a:xfrm>
            <a:off x="457200" y="4788954"/>
            <a:ext cx="5943600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CCF7-BBBF-4F2B-B4A4-211309D8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700F-156A-466D-A2E8-C3081CD1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Forking essentially makes a copy of a repository directly to your profile.</a:t>
            </a:r>
          </a:p>
          <a:p>
            <a:r>
              <a:rPr lang="en-US" dirty="0"/>
              <a:t>Allows you to edit your copy, without disturbing the original</a:t>
            </a:r>
          </a:p>
          <a:p>
            <a:r>
              <a:rPr lang="en-US" dirty="0"/>
              <a:t>Try forking over the lunch and learn </a:t>
            </a:r>
            <a:r>
              <a:rPr lang="en-US" dirty="0" err="1"/>
              <a:t>github</a:t>
            </a:r>
            <a:r>
              <a:rPr lang="en-US" dirty="0"/>
              <a:t> repository to your profile, so you can have these slides!</a:t>
            </a:r>
          </a:p>
        </p:txBody>
      </p:sp>
    </p:spTree>
    <p:extLst>
      <p:ext uri="{BB962C8B-B14F-4D97-AF65-F5344CB8AC3E}">
        <p14:creationId xmlns:p14="http://schemas.microsoft.com/office/powerpoint/2010/main" val="247280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9BCB-E150-4B38-BAF1-2EE2686C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445"/>
            <a:ext cx="8229600" cy="9818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C5C966-FE5D-4F3A-A531-4C0C1A04A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89" y="1386033"/>
            <a:ext cx="7386636" cy="54719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68C981-0159-4409-B227-1CDD4B51FC03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41A356-28C1-43CB-9F10-2E373862E4EC}"/>
              </a:ext>
            </a:extLst>
          </p:cNvPr>
          <p:cNvSpPr/>
          <p:nvPr/>
        </p:nvSpPr>
        <p:spPr>
          <a:xfrm>
            <a:off x="6429375" y="1386033"/>
            <a:ext cx="528638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3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CE2-02FB-492D-A8CD-61BA2572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Cloning/downloading a repository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FA03EE-BD85-4CE6-A8D2-D79CE549A163}"/>
              </a:ext>
            </a:extLst>
          </p:cNvPr>
          <p:cNvSpPr/>
          <p:nvPr/>
        </p:nvSpPr>
        <p:spPr>
          <a:xfrm>
            <a:off x="-3162653" y="3369365"/>
            <a:ext cx="902707" cy="21203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8EC942-75F0-417C-9776-5F72EBDA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503" y="1377753"/>
            <a:ext cx="8306297" cy="54802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AB24E6B-E303-4280-9E66-53019EF85CFE}"/>
              </a:ext>
            </a:extLst>
          </p:cNvPr>
          <p:cNvSpPr/>
          <p:nvPr/>
        </p:nvSpPr>
        <p:spPr>
          <a:xfrm>
            <a:off x="6891835" y="3236118"/>
            <a:ext cx="1257300" cy="357187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66F6CF-318B-4DFF-B136-70D4DB97387F}"/>
              </a:ext>
            </a:extLst>
          </p:cNvPr>
          <p:cNvSpPr/>
          <p:nvPr/>
        </p:nvSpPr>
        <p:spPr>
          <a:xfrm>
            <a:off x="6729909" y="4517231"/>
            <a:ext cx="1257300" cy="254795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C46B-A410-49B0-AE46-CAD8E989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8095"/>
            <a:ext cx="8229600" cy="981810"/>
          </a:xfrm>
        </p:spPr>
        <p:txBody>
          <a:bodyPr/>
          <a:lstStyle/>
          <a:p>
            <a:pPr algn="ctr"/>
            <a:r>
              <a:rPr lang="en-US" dirty="0"/>
              <a:t>I hope this helped!</a:t>
            </a:r>
          </a:p>
        </p:txBody>
      </p:sp>
    </p:spTree>
    <p:extLst>
      <p:ext uri="{BB962C8B-B14F-4D97-AF65-F5344CB8AC3E}">
        <p14:creationId xmlns:p14="http://schemas.microsoft.com/office/powerpoint/2010/main" val="20088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D692-3508-4EB9-B816-254C65D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 account/login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8E90-F7A9-4029-A8FD-A251E295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account of GitHub to get started!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Sign up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GitHub desktop (optional)</a:t>
            </a:r>
          </a:p>
          <a:p>
            <a:r>
              <a:rPr lang="en-US" dirty="0">
                <a:hlinkClick r:id="rId3"/>
              </a:rPr>
              <a:t>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D692-3508-4EB9-B816-254C65DB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8073"/>
            <a:ext cx="8229600" cy="981810"/>
          </a:xfrm>
        </p:spPr>
        <p:txBody>
          <a:bodyPr/>
          <a:lstStyle/>
          <a:p>
            <a:r>
              <a:rPr lang="en-US" dirty="0"/>
              <a:t>Making a new repository!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96B87-2492-4F5C-AFE8-B8AE70028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75765"/>
            <a:ext cx="9136411" cy="53531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F82F0A-8042-4E66-BAB4-E6CDD9A4D124}"/>
              </a:ext>
            </a:extLst>
          </p:cNvPr>
          <p:cNvSpPr/>
          <p:nvPr/>
        </p:nvSpPr>
        <p:spPr>
          <a:xfrm>
            <a:off x="3041764" y="1819036"/>
            <a:ext cx="902707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D692-3508-4EB9-B816-254C65D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4CBA3-9F5E-41AE-B85A-809D134D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09821"/>
            <a:ext cx="9137313" cy="490114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B8AE923-010F-453E-B9E2-8A1C569D8873}"/>
              </a:ext>
            </a:extLst>
          </p:cNvPr>
          <p:cNvSpPr/>
          <p:nvPr/>
        </p:nvSpPr>
        <p:spPr>
          <a:xfrm>
            <a:off x="8097859" y="1917234"/>
            <a:ext cx="902707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D692-3508-4EB9-B816-254C65D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3FAFDB-5C7D-48DD-ADF1-13438E451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47029"/>
            <a:ext cx="9144000" cy="586478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9166515-CC61-4BFF-B17A-308BE63B829C}"/>
              </a:ext>
            </a:extLst>
          </p:cNvPr>
          <p:cNvSpPr/>
          <p:nvPr/>
        </p:nvSpPr>
        <p:spPr>
          <a:xfrm rot="10800000">
            <a:off x="4976190" y="2411897"/>
            <a:ext cx="490331" cy="132522"/>
          </a:xfrm>
          <a:prstGeom prst="rightArrow">
            <a:avLst/>
          </a:prstGeom>
          <a:solidFill>
            <a:srgbClr val="0C533A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4401A1-EDDC-4E46-A2AD-9174A30CB9FB}"/>
              </a:ext>
            </a:extLst>
          </p:cNvPr>
          <p:cNvSpPr/>
          <p:nvPr/>
        </p:nvSpPr>
        <p:spPr>
          <a:xfrm>
            <a:off x="2060713" y="4952489"/>
            <a:ext cx="490331" cy="132522"/>
          </a:xfrm>
          <a:prstGeom prst="rightArrow">
            <a:avLst/>
          </a:prstGeom>
          <a:solidFill>
            <a:srgbClr val="0C533A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1679F3-ADB5-4EEA-9812-A700E2921333}"/>
              </a:ext>
            </a:extLst>
          </p:cNvPr>
          <p:cNvSpPr/>
          <p:nvPr/>
        </p:nvSpPr>
        <p:spPr>
          <a:xfrm>
            <a:off x="2100469" y="3293165"/>
            <a:ext cx="490331" cy="132522"/>
          </a:xfrm>
          <a:prstGeom prst="rightArrow">
            <a:avLst/>
          </a:prstGeom>
          <a:solidFill>
            <a:srgbClr val="0C533A"/>
          </a:solidFill>
          <a:ln>
            <a:solidFill>
              <a:srgbClr val="1845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E82D3C-8CBF-4FFA-BCB4-3066AEA32D5A}"/>
              </a:ext>
            </a:extLst>
          </p:cNvPr>
          <p:cNvSpPr/>
          <p:nvPr/>
        </p:nvSpPr>
        <p:spPr>
          <a:xfrm>
            <a:off x="2213113" y="3679421"/>
            <a:ext cx="337931" cy="720301"/>
          </a:xfrm>
          <a:prstGeom prst="leftBrace">
            <a:avLst/>
          </a:prstGeom>
          <a:noFill/>
          <a:ln>
            <a:solidFill>
              <a:srgbClr val="18453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A1EC8-1867-4146-81AF-1D653FE5B7A5}"/>
              </a:ext>
            </a:extLst>
          </p:cNvPr>
          <p:cNvSpPr txBox="1"/>
          <p:nvPr/>
        </p:nvSpPr>
        <p:spPr>
          <a:xfrm>
            <a:off x="132521" y="3655663"/>
            <a:ext cx="221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Public: code for a published paper, collaborations, </a:t>
            </a:r>
            <a:r>
              <a:rPr lang="en-US" sz="1100" dirty="0" err="1"/>
              <a:t>etc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Private: code for a paper you are working on that’s not published, manuscript versions,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DE364D-7CB2-4263-9BD0-B0B50EA53932}"/>
              </a:ext>
            </a:extLst>
          </p:cNvPr>
          <p:cNvSpPr/>
          <p:nvPr/>
        </p:nvSpPr>
        <p:spPr>
          <a:xfrm>
            <a:off x="2582542" y="5809992"/>
            <a:ext cx="902707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D692-3508-4EB9-B816-254C65DB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Congrats, your repository is made!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279FFA-86D9-42CC-971A-9638FEFE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8840"/>
            <a:ext cx="9144000" cy="45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FAC-13E1-41BF-A6AC-4B3970C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to your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A7FFB-CEE7-46EA-91C7-176BEC2B3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5582"/>
            <a:ext cx="9144000" cy="505030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390B9D-1B34-4A40-A46F-0A9A14689D8D}"/>
              </a:ext>
            </a:extLst>
          </p:cNvPr>
          <p:cNvSpPr/>
          <p:nvPr/>
        </p:nvSpPr>
        <p:spPr>
          <a:xfrm>
            <a:off x="5605671" y="3233531"/>
            <a:ext cx="477078" cy="313680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BFAC-13E1-41BF-A6AC-4B3970CA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B5A50A-D9FC-461D-A719-759D405E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28840"/>
            <a:ext cx="9144000" cy="47422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1FFF63-B979-4296-BEEC-50D9CF667489}"/>
              </a:ext>
            </a:extLst>
          </p:cNvPr>
          <p:cNvSpPr/>
          <p:nvPr/>
        </p:nvSpPr>
        <p:spPr>
          <a:xfrm>
            <a:off x="2115440" y="6048786"/>
            <a:ext cx="902707" cy="477078"/>
          </a:xfrm>
          <a:prstGeom prst="ellipse">
            <a:avLst/>
          </a:prstGeom>
          <a:noFill/>
          <a:ln>
            <a:solidFill>
              <a:srgbClr val="06433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9774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Lunch and Learn GitHub 3.24.20Q</Template>
  <TotalTime>171</TotalTime>
  <Words>935</Words>
  <Application>Microsoft Office PowerPoint</Application>
  <PresentationFormat>On-screen Show (4:3)</PresentationFormat>
  <Paragraphs>98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Gotham Book</vt:lpstr>
      <vt:lpstr>Gotham-Bold</vt:lpstr>
      <vt:lpstr>Wingdings</vt:lpstr>
      <vt:lpstr>MSU Template 1</vt:lpstr>
      <vt:lpstr>Lunch and Learn Basics of GitHub 3/24/2020</vt:lpstr>
      <vt:lpstr>Outline</vt:lpstr>
      <vt:lpstr>Creating an account/login </vt:lpstr>
      <vt:lpstr>Making a new repository!</vt:lpstr>
      <vt:lpstr>PowerPoint Presentation</vt:lpstr>
      <vt:lpstr>PowerPoint Presentation</vt:lpstr>
      <vt:lpstr>Congrats, your repository is made!</vt:lpstr>
      <vt:lpstr>Adding files to your repository</vt:lpstr>
      <vt:lpstr>PowerPoint Presentation</vt:lpstr>
      <vt:lpstr>Making a commit (change) to your README</vt:lpstr>
      <vt:lpstr>PowerPoint Presentation</vt:lpstr>
      <vt:lpstr>PowerPoint Presentation</vt:lpstr>
      <vt:lpstr>Merging file changes</vt:lpstr>
      <vt:lpstr>Merging file changes - Open a pull request</vt:lpstr>
      <vt:lpstr>Merging the pull request</vt:lpstr>
      <vt:lpstr>Merged!</vt:lpstr>
      <vt:lpstr>Creating a branch on Github</vt:lpstr>
      <vt:lpstr>PowerPoint Presentation</vt:lpstr>
      <vt:lpstr>Merging side branches with master branch</vt:lpstr>
      <vt:lpstr>Opening a pull request with devel branch</vt:lpstr>
      <vt:lpstr>Merging pull request to master branch</vt:lpstr>
      <vt:lpstr>All edits incorporated into Master branch</vt:lpstr>
      <vt:lpstr>Forking</vt:lpstr>
      <vt:lpstr>PowerPoint Presentation</vt:lpstr>
      <vt:lpstr>Cloning/downloading a repository</vt:lpstr>
      <vt:lpstr>I hope this helped!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 </cp:lastModifiedBy>
  <cp:revision>19</cp:revision>
  <cp:lastPrinted>2010-09-08T13:46:11Z</cp:lastPrinted>
  <dcterms:created xsi:type="dcterms:W3CDTF">2020-03-23T23:45:00Z</dcterms:created>
  <dcterms:modified xsi:type="dcterms:W3CDTF">2020-03-24T10:50:56Z</dcterms:modified>
</cp:coreProperties>
</file>