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07" r:id="rId1"/>
    <p:sldMasterId id="2147483819" r:id="rId2"/>
  </p:sldMasterIdLst>
  <p:notesMasterIdLst>
    <p:notesMasterId r:id="rId22"/>
  </p:notesMasterIdLst>
  <p:handoutMasterIdLst>
    <p:handoutMasterId r:id="rId23"/>
  </p:handoutMasterIdLst>
  <p:sldIdLst>
    <p:sldId id="320" r:id="rId3"/>
    <p:sldId id="321" r:id="rId4"/>
    <p:sldId id="322" r:id="rId5"/>
    <p:sldId id="309" r:id="rId6"/>
    <p:sldId id="310" r:id="rId7"/>
    <p:sldId id="311" r:id="rId8"/>
    <p:sldId id="312" r:id="rId9"/>
    <p:sldId id="313" r:id="rId10"/>
    <p:sldId id="314" r:id="rId11"/>
    <p:sldId id="315" r:id="rId12"/>
    <p:sldId id="316" r:id="rId13"/>
    <p:sldId id="317" r:id="rId14"/>
    <p:sldId id="318" r:id="rId15"/>
    <p:sldId id="288" r:id="rId16"/>
    <p:sldId id="289" r:id="rId17"/>
    <p:sldId id="291" r:id="rId18"/>
    <p:sldId id="286" r:id="rId19"/>
    <p:sldId id="295" r:id="rId20"/>
    <p:sldId id="319"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C2040"/>
    <a:srgbClr val="DDE1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25" autoAdjust="0"/>
    <p:restoredTop sz="94697" autoAdjust="0"/>
  </p:normalViewPr>
  <p:slideViewPr>
    <p:cSldViewPr>
      <p:cViewPr varScale="1">
        <p:scale>
          <a:sx n="87" d="100"/>
          <a:sy n="87" d="100"/>
        </p:scale>
        <p:origin x="1486" y="46"/>
      </p:cViewPr>
      <p:guideLst>
        <p:guide orient="horz" pos="2160"/>
        <p:guide pos="2880"/>
      </p:guideLst>
    </p:cSldViewPr>
  </p:slideViewPr>
  <p:outlineViewPr>
    <p:cViewPr>
      <p:scale>
        <a:sx n="33" d="100"/>
        <a:sy n="33" d="100"/>
      </p:scale>
      <p:origin x="0" y="24740"/>
    </p:cViewPr>
  </p:outlineViewPr>
  <p:notesTextViewPr>
    <p:cViewPr>
      <p:scale>
        <a:sx n="100" d="100"/>
        <a:sy n="100" d="100"/>
      </p:scale>
      <p:origin x="0" y="0"/>
    </p:cViewPr>
  </p:notesTextViewPr>
  <p:sorterViewPr>
    <p:cViewPr>
      <p:scale>
        <a:sx n="66" d="100"/>
        <a:sy n="66" d="100"/>
      </p:scale>
      <p:origin x="0" y="222"/>
    </p:cViewPr>
  </p:sorterViewPr>
  <p:notesViewPr>
    <p:cSldViewPr>
      <p:cViewPr varScale="1">
        <p:scale>
          <a:sx n="88" d="100"/>
          <a:sy n="88" d="100"/>
        </p:scale>
        <p:origin x="3822"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ata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9E5C4C-C1B9-410C-BAB2-812D3C7479F7}"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CFB987DE-3679-4638-B0C8-17045860A087}">
      <dgm:prSet/>
      <dgm:spPr/>
      <dgm:t>
        <a:bodyPr/>
        <a:lstStyle/>
        <a:p>
          <a:r>
            <a:rPr lang="en-US"/>
            <a:t>Increased computing power and the explosion of data are changing the way organizations capture data, analyze information, and make decisions.</a:t>
          </a:r>
        </a:p>
      </dgm:t>
    </dgm:pt>
    <dgm:pt modelId="{E7827BC7-7981-4D15-BB06-74B5B755F823}" type="parTrans" cxnId="{FBC1F10F-CD89-4DC9-9ECF-28BB515A9752}">
      <dgm:prSet/>
      <dgm:spPr/>
      <dgm:t>
        <a:bodyPr/>
        <a:lstStyle/>
        <a:p>
          <a:endParaRPr lang="en-US"/>
        </a:p>
      </dgm:t>
    </dgm:pt>
    <dgm:pt modelId="{43DB01EF-CB8E-4F37-A8DE-175A59C70507}" type="sibTrans" cxnId="{FBC1F10F-CD89-4DC9-9ECF-28BB515A9752}">
      <dgm:prSet/>
      <dgm:spPr/>
      <dgm:t>
        <a:bodyPr/>
        <a:lstStyle/>
        <a:p>
          <a:endParaRPr lang="en-US"/>
        </a:p>
      </dgm:t>
    </dgm:pt>
    <dgm:pt modelId="{F3C49844-B1DC-4069-AE0B-61AC63660194}">
      <dgm:prSet/>
      <dgm:spPr/>
      <dgm:t>
        <a:bodyPr/>
        <a:lstStyle/>
        <a:p>
          <a:r>
            <a:rPr lang="en-US"/>
            <a:t>These changes provide opportunities for us to analyze extensive data to identify new models that drive decisions and actions. </a:t>
          </a:r>
        </a:p>
      </dgm:t>
    </dgm:pt>
    <dgm:pt modelId="{FA33F986-5AE3-495C-9992-F2711C1946EA}" type="parTrans" cxnId="{11DFDDAE-4842-46AC-8932-D08D3481C18C}">
      <dgm:prSet/>
      <dgm:spPr/>
      <dgm:t>
        <a:bodyPr/>
        <a:lstStyle/>
        <a:p>
          <a:endParaRPr lang="en-US"/>
        </a:p>
      </dgm:t>
    </dgm:pt>
    <dgm:pt modelId="{7BFABBB0-294B-418F-8DB3-C8E80E77FD71}" type="sibTrans" cxnId="{11DFDDAE-4842-46AC-8932-D08D3481C18C}">
      <dgm:prSet/>
      <dgm:spPr/>
      <dgm:t>
        <a:bodyPr/>
        <a:lstStyle/>
        <a:p>
          <a:endParaRPr lang="en-US"/>
        </a:p>
      </dgm:t>
    </dgm:pt>
    <dgm:pt modelId="{4B44C75E-8D66-4764-ADD6-1D2C06C0BFF1}" type="pres">
      <dgm:prSet presAssocID="{A89E5C4C-C1B9-410C-BAB2-812D3C7479F7}" presName="linear" presStyleCnt="0">
        <dgm:presLayoutVars>
          <dgm:animLvl val="lvl"/>
          <dgm:resizeHandles val="exact"/>
        </dgm:presLayoutVars>
      </dgm:prSet>
      <dgm:spPr/>
    </dgm:pt>
    <dgm:pt modelId="{B2655DF2-704A-42A9-B56A-923169358DD1}" type="pres">
      <dgm:prSet presAssocID="{CFB987DE-3679-4638-B0C8-17045860A087}" presName="parentText" presStyleLbl="node1" presStyleIdx="0" presStyleCnt="2">
        <dgm:presLayoutVars>
          <dgm:chMax val="0"/>
          <dgm:bulletEnabled val="1"/>
        </dgm:presLayoutVars>
      </dgm:prSet>
      <dgm:spPr/>
    </dgm:pt>
    <dgm:pt modelId="{30431288-E3C6-45F5-861E-874272FBD501}" type="pres">
      <dgm:prSet presAssocID="{43DB01EF-CB8E-4F37-A8DE-175A59C70507}" presName="spacer" presStyleCnt="0"/>
      <dgm:spPr/>
    </dgm:pt>
    <dgm:pt modelId="{050CE3EA-D097-4871-83D6-B24571314EFB}" type="pres">
      <dgm:prSet presAssocID="{F3C49844-B1DC-4069-AE0B-61AC63660194}" presName="parentText" presStyleLbl="node1" presStyleIdx="1" presStyleCnt="2">
        <dgm:presLayoutVars>
          <dgm:chMax val="0"/>
          <dgm:bulletEnabled val="1"/>
        </dgm:presLayoutVars>
      </dgm:prSet>
      <dgm:spPr/>
    </dgm:pt>
  </dgm:ptLst>
  <dgm:cxnLst>
    <dgm:cxn modelId="{41A10E0B-2E0A-4F7E-A67F-9395B2DBF812}" type="presOf" srcId="{F3C49844-B1DC-4069-AE0B-61AC63660194}" destId="{050CE3EA-D097-4871-83D6-B24571314EFB}" srcOrd="0" destOrd="0" presId="urn:microsoft.com/office/officeart/2005/8/layout/vList2"/>
    <dgm:cxn modelId="{FBC1F10F-CD89-4DC9-9ECF-28BB515A9752}" srcId="{A89E5C4C-C1B9-410C-BAB2-812D3C7479F7}" destId="{CFB987DE-3679-4638-B0C8-17045860A087}" srcOrd="0" destOrd="0" parTransId="{E7827BC7-7981-4D15-BB06-74B5B755F823}" sibTransId="{43DB01EF-CB8E-4F37-A8DE-175A59C70507}"/>
    <dgm:cxn modelId="{5C24992E-333E-4C40-AD2D-9D15184FC377}" type="presOf" srcId="{A89E5C4C-C1B9-410C-BAB2-812D3C7479F7}" destId="{4B44C75E-8D66-4764-ADD6-1D2C06C0BFF1}" srcOrd="0" destOrd="0" presId="urn:microsoft.com/office/officeart/2005/8/layout/vList2"/>
    <dgm:cxn modelId="{9CCA2A91-3824-4870-AEE1-1E9D4C28E118}" type="presOf" srcId="{CFB987DE-3679-4638-B0C8-17045860A087}" destId="{B2655DF2-704A-42A9-B56A-923169358DD1}" srcOrd="0" destOrd="0" presId="urn:microsoft.com/office/officeart/2005/8/layout/vList2"/>
    <dgm:cxn modelId="{11DFDDAE-4842-46AC-8932-D08D3481C18C}" srcId="{A89E5C4C-C1B9-410C-BAB2-812D3C7479F7}" destId="{F3C49844-B1DC-4069-AE0B-61AC63660194}" srcOrd="1" destOrd="0" parTransId="{FA33F986-5AE3-495C-9992-F2711C1946EA}" sibTransId="{7BFABBB0-294B-418F-8DB3-C8E80E77FD71}"/>
    <dgm:cxn modelId="{D8EF6C42-81B6-4086-A048-2CC6AB986FE8}" type="presParOf" srcId="{4B44C75E-8D66-4764-ADD6-1D2C06C0BFF1}" destId="{B2655DF2-704A-42A9-B56A-923169358DD1}" srcOrd="0" destOrd="0" presId="urn:microsoft.com/office/officeart/2005/8/layout/vList2"/>
    <dgm:cxn modelId="{EFAB5A20-82A1-4B2E-B907-0E130795C344}" type="presParOf" srcId="{4B44C75E-8D66-4764-ADD6-1D2C06C0BFF1}" destId="{30431288-E3C6-45F5-861E-874272FBD501}" srcOrd="1" destOrd="0" presId="urn:microsoft.com/office/officeart/2005/8/layout/vList2"/>
    <dgm:cxn modelId="{668DAFAD-4BC9-4BEC-A68C-5E595F46F93D}" type="presParOf" srcId="{4B44C75E-8D66-4764-ADD6-1D2C06C0BFF1}" destId="{050CE3EA-D097-4871-83D6-B24571314EFB}"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C4A8282-E13B-48BB-AE40-9842D6F30CEC}"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02F4D04A-AF6B-432F-9FC5-BB2822AF61AB}">
      <dgm:prSet custT="1"/>
      <dgm:spPr/>
      <dgm:t>
        <a:bodyPr/>
        <a:lstStyle/>
        <a:p>
          <a:pPr>
            <a:lnSpc>
              <a:spcPct val="100000"/>
            </a:lnSpc>
          </a:pPr>
          <a:r>
            <a:rPr lang="en-US" sz="1800" dirty="0"/>
            <a:t>But connecting the realms of data, models, and decisions will require us to move out of our comfort zone and address intellectual challenges that demand bringing together statistics, computational science, and operations research (OR) techniques.</a:t>
          </a:r>
        </a:p>
      </dgm:t>
    </dgm:pt>
    <dgm:pt modelId="{B374D216-AF4C-4ADA-B3FA-E971F30EE030}" type="parTrans" cxnId="{4778E760-14B8-444D-A5AA-63E597212C04}">
      <dgm:prSet/>
      <dgm:spPr/>
      <dgm:t>
        <a:bodyPr/>
        <a:lstStyle/>
        <a:p>
          <a:endParaRPr lang="en-US"/>
        </a:p>
      </dgm:t>
    </dgm:pt>
    <dgm:pt modelId="{2BAE2297-B701-464B-BEE5-0FA93007D2BE}" type="sibTrans" cxnId="{4778E760-14B8-444D-A5AA-63E597212C04}">
      <dgm:prSet/>
      <dgm:spPr/>
      <dgm:t>
        <a:bodyPr/>
        <a:lstStyle/>
        <a:p>
          <a:pPr>
            <a:lnSpc>
              <a:spcPct val="100000"/>
            </a:lnSpc>
          </a:pPr>
          <a:endParaRPr lang="en-US"/>
        </a:p>
      </dgm:t>
    </dgm:pt>
    <dgm:pt modelId="{3C736397-AA2D-4783-B48A-303A0D5CCB37}">
      <dgm:prSet custT="1"/>
      <dgm:spPr/>
      <dgm:t>
        <a:bodyPr/>
        <a:lstStyle/>
        <a:p>
          <a:pPr>
            <a:lnSpc>
              <a:spcPct val="100000"/>
            </a:lnSpc>
          </a:pPr>
          <a:r>
            <a:rPr lang="en-US" sz="2000" dirty="0"/>
            <a:t>At its heart, it is about </a:t>
          </a:r>
          <a:r>
            <a:rPr lang="en-US" sz="2000" b="1" dirty="0"/>
            <a:t>letting the data tell a story </a:t>
          </a:r>
          <a:r>
            <a:rPr lang="en-US" sz="2000" dirty="0"/>
            <a:t>that helps identify new opportunities for investigate, including new models that we have not analyzed before.</a:t>
          </a:r>
        </a:p>
      </dgm:t>
    </dgm:pt>
    <dgm:pt modelId="{0C33ECF5-C1E4-4476-8EA1-969FDE0244F1}" type="parTrans" cxnId="{779A5AEA-4878-4C46-BD80-4B0BC948005A}">
      <dgm:prSet/>
      <dgm:spPr/>
      <dgm:t>
        <a:bodyPr/>
        <a:lstStyle/>
        <a:p>
          <a:endParaRPr lang="en-US"/>
        </a:p>
      </dgm:t>
    </dgm:pt>
    <dgm:pt modelId="{77FBAEC4-0B12-41A6-A873-C18CD01B237F}" type="sibTrans" cxnId="{779A5AEA-4878-4C46-BD80-4B0BC948005A}">
      <dgm:prSet/>
      <dgm:spPr/>
      <dgm:t>
        <a:bodyPr/>
        <a:lstStyle/>
        <a:p>
          <a:endParaRPr lang="en-US"/>
        </a:p>
      </dgm:t>
    </dgm:pt>
    <dgm:pt modelId="{1559D0B8-2EDE-4E2F-81C4-330B62DEC8E6}" type="pres">
      <dgm:prSet presAssocID="{0C4A8282-E13B-48BB-AE40-9842D6F30CEC}" presName="root" presStyleCnt="0">
        <dgm:presLayoutVars>
          <dgm:dir/>
          <dgm:resizeHandles val="exact"/>
        </dgm:presLayoutVars>
      </dgm:prSet>
      <dgm:spPr/>
    </dgm:pt>
    <dgm:pt modelId="{2E3F250C-3E38-4A29-9C42-77933FAE330C}" type="pres">
      <dgm:prSet presAssocID="{0C4A8282-E13B-48BB-AE40-9842D6F30CEC}" presName="container" presStyleCnt="0">
        <dgm:presLayoutVars>
          <dgm:dir/>
          <dgm:resizeHandles val="exact"/>
        </dgm:presLayoutVars>
      </dgm:prSet>
      <dgm:spPr/>
    </dgm:pt>
    <dgm:pt modelId="{445E4971-A7DD-41AD-8127-51A5D55B1F1B}" type="pres">
      <dgm:prSet presAssocID="{02F4D04A-AF6B-432F-9FC5-BB2822AF61AB}" presName="compNode" presStyleCnt="0"/>
      <dgm:spPr/>
    </dgm:pt>
    <dgm:pt modelId="{4B6B9810-515A-465B-AE99-D6EBC4CA32DE}" type="pres">
      <dgm:prSet presAssocID="{02F4D04A-AF6B-432F-9FC5-BB2822AF61AB}" presName="iconBgRect" presStyleLbl="bgShp" presStyleIdx="0" presStyleCnt="2"/>
      <dgm:spPr/>
    </dgm:pt>
    <dgm:pt modelId="{DBB4EAA4-0B36-4630-B826-A95F2AAAAFC7}" type="pres">
      <dgm:prSet presAssocID="{02F4D04A-AF6B-432F-9FC5-BB2822AF61A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07E4EC02-B654-487C-B93D-8A0408764297}" type="pres">
      <dgm:prSet presAssocID="{02F4D04A-AF6B-432F-9FC5-BB2822AF61AB}" presName="spaceRect" presStyleCnt="0"/>
      <dgm:spPr/>
    </dgm:pt>
    <dgm:pt modelId="{D12E8DCB-63B7-42F7-8F26-102E70893C3E}" type="pres">
      <dgm:prSet presAssocID="{02F4D04A-AF6B-432F-9FC5-BB2822AF61AB}" presName="textRect" presStyleLbl="revTx" presStyleIdx="0" presStyleCnt="2">
        <dgm:presLayoutVars>
          <dgm:chMax val="1"/>
          <dgm:chPref val="1"/>
        </dgm:presLayoutVars>
      </dgm:prSet>
      <dgm:spPr/>
    </dgm:pt>
    <dgm:pt modelId="{6A4D3E01-D6DD-4325-9BA2-363DD6127A67}" type="pres">
      <dgm:prSet presAssocID="{2BAE2297-B701-464B-BEE5-0FA93007D2BE}" presName="sibTrans" presStyleLbl="sibTrans2D1" presStyleIdx="0" presStyleCnt="0"/>
      <dgm:spPr/>
    </dgm:pt>
    <dgm:pt modelId="{872E929B-659A-4B0E-AF0D-4AD52A80DC22}" type="pres">
      <dgm:prSet presAssocID="{3C736397-AA2D-4783-B48A-303A0D5CCB37}" presName="compNode" presStyleCnt="0"/>
      <dgm:spPr/>
    </dgm:pt>
    <dgm:pt modelId="{44909539-78ED-4F48-BB64-7ED3C4CA2E03}" type="pres">
      <dgm:prSet presAssocID="{3C736397-AA2D-4783-B48A-303A0D5CCB37}" presName="iconBgRect" presStyleLbl="bgShp" presStyleIdx="1" presStyleCnt="2"/>
      <dgm:spPr/>
    </dgm:pt>
    <dgm:pt modelId="{3B63957E-7FFE-4C8C-86EE-7FF2ED4EB0B2}" type="pres">
      <dgm:prSet presAssocID="{3C736397-AA2D-4783-B48A-303A0D5CCB3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C5634066-1919-427A-AF4B-BB00A69D4B47}" type="pres">
      <dgm:prSet presAssocID="{3C736397-AA2D-4783-B48A-303A0D5CCB37}" presName="spaceRect" presStyleCnt="0"/>
      <dgm:spPr/>
    </dgm:pt>
    <dgm:pt modelId="{DB3DA0A6-02CE-4BD8-8654-654067FF3BAE}" type="pres">
      <dgm:prSet presAssocID="{3C736397-AA2D-4783-B48A-303A0D5CCB37}" presName="textRect" presStyleLbl="revTx" presStyleIdx="1" presStyleCnt="2">
        <dgm:presLayoutVars>
          <dgm:chMax val="1"/>
          <dgm:chPref val="1"/>
        </dgm:presLayoutVars>
      </dgm:prSet>
      <dgm:spPr/>
    </dgm:pt>
  </dgm:ptLst>
  <dgm:cxnLst>
    <dgm:cxn modelId="{A2D0D010-FDBD-47B7-BA8E-9118BF9861D0}" type="presOf" srcId="{2BAE2297-B701-464B-BEE5-0FA93007D2BE}" destId="{6A4D3E01-D6DD-4325-9BA2-363DD6127A67}" srcOrd="0" destOrd="0" presId="urn:microsoft.com/office/officeart/2018/2/layout/IconCircleList"/>
    <dgm:cxn modelId="{4778E760-14B8-444D-A5AA-63E597212C04}" srcId="{0C4A8282-E13B-48BB-AE40-9842D6F30CEC}" destId="{02F4D04A-AF6B-432F-9FC5-BB2822AF61AB}" srcOrd="0" destOrd="0" parTransId="{B374D216-AF4C-4ADA-B3FA-E971F30EE030}" sibTransId="{2BAE2297-B701-464B-BEE5-0FA93007D2BE}"/>
    <dgm:cxn modelId="{878B877C-452E-487B-9310-4C8B0D077DC5}" type="presOf" srcId="{3C736397-AA2D-4783-B48A-303A0D5CCB37}" destId="{DB3DA0A6-02CE-4BD8-8654-654067FF3BAE}" srcOrd="0" destOrd="0" presId="urn:microsoft.com/office/officeart/2018/2/layout/IconCircleList"/>
    <dgm:cxn modelId="{804FDAB5-7EA1-4C8B-B601-70082ADE6C40}" type="presOf" srcId="{02F4D04A-AF6B-432F-9FC5-BB2822AF61AB}" destId="{D12E8DCB-63B7-42F7-8F26-102E70893C3E}" srcOrd="0" destOrd="0" presId="urn:microsoft.com/office/officeart/2018/2/layout/IconCircleList"/>
    <dgm:cxn modelId="{53B47AE8-B143-41B6-90B8-839835DB97D9}" type="presOf" srcId="{0C4A8282-E13B-48BB-AE40-9842D6F30CEC}" destId="{1559D0B8-2EDE-4E2F-81C4-330B62DEC8E6}" srcOrd="0" destOrd="0" presId="urn:microsoft.com/office/officeart/2018/2/layout/IconCircleList"/>
    <dgm:cxn modelId="{779A5AEA-4878-4C46-BD80-4B0BC948005A}" srcId="{0C4A8282-E13B-48BB-AE40-9842D6F30CEC}" destId="{3C736397-AA2D-4783-B48A-303A0D5CCB37}" srcOrd="1" destOrd="0" parTransId="{0C33ECF5-C1E4-4476-8EA1-969FDE0244F1}" sibTransId="{77FBAEC4-0B12-41A6-A873-C18CD01B237F}"/>
    <dgm:cxn modelId="{17FAE093-0C85-4220-AC55-1BC05463BE1E}" type="presParOf" srcId="{1559D0B8-2EDE-4E2F-81C4-330B62DEC8E6}" destId="{2E3F250C-3E38-4A29-9C42-77933FAE330C}" srcOrd="0" destOrd="0" presId="urn:microsoft.com/office/officeart/2018/2/layout/IconCircleList"/>
    <dgm:cxn modelId="{7154AF32-67C2-4238-AC6B-154944AB327A}" type="presParOf" srcId="{2E3F250C-3E38-4A29-9C42-77933FAE330C}" destId="{445E4971-A7DD-41AD-8127-51A5D55B1F1B}" srcOrd="0" destOrd="0" presId="urn:microsoft.com/office/officeart/2018/2/layout/IconCircleList"/>
    <dgm:cxn modelId="{DD396975-5630-402A-A472-AF1C87CB8304}" type="presParOf" srcId="{445E4971-A7DD-41AD-8127-51A5D55B1F1B}" destId="{4B6B9810-515A-465B-AE99-D6EBC4CA32DE}" srcOrd="0" destOrd="0" presId="urn:microsoft.com/office/officeart/2018/2/layout/IconCircleList"/>
    <dgm:cxn modelId="{5F330C92-15FC-4133-AB24-91387750C73C}" type="presParOf" srcId="{445E4971-A7DD-41AD-8127-51A5D55B1F1B}" destId="{DBB4EAA4-0B36-4630-B826-A95F2AAAAFC7}" srcOrd="1" destOrd="0" presId="urn:microsoft.com/office/officeart/2018/2/layout/IconCircleList"/>
    <dgm:cxn modelId="{389EDD06-1F63-4AB4-BF15-C47953817743}" type="presParOf" srcId="{445E4971-A7DD-41AD-8127-51A5D55B1F1B}" destId="{07E4EC02-B654-487C-B93D-8A0408764297}" srcOrd="2" destOrd="0" presId="urn:microsoft.com/office/officeart/2018/2/layout/IconCircleList"/>
    <dgm:cxn modelId="{12FF9209-5462-4053-A3DE-8369A83795EA}" type="presParOf" srcId="{445E4971-A7DD-41AD-8127-51A5D55B1F1B}" destId="{D12E8DCB-63B7-42F7-8F26-102E70893C3E}" srcOrd="3" destOrd="0" presId="urn:microsoft.com/office/officeart/2018/2/layout/IconCircleList"/>
    <dgm:cxn modelId="{3A384833-4801-44D5-A30F-EAE9A4986EC2}" type="presParOf" srcId="{2E3F250C-3E38-4A29-9C42-77933FAE330C}" destId="{6A4D3E01-D6DD-4325-9BA2-363DD6127A67}" srcOrd="1" destOrd="0" presId="urn:microsoft.com/office/officeart/2018/2/layout/IconCircleList"/>
    <dgm:cxn modelId="{09F1A9FD-5650-4034-9183-1302BFCA1FA9}" type="presParOf" srcId="{2E3F250C-3E38-4A29-9C42-77933FAE330C}" destId="{872E929B-659A-4B0E-AF0D-4AD52A80DC22}" srcOrd="2" destOrd="0" presId="urn:microsoft.com/office/officeart/2018/2/layout/IconCircleList"/>
    <dgm:cxn modelId="{21F9347E-14E8-40E6-8EC5-C9272958137A}" type="presParOf" srcId="{872E929B-659A-4B0E-AF0D-4AD52A80DC22}" destId="{44909539-78ED-4F48-BB64-7ED3C4CA2E03}" srcOrd="0" destOrd="0" presId="urn:microsoft.com/office/officeart/2018/2/layout/IconCircleList"/>
    <dgm:cxn modelId="{B8779217-A59F-4C7D-BC5C-956CA3BE60DE}" type="presParOf" srcId="{872E929B-659A-4B0E-AF0D-4AD52A80DC22}" destId="{3B63957E-7FFE-4C8C-86EE-7FF2ED4EB0B2}" srcOrd="1" destOrd="0" presId="urn:microsoft.com/office/officeart/2018/2/layout/IconCircleList"/>
    <dgm:cxn modelId="{2349FEFC-A2BC-43D8-BD81-3BA4AADE57D6}" type="presParOf" srcId="{872E929B-659A-4B0E-AF0D-4AD52A80DC22}" destId="{C5634066-1919-427A-AF4B-BB00A69D4B47}" srcOrd="2" destOrd="0" presId="urn:microsoft.com/office/officeart/2018/2/layout/IconCircleList"/>
    <dgm:cxn modelId="{A2116A8A-C4EA-44A3-8C4C-A174D292F765}" type="presParOf" srcId="{872E929B-659A-4B0E-AF0D-4AD52A80DC22}" destId="{DB3DA0A6-02CE-4BD8-8654-654067FF3BAE}"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ECF0D53-E7D2-4244-9DCA-7476C832885D}"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54CB66DB-0DBF-4F67-9BFA-7C4BDC74C77F}">
      <dgm:prSet/>
      <dgm:spPr/>
      <dgm:t>
        <a:bodyPr/>
        <a:lstStyle/>
        <a:p>
          <a:r>
            <a:rPr lang="en-US"/>
            <a:t>An online retailer offers new products via online 48-hour sales events. </a:t>
          </a:r>
        </a:p>
      </dgm:t>
    </dgm:pt>
    <dgm:pt modelId="{E54F03D7-7AA6-43C1-86DF-616D894B32FF}" type="parTrans" cxnId="{1C36B198-8154-4A39-BA98-CC8F65074551}">
      <dgm:prSet/>
      <dgm:spPr/>
      <dgm:t>
        <a:bodyPr/>
        <a:lstStyle/>
        <a:p>
          <a:endParaRPr lang="en-US"/>
        </a:p>
      </dgm:t>
    </dgm:pt>
    <dgm:pt modelId="{691C06DD-D42B-4FE8-8409-A4DF618071C7}" type="sibTrans" cxnId="{1C36B198-8154-4A39-BA98-CC8F65074551}">
      <dgm:prSet/>
      <dgm:spPr/>
      <dgm:t>
        <a:bodyPr/>
        <a:lstStyle/>
        <a:p>
          <a:endParaRPr lang="en-US"/>
        </a:p>
      </dgm:t>
    </dgm:pt>
    <dgm:pt modelId="{5DB3628B-0192-4655-9C69-202205E6006E}">
      <dgm:prSet/>
      <dgm:spPr/>
      <dgm:t>
        <a:bodyPr/>
        <a:lstStyle/>
        <a:p>
          <a:r>
            <a:rPr lang="en-US"/>
            <a:t>Since every event involves products from different designers and with different styles, the online retailer has very little knowledge of customer demand as a function of price. </a:t>
          </a:r>
        </a:p>
      </dgm:t>
    </dgm:pt>
    <dgm:pt modelId="{C1FCE288-AD23-4871-B698-7B2289EEBC01}" type="parTrans" cxnId="{1DA48786-5C29-4318-AF58-D9E5A01D27FD}">
      <dgm:prSet/>
      <dgm:spPr/>
      <dgm:t>
        <a:bodyPr/>
        <a:lstStyle/>
        <a:p>
          <a:endParaRPr lang="en-US"/>
        </a:p>
      </dgm:t>
    </dgm:pt>
    <dgm:pt modelId="{8B82ACC1-9A16-433A-89AF-562EBC5ECA6E}" type="sibTrans" cxnId="{1DA48786-5C29-4318-AF58-D9E5A01D27FD}">
      <dgm:prSet/>
      <dgm:spPr/>
      <dgm:t>
        <a:bodyPr/>
        <a:lstStyle/>
        <a:p>
          <a:endParaRPr lang="en-US"/>
        </a:p>
      </dgm:t>
    </dgm:pt>
    <dgm:pt modelId="{255F404C-8AC6-4319-A722-AF12E272F299}">
      <dgm:prSet/>
      <dgm:spPr/>
      <dgm:t>
        <a:bodyPr/>
        <a:lstStyle/>
        <a:p>
          <a:r>
            <a:rPr lang="en-US"/>
            <a:t>As a result, the retailer applies a single price during a typical 48-hour event by surveying prices for similar products offered by other retailers.</a:t>
          </a:r>
        </a:p>
      </dgm:t>
    </dgm:pt>
    <dgm:pt modelId="{0BC71A79-9D29-410A-B7E0-F8D360CFF2FF}" type="parTrans" cxnId="{7B97EF6D-D374-4D23-9939-8896271BFA74}">
      <dgm:prSet/>
      <dgm:spPr/>
      <dgm:t>
        <a:bodyPr/>
        <a:lstStyle/>
        <a:p>
          <a:endParaRPr lang="en-US"/>
        </a:p>
      </dgm:t>
    </dgm:pt>
    <dgm:pt modelId="{14C8BCB3-B385-4381-B83E-65128105C84D}" type="sibTrans" cxnId="{7B97EF6D-D374-4D23-9939-8896271BFA74}">
      <dgm:prSet/>
      <dgm:spPr/>
      <dgm:t>
        <a:bodyPr/>
        <a:lstStyle/>
        <a:p>
          <a:endParaRPr lang="en-US"/>
        </a:p>
      </dgm:t>
    </dgm:pt>
    <dgm:pt modelId="{AD443690-07CF-42E8-8237-206A0A96615C}">
      <dgm:prSet/>
      <dgm:spPr/>
      <dgm:t>
        <a:bodyPr/>
        <a:lstStyle/>
        <a:p>
          <a:endParaRPr lang="en-US" dirty="0"/>
        </a:p>
      </dgm:t>
    </dgm:pt>
    <dgm:pt modelId="{928FD4CC-774A-4FAC-945D-4E16A57FDF8C}" type="parTrans" cxnId="{3F8473C8-AAAE-4605-8299-59976C943F08}">
      <dgm:prSet/>
      <dgm:spPr/>
      <dgm:t>
        <a:bodyPr/>
        <a:lstStyle/>
        <a:p>
          <a:endParaRPr lang="en-US"/>
        </a:p>
      </dgm:t>
    </dgm:pt>
    <dgm:pt modelId="{802A3115-AAD3-442F-BBA3-41D05D41D79B}" type="sibTrans" cxnId="{3F8473C8-AAAE-4605-8299-59976C943F08}">
      <dgm:prSet/>
      <dgm:spPr/>
      <dgm:t>
        <a:bodyPr/>
        <a:lstStyle/>
        <a:p>
          <a:endParaRPr lang="en-US"/>
        </a:p>
      </dgm:t>
    </dgm:pt>
    <dgm:pt modelId="{D8C13B72-B6FF-4603-9E5F-E0653BFA2CDA}" type="pres">
      <dgm:prSet presAssocID="{9ECF0D53-E7D2-4244-9DCA-7476C832885D}" presName="vert0" presStyleCnt="0">
        <dgm:presLayoutVars>
          <dgm:dir/>
          <dgm:animOne val="branch"/>
          <dgm:animLvl val="lvl"/>
        </dgm:presLayoutVars>
      </dgm:prSet>
      <dgm:spPr/>
    </dgm:pt>
    <dgm:pt modelId="{B45542A8-02A0-4DEB-9152-0A4B6860BC81}" type="pres">
      <dgm:prSet presAssocID="{54CB66DB-0DBF-4F67-9BFA-7C4BDC74C77F}" presName="thickLine" presStyleLbl="alignNode1" presStyleIdx="0" presStyleCnt="4"/>
      <dgm:spPr/>
    </dgm:pt>
    <dgm:pt modelId="{3263B1FC-CC24-4E01-8F5A-13CDF07AF3C0}" type="pres">
      <dgm:prSet presAssocID="{54CB66DB-0DBF-4F67-9BFA-7C4BDC74C77F}" presName="horz1" presStyleCnt="0"/>
      <dgm:spPr/>
    </dgm:pt>
    <dgm:pt modelId="{095D9DEC-4B12-412B-BFF4-D7C7D6CFFBD7}" type="pres">
      <dgm:prSet presAssocID="{54CB66DB-0DBF-4F67-9BFA-7C4BDC74C77F}" presName="tx1" presStyleLbl="revTx" presStyleIdx="0" presStyleCnt="4"/>
      <dgm:spPr/>
    </dgm:pt>
    <dgm:pt modelId="{EC26C374-5861-407D-B433-D841D8AD950D}" type="pres">
      <dgm:prSet presAssocID="{54CB66DB-0DBF-4F67-9BFA-7C4BDC74C77F}" presName="vert1" presStyleCnt="0"/>
      <dgm:spPr/>
    </dgm:pt>
    <dgm:pt modelId="{69B4B530-2691-4E5C-BCB3-8AF1E48D382B}" type="pres">
      <dgm:prSet presAssocID="{5DB3628B-0192-4655-9C69-202205E6006E}" presName="thickLine" presStyleLbl="alignNode1" presStyleIdx="1" presStyleCnt="4"/>
      <dgm:spPr/>
    </dgm:pt>
    <dgm:pt modelId="{7E4E7AB3-9A4D-4340-9982-16A2FF1805DB}" type="pres">
      <dgm:prSet presAssocID="{5DB3628B-0192-4655-9C69-202205E6006E}" presName="horz1" presStyleCnt="0"/>
      <dgm:spPr/>
    </dgm:pt>
    <dgm:pt modelId="{E00C6F08-1718-458E-B198-F057B9658CA7}" type="pres">
      <dgm:prSet presAssocID="{5DB3628B-0192-4655-9C69-202205E6006E}" presName="tx1" presStyleLbl="revTx" presStyleIdx="1" presStyleCnt="4"/>
      <dgm:spPr/>
    </dgm:pt>
    <dgm:pt modelId="{AE5E1EC1-3456-44CA-ACC7-BF3DA991CC8E}" type="pres">
      <dgm:prSet presAssocID="{5DB3628B-0192-4655-9C69-202205E6006E}" presName="vert1" presStyleCnt="0"/>
      <dgm:spPr/>
    </dgm:pt>
    <dgm:pt modelId="{68D82B82-1AEB-4588-8B08-8B311EA174C2}" type="pres">
      <dgm:prSet presAssocID="{255F404C-8AC6-4319-A722-AF12E272F299}" presName="thickLine" presStyleLbl="alignNode1" presStyleIdx="2" presStyleCnt="4"/>
      <dgm:spPr/>
    </dgm:pt>
    <dgm:pt modelId="{0C30B93A-3A86-4A58-95D8-81BECBB1C076}" type="pres">
      <dgm:prSet presAssocID="{255F404C-8AC6-4319-A722-AF12E272F299}" presName="horz1" presStyleCnt="0"/>
      <dgm:spPr/>
    </dgm:pt>
    <dgm:pt modelId="{CCA014F3-160F-4528-9D8A-049B400FE903}" type="pres">
      <dgm:prSet presAssocID="{255F404C-8AC6-4319-A722-AF12E272F299}" presName="tx1" presStyleLbl="revTx" presStyleIdx="2" presStyleCnt="4"/>
      <dgm:spPr/>
    </dgm:pt>
    <dgm:pt modelId="{45773388-FC6D-43BA-9D6E-7BFD192575B8}" type="pres">
      <dgm:prSet presAssocID="{255F404C-8AC6-4319-A722-AF12E272F299}" presName="vert1" presStyleCnt="0"/>
      <dgm:spPr/>
    </dgm:pt>
    <dgm:pt modelId="{97FC4C3E-DED2-4C40-95FC-04ADEA9D2628}" type="pres">
      <dgm:prSet presAssocID="{AD443690-07CF-42E8-8237-206A0A96615C}" presName="thickLine" presStyleLbl="alignNode1" presStyleIdx="3" presStyleCnt="4"/>
      <dgm:spPr/>
    </dgm:pt>
    <dgm:pt modelId="{89EB0DB1-A999-4CEE-920C-0098E1B94A3C}" type="pres">
      <dgm:prSet presAssocID="{AD443690-07CF-42E8-8237-206A0A96615C}" presName="horz1" presStyleCnt="0"/>
      <dgm:spPr/>
    </dgm:pt>
    <dgm:pt modelId="{4F08063E-2BB4-44D1-A433-E5470C91CE3B}" type="pres">
      <dgm:prSet presAssocID="{AD443690-07CF-42E8-8237-206A0A96615C}" presName="tx1" presStyleLbl="revTx" presStyleIdx="3" presStyleCnt="4"/>
      <dgm:spPr/>
    </dgm:pt>
    <dgm:pt modelId="{A693D3C9-9219-4133-9294-36CA7BA47B15}" type="pres">
      <dgm:prSet presAssocID="{AD443690-07CF-42E8-8237-206A0A96615C}" presName="vert1" presStyleCnt="0"/>
      <dgm:spPr/>
    </dgm:pt>
  </dgm:ptLst>
  <dgm:cxnLst>
    <dgm:cxn modelId="{7A25DE6A-3DF3-4359-AB2A-9855934AF66F}" type="presOf" srcId="{255F404C-8AC6-4319-A722-AF12E272F299}" destId="{CCA014F3-160F-4528-9D8A-049B400FE903}" srcOrd="0" destOrd="0" presId="urn:microsoft.com/office/officeart/2008/layout/LinedList"/>
    <dgm:cxn modelId="{7B97EF6D-D374-4D23-9939-8896271BFA74}" srcId="{9ECF0D53-E7D2-4244-9DCA-7476C832885D}" destId="{255F404C-8AC6-4319-A722-AF12E272F299}" srcOrd="2" destOrd="0" parTransId="{0BC71A79-9D29-410A-B7E0-F8D360CFF2FF}" sibTransId="{14C8BCB3-B385-4381-B83E-65128105C84D}"/>
    <dgm:cxn modelId="{BAC7D076-7F8D-46B4-9FAB-37DB50EEC7EF}" type="presOf" srcId="{5DB3628B-0192-4655-9C69-202205E6006E}" destId="{E00C6F08-1718-458E-B198-F057B9658CA7}" srcOrd="0" destOrd="0" presId="urn:microsoft.com/office/officeart/2008/layout/LinedList"/>
    <dgm:cxn modelId="{1DA48786-5C29-4318-AF58-D9E5A01D27FD}" srcId="{9ECF0D53-E7D2-4244-9DCA-7476C832885D}" destId="{5DB3628B-0192-4655-9C69-202205E6006E}" srcOrd="1" destOrd="0" parTransId="{C1FCE288-AD23-4871-B698-7B2289EEBC01}" sibTransId="{8B82ACC1-9A16-433A-89AF-562EBC5ECA6E}"/>
    <dgm:cxn modelId="{1C36B198-8154-4A39-BA98-CC8F65074551}" srcId="{9ECF0D53-E7D2-4244-9DCA-7476C832885D}" destId="{54CB66DB-0DBF-4F67-9BFA-7C4BDC74C77F}" srcOrd="0" destOrd="0" parTransId="{E54F03D7-7AA6-43C1-86DF-616D894B32FF}" sibTransId="{691C06DD-D42B-4FE8-8409-A4DF618071C7}"/>
    <dgm:cxn modelId="{3F8473C8-AAAE-4605-8299-59976C943F08}" srcId="{9ECF0D53-E7D2-4244-9DCA-7476C832885D}" destId="{AD443690-07CF-42E8-8237-206A0A96615C}" srcOrd="3" destOrd="0" parTransId="{928FD4CC-774A-4FAC-945D-4E16A57FDF8C}" sibTransId="{802A3115-AAD3-442F-BBA3-41D05D41D79B}"/>
    <dgm:cxn modelId="{CA0D81CA-76C3-4756-A4DD-7636E39BA8BA}" type="presOf" srcId="{AD443690-07CF-42E8-8237-206A0A96615C}" destId="{4F08063E-2BB4-44D1-A433-E5470C91CE3B}" srcOrd="0" destOrd="0" presId="urn:microsoft.com/office/officeart/2008/layout/LinedList"/>
    <dgm:cxn modelId="{3B23E6E6-BFD2-4C8E-A25E-EEFEB2B3C270}" type="presOf" srcId="{9ECF0D53-E7D2-4244-9DCA-7476C832885D}" destId="{D8C13B72-B6FF-4603-9E5F-E0653BFA2CDA}" srcOrd="0" destOrd="0" presId="urn:microsoft.com/office/officeart/2008/layout/LinedList"/>
    <dgm:cxn modelId="{147B1AEC-9EDE-4146-927D-66B2B0EB0437}" type="presOf" srcId="{54CB66DB-0DBF-4F67-9BFA-7C4BDC74C77F}" destId="{095D9DEC-4B12-412B-BFF4-D7C7D6CFFBD7}" srcOrd="0" destOrd="0" presId="urn:microsoft.com/office/officeart/2008/layout/LinedList"/>
    <dgm:cxn modelId="{BB82A491-D4EA-4F6E-A7F7-4A341FABF927}" type="presParOf" srcId="{D8C13B72-B6FF-4603-9E5F-E0653BFA2CDA}" destId="{B45542A8-02A0-4DEB-9152-0A4B6860BC81}" srcOrd="0" destOrd="0" presId="urn:microsoft.com/office/officeart/2008/layout/LinedList"/>
    <dgm:cxn modelId="{4A039E26-6711-4376-B56F-A99D2E0C4C0B}" type="presParOf" srcId="{D8C13B72-B6FF-4603-9E5F-E0653BFA2CDA}" destId="{3263B1FC-CC24-4E01-8F5A-13CDF07AF3C0}" srcOrd="1" destOrd="0" presId="urn:microsoft.com/office/officeart/2008/layout/LinedList"/>
    <dgm:cxn modelId="{4C2AB818-8513-4650-8925-AD7C4B58AFAF}" type="presParOf" srcId="{3263B1FC-CC24-4E01-8F5A-13CDF07AF3C0}" destId="{095D9DEC-4B12-412B-BFF4-D7C7D6CFFBD7}" srcOrd="0" destOrd="0" presId="urn:microsoft.com/office/officeart/2008/layout/LinedList"/>
    <dgm:cxn modelId="{C3E82EEF-B2D2-4D0E-B2D2-A05C22BD0A6B}" type="presParOf" srcId="{3263B1FC-CC24-4E01-8F5A-13CDF07AF3C0}" destId="{EC26C374-5861-407D-B433-D841D8AD950D}" srcOrd="1" destOrd="0" presId="urn:microsoft.com/office/officeart/2008/layout/LinedList"/>
    <dgm:cxn modelId="{C941BB1C-DBEB-4B27-9FDF-448026E87167}" type="presParOf" srcId="{D8C13B72-B6FF-4603-9E5F-E0653BFA2CDA}" destId="{69B4B530-2691-4E5C-BCB3-8AF1E48D382B}" srcOrd="2" destOrd="0" presId="urn:microsoft.com/office/officeart/2008/layout/LinedList"/>
    <dgm:cxn modelId="{8E627D13-CDB2-4CFF-A6B6-7A147D29861F}" type="presParOf" srcId="{D8C13B72-B6FF-4603-9E5F-E0653BFA2CDA}" destId="{7E4E7AB3-9A4D-4340-9982-16A2FF1805DB}" srcOrd="3" destOrd="0" presId="urn:microsoft.com/office/officeart/2008/layout/LinedList"/>
    <dgm:cxn modelId="{17B110E1-4618-4C5E-A43D-2767337B72AC}" type="presParOf" srcId="{7E4E7AB3-9A4D-4340-9982-16A2FF1805DB}" destId="{E00C6F08-1718-458E-B198-F057B9658CA7}" srcOrd="0" destOrd="0" presId="urn:microsoft.com/office/officeart/2008/layout/LinedList"/>
    <dgm:cxn modelId="{A2A478EF-F982-45FD-B34F-7E1AE664D8E5}" type="presParOf" srcId="{7E4E7AB3-9A4D-4340-9982-16A2FF1805DB}" destId="{AE5E1EC1-3456-44CA-ACC7-BF3DA991CC8E}" srcOrd="1" destOrd="0" presId="urn:microsoft.com/office/officeart/2008/layout/LinedList"/>
    <dgm:cxn modelId="{89DCF391-A95B-4BF4-8E10-29A4301B51F6}" type="presParOf" srcId="{D8C13B72-B6FF-4603-9E5F-E0653BFA2CDA}" destId="{68D82B82-1AEB-4588-8B08-8B311EA174C2}" srcOrd="4" destOrd="0" presId="urn:microsoft.com/office/officeart/2008/layout/LinedList"/>
    <dgm:cxn modelId="{19D04372-FCC8-4400-AAF5-2529080CAD88}" type="presParOf" srcId="{D8C13B72-B6FF-4603-9E5F-E0653BFA2CDA}" destId="{0C30B93A-3A86-4A58-95D8-81BECBB1C076}" srcOrd="5" destOrd="0" presId="urn:microsoft.com/office/officeart/2008/layout/LinedList"/>
    <dgm:cxn modelId="{191D7D85-FA0F-4A29-B6EE-6D62996D4919}" type="presParOf" srcId="{0C30B93A-3A86-4A58-95D8-81BECBB1C076}" destId="{CCA014F3-160F-4528-9D8A-049B400FE903}" srcOrd="0" destOrd="0" presId="urn:microsoft.com/office/officeart/2008/layout/LinedList"/>
    <dgm:cxn modelId="{B746F439-E057-431C-87DE-5394C36D8C14}" type="presParOf" srcId="{0C30B93A-3A86-4A58-95D8-81BECBB1C076}" destId="{45773388-FC6D-43BA-9D6E-7BFD192575B8}" srcOrd="1" destOrd="0" presId="urn:microsoft.com/office/officeart/2008/layout/LinedList"/>
    <dgm:cxn modelId="{563CCA21-89E4-4A98-B3EF-6B46B3C50DD5}" type="presParOf" srcId="{D8C13B72-B6FF-4603-9E5F-E0653BFA2CDA}" destId="{97FC4C3E-DED2-4C40-95FC-04ADEA9D2628}" srcOrd="6" destOrd="0" presId="urn:microsoft.com/office/officeart/2008/layout/LinedList"/>
    <dgm:cxn modelId="{FCA9EF6D-13A7-4790-91BF-CF8C18BAAD3E}" type="presParOf" srcId="{D8C13B72-B6FF-4603-9E5F-E0653BFA2CDA}" destId="{89EB0DB1-A999-4CEE-920C-0098E1B94A3C}" srcOrd="7" destOrd="0" presId="urn:microsoft.com/office/officeart/2008/layout/LinedList"/>
    <dgm:cxn modelId="{18A405CF-6341-4564-A315-0F397EE4D993}" type="presParOf" srcId="{89EB0DB1-A999-4CEE-920C-0098E1B94A3C}" destId="{4F08063E-2BB4-44D1-A433-E5470C91CE3B}" srcOrd="0" destOrd="0" presId="urn:microsoft.com/office/officeart/2008/layout/LinedList"/>
    <dgm:cxn modelId="{A85837DA-E336-497B-9FA2-57CA3CC0160F}" type="presParOf" srcId="{89EB0DB1-A999-4CEE-920C-0098E1B94A3C}" destId="{A693D3C9-9219-4133-9294-36CA7BA47B1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9DEE9DF-4744-4EE6-98AA-FB92EFACE9A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2225FB8F-2954-4D37-B4FC-2952D5FAE257}">
      <dgm:prSet/>
      <dgm:spPr/>
      <dgm:t>
        <a:bodyPr/>
        <a:lstStyle/>
        <a:p>
          <a:r>
            <a:rPr lang="en-US"/>
            <a:t>For the online retailer example, the goal was to improve revenue, but it was not clear how to achieve that objective. </a:t>
          </a:r>
        </a:p>
      </dgm:t>
    </dgm:pt>
    <dgm:pt modelId="{8B11A576-8033-4E1D-9C0B-B61CE61B4F7D}" type="parTrans" cxnId="{8109EB61-E3FF-4622-8C95-101D73910AA3}">
      <dgm:prSet/>
      <dgm:spPr/>
      <dgm:t>
        <a:bodyPr/>
        <a:lstStyle/>
        <a:p>
          <a:endParaRPr lang="en-US"/>
        </a:p>
      </dgm:t>
    </dgm:pt>
    <dgm:pt modelId="{F1C116CF-BE5D-4097-B4DE-921E96D9FC5E}" type="sibTrans" cxnId="{8109EB61-E3FF-4622-8C95-101D73910AA3}">
      <dgm:prSet/>
      <dgm:spPr/>
      <dgm:t>
        <a:bodyPr/>
        <a:lstStyle/>
        <a:p>
          <a:endParaRPr lang="en-US"/>
        </a:p>
      </dgm:t>
    </dgm:pt>
    <dgm:pt modelId="{22C3CE32-5CB6-49AD-B936-8405A2181A27}">
      <dgm:prSet/>
      <dgm:spPr/>
      <dgm:t>
        <a:bodyPr/>
        <a:lstStyle/>
        <a:p>
          <a:r>
            <a:rPr lang="en-US"/>
            <a:t>It was the data that suggested that the retailer had an opportunity to learn about consumer behavior in the first few minutes of an event and then optimize pricing decisions. This observation led to the development of a learning and optimization model. </a:t>
          </a:r>
        </a:p>
      </dgm:t>
    </dgm:pt>
    <dgm:pt modelId="{CDB0BF82-CF85-4E62-877C-6DB34F60DF45}" type="parTrans" cxnId="{68E40158-17F7-402F-8771-26CDEC1C8738}">
      <dgm:prSet/>
      <dgm:spPr/>
      <dgm:t>
        <a:bodyPr/>
        <a:lstStyle/>
        <a:p>
          <a:endParaRPr lang="en-US"/>
        </a:p>
      </dgm:t>
    </dgm:pt>
    <dgm:pt modelId="{922A7BE1-7B0B-46A2-8CB5-7FFBD2CCA75C}" type="sibTrans" cxnId="{68E40158-17F7-402F-8771-26CDEC1C8738}">
      <dgm:prSet/>
      <dgm:spPr/>
      <dgm:t>
        <a:bodyPr/>
        <a:lstStyle/>
        <a:p>
          <a:endParaRPr lang="en-US"/>
        </a:p>
      </dgm:t>
    </dgm:pt>
    <dgm:pt modelId="{5B8A92A8-0EB8-4C10-A37F-F4B617552144}">
      <dgm:prSet/>
      <dgm:spPr/>
      <dgm:t>
        <a:bodyPr/>
        <a:lstStyle/>
        <a:p>
          <a:r>
            <a:rPr lang="en-US"/>
            <a:t>Equally important, it was the data that suggested the need to carefully choose the number of items in an assortment and hence called for a model for assortment optimization.</a:t>
          </a:r>
        </a:p>
      </dgm:t>
    </dgm:pt>
    <dgm:pt modelId="{14773020-11F0-4018-9F14-95D3740CFA4D}" type="parTrans" cxnId="{1D1DA464-424F-47CE-BE34-B643DD1BB340}">
      <dgm:prSet/>
      <dgm:spPr/>
      <dgm:t>
        <a:bodyPr/>
        <a:lstStyle/>
        <a:p>
          <a:endParaRPr lang="en-US"/>
        </a:p>
      </dgm:t>
    </dgm:pt>
    <dgm:pt modelId="{5A0CBFB2-F024-4E02-AD96-CE7AA54DE824}" type="sibTrans" cxnId="{1D1DA464-424F-47CE-BE34-B643DD1BB340}">
      <dgm:prSet/>
      <dgm:spPr/>
      <dgm:t>
        <a:bodyPr/>
        <a:lstStyle/>
        <a:p>
          <a:endParaRPr lang="en-US"/>
        </a:p>
      </dgm:t>
    </dgm:pt>
    <dgm:pt modelId="{AA5001CF-7796-4BBA-9924-CD5C989FE1B8}" type="pres">
      <dgm:prSet presAssocID="{C9DEE9DF-4744-4EE6-98AA-FB92EFACE9A1}" presName="root" presStyleCnt="0">
        <dgm:presLayoutVars>
          <dgm:dir/>
          <dgm:resizeHandles val="exact"/>
        </dgm:presLayoutVars>
      </dgm:prSet>
      <dgm:spPr/>
    </dgm:pt>
    <dgm:pt modelId="{E9EF6CFB-26B2-4472-B7E3-1F20CF77FD32}" type="pres">
      <dgm:prSet presAssocID="{2225FB8F-2954-4D37-B4FC-2952D5FAE257}" presName="compNode" presStyleCnt="0"/>
      <dgm:spPr/>
    </dgm:pt>
    <dgm:pt modelId="{3F62F26D-E1EA-49A0-8FBA-995D13494533}" type="pres">
      <dgm:prSet presAssocID="{2225FB8F-2954-4D37-B4FC-2952D5FAE257}" presName="bgRect" presStyleLbl="bgShp" presStyleIdx="0" presStyleCnt="3"/>
      <dgm:spPr/>
    </dgm:pt>
    <dgm:pt modelId="{07563096-E53B-4E11-B9C2-30B418A4D0E8}" type="pres">
      <dgm:prSet presAssocID="{2225FB8F-2954-4D37-B4FC-2952D5FAE25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ore"/>
        </a:ext>
      </dgm:extLst>
    </dgm:pt>
    <dgm:pt modelId="{0661E911-CB5A-4030-9BBE-AC6A8CACED74}" type="pres">
      <dgm:prSet presAssocID="{2225FB8F-2954-4D37-B4FC-2952D5FAE257}" presName="spaceRect" presStyleCnt="0"/>
      <dgm:spPr/>
    </dgm:pt>
    <dgm:pt modelId="{D9B0911C-E671-41DB-8395-9E82357060A8}" type="pres">
      <dgm:prSet presAssocID="{2225FB8F-2954-4D37-B4FC-2952D5FAE257}" presName="parTx" presStyleLbl="revTx" presStyleIdx="0" presStyleCnt="3">
        <dgm:presLayoutVars>
          <dgm:chMax val="0"/>
          <dgm:chPref val="0"/>
        </dgm:presLayoutVars>
      </dgm:prSet>
      <dgm:spPr/>
    </dgm:pt>
    <dgm:pt modelId="{E5F57C93-A163-4E28-8219-9F61B9F5D282}" type="pres">
      <dgm:prSet presAssocID="{F1C116CF-BE5D-4097-B4DE-921E96D9FC5E}" presName="sibTrans" presStyleCnt="0"/>
      <dgm:spPr/>
    </dgm:pt>
    <dgm:pt modelId="{91A40F5C-5EB3-46C1-84E8-DF122DD11FE3}" type="pres">
      <dgm:prSet presAssocID="{22C3CE32-5CB6-49AD-B936-8405A2181A27}" presName="compNode" presStyleCnt="0"/>
      <dgm:spPr/>
    </dgm:pt>
    <dgm:pt modelId="{31413A72-65EB-40FB-8388-834F3CEF98DD}" type="pres">
      <dgm:prSet presAssocID="{22C3CE32-5CB6-49AD-B936-8405A2181A27}" presName="bgRect" presStyleLbl="bgShp" presStyleIdx="1" presStyleCnt="3"/>
      <dgm:spPr/>
    </dgm:pt>
    <dgm:pt modelId="{C7C77554-2C1F-4196-8161-73CEE82D4355}" type="pres">
      <dgm:prSet presAssocID="{22C3CE32-5CB6-49AD-B936-8405A2181A2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Kiosk"/>
        </a:ext>
      </dgm:extLst>
    </dgm:pt>
    <dgm:pt modelId="{CEA01160-1F9C-4BB7-A479-BCDDD9155080}" type="pres">
      <dgm:prSet presAssocID="{22C3CE32-5CB6-49AD-B936-8405A2181A27}" presName="spaceRect" presStyleCnt="0"/>
      <dgm:spPr/>
    </dgm:pt>
    <dgm:pt modelId="{3C6F397E-AF9D-4B92-96E9-269C552E9E9D}" type="pres">
      <dgm:prSet presAssocID="{22C3CE32-5CB6-49AD-B936-8405A2181A27}" presName="parTx" presStyleLbl="revTx" presStyleIdx="1" presStyleCnt="3">
        <dgm:presLayoutVars>
          <dgm:chMax val="0"/>
          <dgm:chPref val="0"/>
        </dgm:presLayoutVars>
      </dgm:prSet>
      <dgm:spPr/>
    </dgm:pt>
    <dgm:pt modelId="{B6DF68F3-C310-44EA-A4D4-C71F87367EBE}" type="pres">
      <dgm:prSet presAssocID="{922A7BE1-7B0B-46A2-8CB5-7FFBD2CCA75C}" presName="sibTrans" presStyleCnt="0"/>
      <dgm:spPr/>
    </dgm:pt>
    <dgm:pt modelId="{571CD448-B55C-43DD-AFF6-E23B805151A1}" type="pres">
      <dgm:prSet presAssocID="{5B8A92A8-0EB8-4C10-A37F-F4B617552144}" presName="compNode" presStyleCnt="0"/>
      <dgm:spPr/>
    </dgm:pt>
    <dgm:pt modelId="{F101F43D-27C6-41F4-86E1-676DD29B1DC5}" type="pres">
      <dgm:prSet presAssocID="{5B8A92A8-0EB8-4C10-A37F-F4B617552144}" presName="bgRect" presStyleLbl="bgShp" presStyleIdx="2" presStyleCnt="3"/>
      <dgm:spPr/>
    </dgm:pt>
    <dgm:pt modelId="{169E5463-D902-4A6A-9687-E51FE564235E}" type="pres">
      <dgm:prSet presAssocID="{5B8A92A8-0EB8-4C10-A37F-F4B61755214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E297EB14-1828-4C32-B383-0A9195284C5B}" type="pres">
      <dgm:prSet presAssocID="{5B8A92A8-0EB8-4C10-A37F-F4B617552144}" presName="spaceRect" presStyleCnt="0"/>
      <dgm:spPr/>
    </dgm:pt>
    <dgm:pt modelId="{820FD082-BEAC-403E-A8AC-79C5D14F01A2}" type="pres">
      <dgm:prSet presAssocID="{5B8A92A8-0EB8-4C10-A37F-F4B617552144}" presName="parTx" presStyleLbl="revTx" presStyleIdx="2" presStyleCnt="3">
        <dgm:presLayoutVars>
          <dgm:chMax val="0"/>
          <dgm:chPref val="0"/>
        </dgm:presLayoutVars>
      </dgm:prSet>
      <dgm:spPr/>
    </dgm:pt>
  </dgm:ptLst>
  <dgm:cxnLst>
    <dgm:cxn modelId="{EEEB6304-3D7F-40B4-B490-E8093ADA40E3}" type="presOf" srcId="{5B8A92A8-0EB8-4C10-A37F-F4B617552144}" destId="{820FD082-BEAC-403E-A8AC-79C5D14F01A2}" srcOrd="0" destOrd="0" presId="urn:microsoft.com/office/officeart/2018/2/layout/IconVerticalSolidList"/>
    <dgm:cxn modelId="{8109EB61-E3FF-4622-8C95-101D73910AA3}" srcId="{C9DEE9DF-4744-4EE6-98AA-FB92EFACE9A1}" destId="{2225FB8F-2954-4D37-B4FC-2952D5FAE257}" srcOrd="0" destOrd="0" parTransId="{8B11A576-8033-4E1D-9C0B-B61CE61B4F7D}" sibTransId="{F1C116CF-BE5D-4097-B4DE-921E96D9FC5E}"/>
    <dgm:cxn modelId="{10FE7D42-B075-48ED-870F-FC1D4A51FFA2}" type="presOf" srcId="{22C3CE32-5CB6-49AD-B936-8405A2181A27}" destId="{3C6F397E-AF9D-4B92-96E9-269C552E9E9D}" srcOrd="0" destOrd="0" presId="urn:microsoft.com/office/officeart/2018/2/layout/IconVerticalSolidList"/>
    <dgm:cxn modelId="{1D1DA464-424F-47CE-BE34-B643DD1BB340}" srcId="{C9DEE9DF-4744-4EE6-98AA-FB92EFACE9A1}" destId="{5B8A92A8-0EB8-4C10-A37F-F4B617552144}" srcOrd="2" destOrd="0" parTransId="{14773020-11F0-4018-9F14-95D3740CFA4D}" sibTransId="{5A0CBFB2-F024-4E02-AD96-CE7AA54DE824}"/>
    <dgm:cxn modelId="{68E40158-17F7-402F-8771-26CDEC1C8738}" srcId="{C9DEE9DF-4744-4EE6-98AA-FB92EFACE9A1}" destId="{22C3CE32-5CB6-49AD-B936-8405A2181A27}" srcOrd="1" destOrd="0" parTransId="{CDB0BF82-CF85-4E62-877C-6DB34F60DF45}" sibTransId="{922A7BE1-7B0B-46A2-8CB5-7FFBD2CCA75C}"/>
    <dgm:cxn modelId="{7D5BF3C9-310D-4949-B394-603599B5D3DC}" type="presOf" srcId="{2225FB8F-2954-4D37-B4FC-2952D5FAE257}" destId="{D9B0911C-E671-41DB-8395-9E82357060A8}" srcOrd="0" destOrd="0" presId="urn:microsoft.com/office/officeart/2018/2/layout/IconVerticalSolidList"/>
    <dgm:cxn modelId="{FE72DBFB-B966-4586-A71F-2FC9EA82B2F0}" type="presOf" srcId="{C9DEE9DF-4744-4EE6-98AA-FB92EFACE9A1}" destId="{AA5001CF-7796-4BBA-9924-CD5C989FE1B8}" srcOrd="0" destOrd="0" presId="urn:microsoft.com/office/officeart/2018/2/layout/IconVerticalSolidList"/>
    <dgm:cxn modelId="{73A4F185-B1A9-4768-9AF8-B8A5794A56E3}" type="presParOf" srcId="{AA5001CF-7796-4BBA-9924-CD5C989FE1B8}" destId="{E9EF6CFB-26B2-4472-B7E3-1F20CF77FD32}" srcOrd="0" destOrd="0" presId="urn:microsoft.com/office/officeart/2018/2/layout/IconVerticalSolidList"/>
    <dgm:cxn modelId="{35911D62-CFBB-4913-859F-D844DAD1CCC5}" type="presParOf" srcId="{E9EF6CFB-26B2-4472-B7E3-1F20CF77FD32}" destId="{3F62F26D-E1EA-49A0-8FBA-995D13494533}" srcOrd="0" destOrd="0" presId="urn:microsoft.com/office/officeart/2018/2/layout/IconVerticalSolidList"/>
    <dgm:cxn modelId="{B66EDD34-EB75-463A-AEAC-4735CC74AED8}" type="presParOf" srcId="{E9EF6CFB-26B2-4472-B7E3-1F20CF77FD32}" destId="{07563096-E53B-4E11-B9C2-30B418A4D0E8}" srcOrd="1" destOrd="0" presId="urn:microsoft.com/office/officeart/2018/2/layout/IconVerticalSolidList"/>
    <dgm:cxn modelId="{CA741E0D-C834-4060-8F96-057B2037C09F}" type="presParOf" srcId="{E9EF6CFB-26B2-4472-B7E3-1F20CF77FD32}" destId="{0661E911-CB5A-4030-9BBE-AC6A8CACED74}" srcOrd="2" destOrd="0" presId="urn:microsoft.com/office/officeart/2018/2/layout/IconVerticalSolidList"/>
    <dgm:cxn modelId="{CBA6D986-EC7E-4478-9727-71BD6B4486EF}" type="presParOf" srcId="{E9EF6CFB-26B2-4472-B7E3-1F20CF77FD32}" destId="{D9B0911C-E671-41DB-8395-9E82357060A8}" srcOrd="3" destOrd="0" presId="urn:microsoft.com/office/officeart/2018/2/layout/IconVerticalSolidList"/>
    <dgm:cxn modelId="{5A14453D-AE71-484A-9C04-4D1695238B9C}" type="presParOf" srcId="{AA5001CF-7796-4BBA-9924-CD5C989FE1B8}" destId="{E5F57C93-A163-4E28-8219-9F61B9F5D282}" srcOrd="1" destOrd="0" presId="urn:microsoft.com/office/officeart/2018/2/layout/IconVerticalSolidList"/>
    <dgm:cxn modelId="{9C696A0E-1EAD-4FD0-AC58-F843717B723F}" type="presParOf" srcId="{AA5001CF-7796-4BBA-9924-CD5C989FE1B8}" destId="{91A40F5C-5EB3-46C1-84E8-DF122DD11FE3}" srcOrd="2" destOrd="0" presId="urn:microsoft.com/office/officeart/2018/2/layout/IconVerticalSolidList"/>
    <dgm:cxn modelId="{3F7FFF3D-13A7-4E1E-B27B-EB5F403C40A9}" type="presParOf" srcId="{91A40F5C-5EB3-46C1-84E8-DF122DD11FE3}" destId="{31413A72-65EB-40FB-8388-834F3CEF98DD}" srcOrd="0" destOrd="0" presId="urn:microsoft.com/office/officeart/2018/2/layout/IconVerticalSolidList"/>
    <dgm:cxn modelId="{C38F6C6C-F4DD-4208-9B2F-AE921FA58CE5}" type="presParOf" srcId="{91A40F5C-5EB3-46C1-84E8-DF122DD11FE3}" destId="{C7C77554-2C1F-4196-8161-73CEE82D4355}" srcOrd="1" destOrd="0" presId="urn:microsoft.com/office/officeart/2018/2/layout/IconVerticalSolidList"/>
    <dgm:cxn modelId="{A6AFE3B0-B6E9-46DE-A246-B1B3F6893121}" type="presParOf" srcId="{91A40F5C-5EB3-46C1-84E8-DF122DD11FE3}" destId="{CEA01160-1F9C-4BB7-A479-BCDDD9155080}" srcOrd="2" destOrd="0" presId="urn:microsoft.com/office/officeart/2018/2/layout/IconVerticalSolidList"/>
    <dgm:cxn modelId="{2AF0FA0C-C5AD-4BC8-B8BC-D29A7C55A0FA}" type="presParOf" srcId="{91A40F5C-5EB3-46C1-84E8-DF122DD11FE3}" destId="{3C6F397E-AF9D-4B92-96E9-269C552E9E9D}" srcOrd="3" destOrd="0" presId="urn:microsoft.com/office/officeart/2018/2/layout/IconVerticalSolidList"/>
    <dgm:cxn modelId="{930BB1C7-97B6-476E-988D-832E4780FC62}" type="presParOf" srcId="{AA5001CF-7796-4BBA-9924-CD5C989FE1B8}" destId="{B6DF68F3-C310-44EA-A4D4-C71F87367EBE}" srcOrd="3" destOrd="0" presId="urn:microsoft.com/office/officeart/2018/2/layout/IconVerticalSolidList"/>
    <dgm:cxn modelId="{CC5DC061-F5EF-47AA-BA48-6EBDBD634603}" type="presParOf" srcId="{AA5001CF-7796-4BBA-9924-CD5C989FE1B8}" destId="{571CD448-B55C-43DD-AFF6-E23B805151A1}" srcOrd="4" destOrd="0" presId="urn:microsoft.com/office/officeart/2018/2/layout/IconVerticalSolidList"/>
    <dgm:cxn modelId="{508E4FA2-82D3-4C97-9E8C-E4A833131CC6}" type="presParOf" srcId="{571CD448-B55C-43DD-AFF6-E23B805151A1}" destId="{F101F43D-27C6-41F4-86E1-676DD29B1DC5}" srcOrd="0" destOrd="0" presId="urn:microsoft.com/office/officeart/2018/2/layout/IconVerticalSolidList"/>
    <dgm:cxn modelId="{D2E060E7-E08E-4324-8804-565ED372A71B}" type="presParOf" srcId="{571CD448-B55C-43DD-AFF6-E23B805151A1}" destId="{169E5463-D902-4A6A-9687-E51FE564235E}" srcOrd="1" destOrd="0" presId="urn:microsoft.com/office/officeart/2018/2/layout/IconVerticalSolidList"/>
    <dgm:cxn modelId="{332191C2-36A5-4266-90F5-9FD37B84158F}" type="presParOf" srcId="{571CD448-B55C-43DD-AFF6-E23B805151A1}" destId="{E297EB14-1828-4C32-B383-0A9195284C5B}" srcOrd="2" destOrd="0" presId="urn:microsoft.com/office/officeart/2018/2/layout/IconVerticalSolidList"/>
    <dgm:cxn modelId="{EE980064-10DB-4E03-804B-2BE67BFAE0C2}" type="presParOf" srcId="{571CD448-B55C-43DD-AFF6-E23B805151A1}" destId="{820FD082-BEAC-403E-A8AC-79C5D14F01A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8142634-3F1C-4C3E-8244-97D1E9B5E0E0}"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8AF2A872-AAAD-4057-A9C2-7FD85761D0DA}">
      <dgm:prSet/>
      <dgm:spPr/>
      <dgm:t>
        <a:bodyPr/>
        <a:lstStyle/>
        <a:p>
          <a:r>
            <a:rPr lang="en-US" dirty="0"/>
            <a:t>An exciting future direction is in the development of interpretable models in OM. </a:t>
          </a:r>
        </a:p>
      </dgm:t>
    </dgm:pt>
    <dgm:pt modelId="{F6C70834-7C18-45EA-98AF-8F0DAF9404B3}" type="parTrans" cxnId="{5EC5FBBF-4DD0-44DB-96E1-29FD5E507D04}">
      <dgm:prSet/>
      <dgm:spPr/>
      <dgm:t>
        <a:bodyPr/>
        <a:lstStyle/>
        <a:p>
          <a:endParaRPr lang="en-US"/>
        </a:p>
      </dgm:t>
    </dgm:pt>
    <dgm:pt modelId="{23489308-2D88-427F-9B14-5EA0C985A7E4}" type="sibTrans" cxnId="{5EC5FBBF-4DD0-44DB-96E1-29FD5E507D04}">
      <dgm:prSet/>
      <dgm:spPr/>
      <dgm:t>
        <a:bodyPr/>
        <a:lstStyle/>
        <a:p>
          <a:endParaRPr lang="en-US"/>
        </a:p>
      </dgm:t>
    </dgm:pt>
    <dgm:pt modelId="{3DFEEBD0-88B7-45B5-821B-A02457AEE7AF}">
      <dgm:prSet/>
      <dgm:spPr/>
      <dgm:t>
        <a:bodyPr/>
        <a:lstStyle/>
        <a:p>
          <a:r>
            <a:rPr lang="en-US"/>
            <a:t>In machine learning, an interpretable model is one in which a human being can easily see and understand how the model maps an observation into a prediction. </a:t>
          </a:r>
        </a:p>
      </dgm:t>
    </dgm:pt>
    <dgm:pt modelId="{E39ACC02-B102-484B-922A-588D5C744C91}" type="parTrans" cxnId="{467C7C6F-BB50-4C63-A4E5-79BF40679D3F}">
      <dgm:prSet/>
      <dgm:spPr/>
      <dgm:t>
        <a:bodyPr/>
        <a:lstStyle/>
        <a:p>
          <a:endParaRPr lang="en-US"/>
        </a:p>
      </dgm:t>
    </dgm:pt>
    <dgm:pt modelId="{BB188894-5DEC-42E6-BB31-F12F45FAB317}" type="sibTrans" cxnId="{467C7C6F-BB50-4C63-A4E5-79BF40679D3F}">
      <dgm:prSet/>
      <dgm:spPr/>
      <dgm:t>
        <a:bodyPr/>
        <a:lstStyle/>
        <a:p>
          <a:endParaRPr lang="en-US"/>
        </a:p>
      </dgm:t>
    </dgm:pt>
    <dgm:pt modelId="{35ED47BF-639C-4347-8AB4-BD825539091E}" type="pres">
      <dgm:prSet presAssocID="{38142634-3F1C-4C3E-8244-97D1E9B5E0E0}" presName="linear" presStyleCnt="0">
        <dgm:presLayoutVars>
          <dgm:animLvl val="lvl"/>
          <dgm:resizeHandles val="exact"/>
        </dgm:presLayoutVars>
      </dgm:prSet>
      <dgm:spPr/>
    </dgm:pt>
    <dgm:pt modelId="{9344AB17-43A7-4305-9E77-A24DDF92C543}" type="pres">
      <dgm:prSet presAssocID="{8AF2A872-AAAD-4057-A9C2-7FD85761D0DA}" presName="parentText" presStyleLbl="node1" presStyleIdx="0" presStyleCnt="2">
        <dgm:presLayoutVars>
          <dgm:chMax val="0"/>
          <dgm:bulletEnabled val="1"/>
        </dgm:presLayoutVars>
      </dgm:prSet>
      <dgm:spPr/>
    </dgm:pt>
    <dgm:pt modelId="{C6B59C6E-F9BF-4A5C-A216-D90D1446FD64}" type="pres">
      <dgm:prSet presAssocID="{23489308-2D88-427F-9B14-5EA0C985A7E4}" presName="spacer" presStyleCnt="0"/>
      <dgm:spPr/>
    </dgm:pt>
    <dgm:pt modelId="{031BD2D8-6DF9-4EF3-89BD-3E734CF370BF}" type="pres">
      <dgm:prSet presAssocID="{3DFEEBD0-88B7-45B5-821B-A02457AEE7AF}" presName="parentText" presStyleLbl="node1" presStyleIdx="1" presStyleCnt="2">
        <dgm:presLayoutVars>
          <dgm:chMax val="0"/>
          <dgm:bulletEnabled val="1"/>
        </dgm:presLayoutVars>
      </dgm:prSet>
      <dgm:spPr/>
    </dgm:pt>
  </dgm:ptLst>
  <dgm:cxnLst>
    <dgm:cxn modelId="{894BCC49-B2FD-46F4-9731-D2DD2ED09428}" type="presOf" srcId="{8AF2A872-AAAD-4057-A9C2-7FD85761D0DA}" destId="{9344AB17-43A7-4305-9E77-A24DDF92C543}" srcOrd="0" destOrd="0" presId="urn:microsoft.com/office/officeart/2005/8/layout/vList2"/>
    <dgm:cxn modelId="{467C7C6F-BB50-4C63-A4E5-79BF40679D3F}" srcId="{38142634-3F1C-4C3E-8244-97D1E9B5E0E0}" destId="{3DFEEBD0-88B7-45B5-821B-A02457AEE7AF}" srcOrd="1" destOrd="0" parTransId="{E39ACC02-B102-484B-922A-588D5C744C91}" sibTransId="{BB188894-5DEC-42E6-BB31-F12F45FAB317}"/>
    <dgm:cxn modelId="{C3088377-C5DC-4E6A-99E3-F6DF0C5ABBBB}" type="presOf" srcId="{3DFEEBD0-88B7-45B5-821B-A02457AEE7AF}" destId="{031BD2D8-6DF9-4EF3-89BD-3E734CF370BF}" srcOrd="0" destOrd="0" presId="urn:microsoft.com/office/officeart/2005/8/layout/vList2"/>
    <dgm:cxn modelId="{5EC5FBBF-4DD0-44DB-96E1-29FD5E507D04}" srcId="{38142634-3F1C-4C3E-8244-97D1E9B5E0E0}" destId="{8AF2A872-AAAD-4057-A9C2-7FD85761D0DA}" srcOrd="0" destOrd="0" parTransId="{F6C70834-7C18-45EA-98AF-8F0DAF9404B3}" sibTransId="{23489308-2D88-427F-9B14-5EA0C985A7E4}"/>
    <dgm:cxn modelId="{E039BAE5-37FC-444D-823C-914F898F895A}" type="presOf" srcId="{38142634-3F1C-4C3E-8244-97D1E9B5E0E0}" destId="{35ED47BF-639C-4347-8AB4-BD825539091E}" srcOrd="0" destOrd="0" presId="urn:microsoft.com/office/officeart/2005/8/layout/vList2"/>
    <dgm:cxn modelId="{B216416E-A1C3-4EB8-A5DE-64D85C6A785C}" type="presParOf" srcId="{35ED47BF-639C-4347-8AB4-BD825539091E}" destId="{9344AB17-43A7-4305-9E77-A24DDF92C543}" srcOrd="0" destOrd="0" presId="urn:microsoft.com/office/officeart/2005/8/layout/vList2"/>
    <dgm:cxn modelId="{E4D373BD-74C3-4A8E-B90E-463353402B28}" type="presParOf" srcId="{35ED47BF-639C-4347-8AB4-BD825539091E}" destId="{C6B59C6E-F9BF-4A5C-A216-D90D1446FD64}" srcOrd="1" destOrd="0" presId="urn:microsoft.com/office/officeart/2005/8/layout/vList2"/>
    <dgm:cxn modelId="{1D7D0EC0-3E90-47B7-84BB-96985C3AF071}" type="presParOf" srcId="{35ED47BF-639C-4347-8AB4-BD825539091E}" destId="{031BD2D8-6DF9-4EF3-89BD-3E734CF370BF}"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1A636B5-BF40-4086-BB50-05E0C14C9AAD}"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09C263A2-03D8-4E45-B595-7F53DF816392}">
      <dgm:prSet/>
      <dgm:spPr/>
      <dgm:t>
        <a:bodyPr/>
        <a:lstStyle/>
        <a:p>
          <a:r>
            <a:rPr lang="en-US"/>
            <a:t>Machine learning is usually concerned with predicting a dependent variable using a collection of independent variables. </a:t>
          </a:r>
        </a:p>
      </dgm:t>
    </dgm:pt>
    <dgm:pt modelId="{1DD7AE95-4990-4401-955B-6DE94B2DF95A}" type="parTrans" cxnId="{0A3E4CA0-DA39-4960-ACB5-2B76689DB62C}">
      <dgm:prSet/>
      <dgm:spPr/>
      <dgm:t>
        <a:bodyPr/>
        <a:lstStyle/>
        <a:p>
          <a:endParaRPr lang="en-US"/>
        </a:p>
      </dgm:t>
    </dgm:pt>
    <dgm:pt modelId="{21F3786D-899B-42D2-B084-315435E25101}" type="sibTrans" cxnId="{0A3E4CA0-DA39-4960-ACB5-2B76689DB62C}">
      <dgm:prSet/>
      <dgm:spPr/>
      <dgm:t>
        <a:bodyPr/>
        <a:lstStyle/>
        <a:p>
          <a:endParaRPr lang="en-US"/>
        </a:p>
      </dgm:t>
    </dgm:pt>
    <dgm:pt modelId="{5C35AF97-22FC-45A8-875E-A2B42FC5B859}">
      <dgm:prSet/>
      <dgm:spPr/>
      <dgm:t>
        <a:bodyPr/>
        <a:lstStyle/>
        <a:p>
          <a:r>
            <a:rPr lang="en-US"/>
            <a:t>In many OM applications, the decision enters into the machine learning model as an independent variable. </a:t>
          </a:r>
        </a:p>
      </dgm:t>
    </dgm:pt>
    <dgm:pt modelId="{B4816E2F-4329-466F-A6F0-EDD0B1140F75}" type="parTrans" cxnId="{328FAB76-EE03-4D6D-A09D-3846F7576F87}">
      <dgm:prSet/>
      <dgm:spPr/>
      <dgm:t>
        <a:bodyPr/>
        <a:lstStyle/>
        <a:p>
          <a:endParaRPr lang="en-US"/>
        </a:p>
      </dgm:t>
    </dgm:pt>
    <dgm:pt modelId="{BF8973D9-5344-4AEC-AAE0-E9252C863075}" type="sibTrans" cxnId="{328FAB76-EE03-4D6D-A09D-3846F7576F87}">
      <dgm:prSet/>
      <dgm:spPr/>
      <dgm:t>
        <a:bodyPr/>
        <a:lstStyle/>
        <a:p>
          <a:endParaRPr lang="en-US"/>
        </a:p>
      </dgm:t>
    </dgm:pt>
    <dgm:pt modelId="{36BA38AA-809C-4082-AD76-9E6A6868492F}">
      <dgm:prSet/>
      <dgm:spPr/>
      <dgm:t>
        <a:bodyPr/>
        <a:lstStyle/>
        <a:p>
          <a:r>
            <a:rPr lang="en-US"/>
            <a:t>For such settings, a more relevant perspective to take is in understanding the causal impact of the decision on the dependent variable.</a:t>
          </a:r>
        </a:p>
      </dgm:t>
    </dgm:pt>
    <dgm:pt modelId="{D35B3C7F-4345-4A98-A3F7-A720B02E66EF}" type="parTrans" cxnId="{FB9FDFCE-2FBB-4748-A1EC-E05EB00C939F}">
      <dgm:prSet/>
      <dgm:spPr/>
      <dgm:t>
        <a:bodyPr/>
        <a:lstStyle/>
        <a:p>
          <a:endParaRPr lang="en-US"/>
        </a:p>
      </dgm:t>
    </dgm:pt>
    <dgm:pt modelId="{E753EA2D-935F-4E86-95C9-F6C852854AAA}" type="sibTrans" cxnId="{FB9FDFCE-2FBB-4748-A1EC-E05EB00C939F}">
      <dgm:prSet/>
      <dgm:spPr/>
      <dgm:t>
        <a:bodyPr/>
        <a:lstStyle/>
        <a:p>
          <a:endParaRPr lang="en-US"/>
        </a:p>
      </dgm:t>
    </dgm:pt>
    <dgm:pt modelId="{E604BF8A-8AB6-491F-87D0-93D89123C203}" type="pres">
      <dgm:prSet presAssocID="{D1A636B5-BF40-4086-BB50-05E0C14C9AAD}" presName="linear" presStyleCnt="0">
        <dgm:presLayoutVars>
          <dgm:animLvl val="lvl"/>
          <dgm:resizeHandles val="exact"/>
        </dgm:presLayoutVars>
      </dgm:prSet>
      <dgm:spPr/>
    </dgm:pt>
    <dgm:pt modelId="{A766383F-3448-40D2-8DC6-9766193CEA97}" type="pres">
      <dgm:prSet presAssocID="{09C263A2-03D8-4E45-B595-7F53DF816392}" presName="parentText" presStyleLbl="node1" presStyleIdx="0" presStyleCnt="3">
        <dgm:presLayoutVars>
          <dgm:chMax val="0"/>
          <dgm:bulletEnabled val="1"/>
        </dgm:presLayoutVars>
      </dgm:prSet>
      <dgm:spPr/>
    </dgm:pt>
    <dgm:pt modelId="{56B4FB00-5AE0-4C51-8E8D-9DF17E41074E}" type="pres">
      <dgm:prSet presAssocID="{21F3786D-899B-42D2-B084-315435E25101}" presName="spacer" presStyleCnt="0"/>
      <dgm:spPr/>
    </dgm:pt>
    <dgm:pt modelId="{13EA2190-D8C0-418E-A69F-68379EF54B22}" type="pres">
      <dgm:prSet presAssocID="{5C35AF97-22FC-45A8-875E-A2B42FC5B859}" presName="parentText" presStyleLbl="node1" presStyleIdx="1" presStyleCnt="3">
        <dgm:presLayoutVars>
          <dgm:chMax val="0"/>
          <dgm:bulletEnabled val="1"/>
        </dgm:presLayoutVars>
      </dgm:prSet>
      <dgm:spPr/>
    </dgm:pt>
    <dgm:pt modelId="{D14C1E87-7664-4CD4-A927-573213E6111A}" type="pres">
      <dgm:prSet presAssocID="{BF8973D9-5344-4AEC-AAE0-E9252C863075}" presName="spacer" presStyleCnt="0"/>
      <dgm:spPr/>
    </dgm:pt>
    <dgm:pt modelId="{DA2F0109-7E34-4F18-8447-FB5205A6D72B}" type="pres">
      <dgm:prSet presAssocID="{36BA38AA-809C-4082-AD76-9E6A6868492F}" presName="parentText" presStyleLbl="node1" presStyleIdx="2" presStyleCnt="3">
        <dgm:presLayoutVars>
          <dgm:chMax val="0"/>
          <dgm:bulletEnabled val="1"/>
        </dgm:presLayoutVars>
      </dgm:prSet>
      <dgm:spPr/>
    </dgm:pt>
  </dgm:ptLst>
  <dgm:cxnLst>
    <dgm:cxn modelId="{90B39172-3E28-4951-92B8-3673C4E1753F}" type="presOf" srcId="{D1A636B5-BF40-4086-BB50-05E0C14C9AAD}" destId="{E604BF8A-8AB6-491F-87D0-93D89123C203}" srcOrd="0" destOrd="0" presId="urn:microsoft.com/office/officeart/2005/8/layout/vList2"/>
    <dgm:cxn modelId="{328FAB76-EE03-4D6D-A09D-3846F7576F87}" srcId="{D1A636B5-BF40-4086-BB50-05E0C14C9AAD}" destId="{5C35AF97-22FC-45A8-875E-A2B42FC5B859}" srcOrd="1" destOrd="0" parTransId="{B4816E2F-4329-466F-A6F0-EDD0B1140F75}" sibTransId="{BF8973D9-5344-4AEC-AAE0-E9252C863075}"/>
    <dgm:cxn modelId="{CB10CA86-F8B1-48CC-9F8D-AE1B34985F5D}" type="presOf" srcId="{09C263A2-03D8-4E45-B595-7F53DF816392}" destId="{A766383F-3448-40D2-8DC6-9766193CEA97}" srcOrd="0" destOrd="0" presId="urn:microsoft.com/office/officeart/2005/8/layout/vList2"/>
    <dgm:cxn modelId="{0A3E4CA0-DA39-4960-ACB5-2B76689DB62C}" srcId="{D1A636B5-BF40-4086-BB50-05E0C14C9AAD}" destId="{09C263A2-03D8-4E45-B595-7F53DF816392}" srcOrd="0" destOrd="0" parTransId="{1DD7AE95-4990-4401-955B-6DE94B2DF95A}" sibTransId="{21F3786D-899B-42D2-B084-315435E25101}"/>
    <dgm:cxn modelId="{974645A2-FC5A-4509-BE52-EB095A073C3D}" type="presOf" srcId="{5C35AF97-22FC-45A8-875E-A2B42FC5B859}" destId="{13EA2190-D8C0-418E-A69F-68379EF54B22}" srcOrd="0" destOrd="0" presId="urn:microsoft.com/office/officeart/2005/8/layout/vList2"/>
    <dgm:cxn modelId="{7E53F2C0-8076-4F73-A604-E4AD10E9A27E}" type="presOf" srcId="{36BA38AA-809C-4082-AD76-9E6A6868492F}" destId="{DA2F0109-7E34-4F18-8447-FB5205A6D72B}" srcOrd="0" destOrd="0" presId="urn:microsoft.com/office/officeart/2005/8/layout/vList2"/>
    <dgm:cxn modelId="{FB9FDFCE-2FBB-4748-A1EC-E05EB00C939F}" srcId="{D1A636B5-BF40-4086-BB50-05E0C14C9AAD}" destId="{36BA38AA-809C-4082-AD76-9E6A6868492F}" srcOrd="2" destOrd="0" parTransId="{D35B3C7F-4345-4A98-A3F7-A720B02E66EF}" sibTransId="{E753EA2D-935F-4E86-95C9-F6C852854AAA}"/>
    <dgm:cxn modelId="{D5BC8800-238D-4FB2-A361-31D7D5371D89}" type="presParOf" srcId="{E604BF8A-8AB6-491F-87D0-93D89123C203}" destId="{A766383F-3448-40D2-8DC6-9766193CEA97}" srcOrd="0" destOrd="0" presId="urn:microsoft.com/office/officeart/2005/8/layout/vList2"/>
    <dgm:cxn modelId="{E1C0525B-39F9-4289-A7B3-0AE273A894A9}" type="presParOf" srcId="{E604BF8A-8AB6-491F-87D0-93D89123C203}" destId="{56B4FB00-5AE0-4C51-8E8D-9DF17E41074E}" srcOrd="1" destOrd="0" presId="urn:microsoft.com/office/officeart/2005/8/layout/vList2"/>
    <dgm:cxn modelId="{B1CB8D55-BEAA-48FB-847D-B29375C18C6A}" type="presParOf" srcId="{E604BF8A-8AB6-491F-87D0-93D89123C203}" destId="{13EA2190-D8C0-418E-A69F-68379EF54B22}" srcOrd="2" destOrd="0" presId="urn:microsoft.com/office/officeart/2005/8/layout/vList2"/>
    <dgm:cxn modelId="{A7D57FBC-3507-4EDF-9FD2-9B47B135A04B}" type="presParOf" srcId="{E604BF8A-8AB6-491F-87D0-93D89123C203}" destId="{D14C1E87-7664-4CD4-A927-573213E6111A}" srcOrd="3" destOrd="0" presId="urn:microsoft.com/office/officeart/2005/8/layout/vList2"/>
    <dgm:cxn modelId="{DDCD3F8D-E2DB-4013-AAA8-6B8B3DFC38E6}" type="presParOf" srcId="{E604BF8A-8AB6-491F-87D0-93D89123C203}" destId="{DA2F0109-7E34-4F18-8447-FB5205A6D72B}"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655DF2-704A-42A9-B56A-923169358DD1}">
      <dsp:nvSpPr>
        <dsp:cNvPr id="0" name=""/>
        <dsp:cNvSpPr/>
      </dsp:nvSpPr>
      <dsp:spPr>
        <a:xfrm>
          <a:off x="0" y="37943"/>
          <a:ext cx="4697730" cy="26769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Increased computing power and the explosion of data are changing the way organizations capture data, analyze information, and make decisions.</a:t>
          </a:r>
        </a:p>
      </dsp:txBody>
      <dsp:txXfrm>
        <a:off x="130678" y="168621"/>
        <a:ext cx="4436374" cy="2415604"/>
      </dsp:txXfrm>
    </dsp:sp>
    <dsp:sp modelId="{050CE3EA-D097-4871-83D6-B24571314EFB}">
      <dsp:nvSpPr>
        <dsp:cNvPr id="0" name=""/>
        <dsp:cNvSpPr/>
      </dsp:nvSpPr>
      <dsp:spPr>
        <a:xfrm>
          <a:off x="0" y="2789784"/>
          <a:ext cx="4697730" cy="267696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These changes provide opportunities for us to analyze extensive data to identify new models that drive decisions and actions. </a:t>
          </a:r>
        </a:p>
      </dsp:txBody>
      <dsp:txXfrm>
        <a:off x="130678" y="2920462"/>
        <a:ext cx="4436374" cy="24156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6B9810-515A-465B-AE99-D6EBC4CA32DE}">
      <dsp:nvSpPr>
        <dsp:cNvPr id="0" name=""/>
        <dsp:cNvSpPr/>
      </dsp:nvSpPr>
      <dsp:spPr>
        <a:xfrm>
          <a:off x="18535" y="1304640"/>
          <a:ext cx="1080124" cy="108012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B4EAA4-0B36-4630-B826-A95F2AAAAFC7}">
      <dsp:nvSpPr>
        <dsp:cNvPr id="0" name=""/>
        <dsp:cNvSpPr/>
      </dsp:nvSpPr>
      <dsp:spPr>
        <a:xfrm>
          <a:off x="245361" y="1531466"/>
          <a:ext cx="626472" cy="62647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12E8DCB-63B7-42F7-8F26-102E70893C3E}">
      <dsp:nvSpPr>
        <dsp:cNvPr id="0" name=""/>
        <dsp:cNvSpPr/>
      </dsp:nvSpPr>
      <dsp:spPr>
        <a:xfrm>
          <a:off x="1330115" y="1304640"/>
          <a:ext cx="2546008" cy="1080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dirty="0"/>
            <a:t>But connecting the realms of data, models, and decisions will require us to move out of our comfort zone and address intellectual challenges that demand bringing together statistics, computational science, and operations research (OR) techniques.</a:t>
          </a:r>
        </a:p>
      </dsp:txBody>
      <dsp:txXfrm>
        <a:off x="1330115" y="1304640"/>
        <a:ext cx="2546008" cy="1080124"/>
      </dsp:txXfrm>
    </dsp:sp>
    <dsp:sp modelId="{44909539-78ED-4F48-BB64-7ED3C4CA2E03}">
      <dsp:nvSpPr>
        <dsp:cNvPr id="0" name=""/>
        <dsp:cNvSpPr/>
      </dsp:nvSpPr>
      <dsp:spPr>
        <a:xfrm>
          <a:off x="4319746" y="1304640"/>
          <a:ext cx="1080124" cy="108012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63957E-7FFE-4C8C-86EE-7FF2ED4EB0B2}">
      <dsp:nvSpPr>
        <dsp:cNvPr id="0" name=""/>
        <dsp:cNvSpPr/>
      </dsp:nvSpPr>
      <dsp:spPr>
        <a:xfrm>
          <a:off x="4546573" y="1531466"/>
          <a:ext cx="626472" cy="62647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B3DA0A6-02CE-4BD8-8654-654067FF3BAE}">
      <dsp:nvSpPr>
        <dsp:cNvPr id="0" name=""/>
        <dsp:cNvSpPr/>
      </dsp:nvSpPr>
      <dsp:spPr>
        <a:xfrm>
          <a:off x="5631327" y="1304640"/>
          <a:ext cx="2546008" cy="1080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dirty="0"/>
            <a:t>At its heart, it is about </a:t>
          </a:r>
          <a:r>
            <a:rPr lang="en-US" sz="2000" b="1" kern="1200" dirty="0"/>
            <a:t>letting the data tell a story </a:t>
          </a:r>
          <a:r>
            <a:rPr lang="en-US" sz="2000" kern="1200" dirty="0"/>
            <a:t>that helps identify new opportunities for investigate, including new models that we have not analyzed before.</a:t>
          </a:r>
        </a:p>
      </dsp:txBody>
      <dsp:txXfrm>
        <a:off x="5631327" y="1304640"/>
        <a:ext cx="2546008" cy="10801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5542A8-02A0-4DEB-9152-0A4B6860BC81}">
      <dsp:nvSpPr>
        <dsp:cNvPr id="0" name=""/>
        <dsp:cNvSpPr/>
      </dsp:nvSpPr>
      <dsp:spPr>
        <a:xfrm>
          <a:off x="0" y="0"/>
          <a:ext cx="469773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5D9DEC-4B12-412B-BFF4-D7C7D6CFFBD7}">
      <dsp:nvSpPr>
        <dsp:cNvPr id="0" name=""/>
        <dsp:cNvSpPr/>
      </dsp:nvSpPr>
      <dsp:spPr>
        <a:xfrm>
          <a:off x="0" y="0"/>
          <a:ext cx="4697730" cy="13761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An online retailer offers new products via online 48-hour sales events. </a:t>
          </a:r>
        </a:p>
      </dsp:txBody>
      <dsp:txXfrm>
        <a:off x="0" y="0"/>
        <a:ext cx="4697730" cy="1376171"/>
      </dsp:txXfrm>
    </dsp:sp>
    <dsp:sp modelId="{69B4B530-2691-4E5C-BCB3-8AF1E48D382B}">
      <dsp:nvSpPr>
        <dsp:cNvPr id="0" name=""/>
        <dsp:cNvSpPr/>
      </dsp:nvSpPr>
      <dsp:spPr>
        <a:xfrm>
          <a:off x="0" y="1376171"/>
          <a:ext cx="469773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0C6F08-1718-458E-B198-F057B9658CA7}">
      <dsp:nvSpPr>
        <dsp:cNvPr id="0" name=""/>
        <dsp:cNvSpPr/>
      </dsp:nvSpPr>
      <dsp:spPr>
        <a:xfrm>
          <a:off x="0" y="1376171"/>
          <a:ext cx="4697730" cy="13761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Since every event involves products from different designers and with different styles, the online retailer has very little knowledge of customer demand as a function of price. </a:t>
          </a:r>
        </a:p>
      </dsp:txBody>
      <dsp:txXfrm>
        <a:off x="0" y="1376171"/>
        <a:ext cx="4697730" cy="1376171"/>
      </dsp:txXfrm>
    </dsp:sp>
    <dsp:sp modelId="{68D82B82-1AEB-4588-8B08-8B311EA174C2}">
      <dsp:nvSpPr>
        <dsp:cNvPr id="0" name=""/>
        <dsp:cNvSpPr/>
      </dsp:nvSpPr>
      <dsp:spPr>
        <a:xfrm>
          <a:off x="0" y="2752343"/>
          <a:ext cx="4697730"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CA014F3-160F-4528-9D8A-049B400FE903}">
      <dsp:nvSpPr>
        <dsp:cNvPr id="0" name=""/>
        <dsp:cNvSpPr/>
      </dsp:nvSpPr>
      <dsp:spPr>
        <a:xfrm>
          <a:off x="0" y="2752343"/>
          <a:ext cx="4697730" cy="13761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As a result, the retailer applies a single price during a typical 48-hour event by surveying prices for similar products offered by other retailers.</a:t>
          </a:r>
        </a:p>
      </dsp:txBody>
      <dsp:txXfrm>
        <a:off x="0" y="2752343"/>
        <a:ext cx="4697730" cy="1376171"/>
      </dsp:txXfrm>
    </dsp:sp>
    <dsp:sp modelId="{97FC4C3E-DED2-4C40-95FC-04ADEA9D2628}">
      <dsp:nvSpPr>
        <dsp:cNvPr id="0" name=""/>
        <dsp:cNvSpPr/>
      </dsp:nvSpPr>
      <dsp:spPr>
        <a:xfrm>
          <a:off x="0" y="4128515"/>
          <a:ext cx="469773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F08063E-2BB4-44D1-A433-E5470C91CE3B}">
      <dsp:nvSpPr>
        <dsp:cNvPr id="0" name=""/>
        <dsp:cNvSpPr/>
      </dsp:nvSpPr>
      <dsp:spPr>
        <a:xfrm>
          <a:off x="0" y="4128515"/>
          <a:ext cx="4697730" cy="13761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endParaRPr lang="en-US" sz="2000" kern="1200" dirty="0"/>
        </a:p>
      </dsp:txBody>
      <dsp:txXfrm>
        <a:off x="0" y="4128515"/>
        <a:ext cx="4697730" cy="137617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62F26D-E1EA-49A0-8FBA-995D13494533}">
      <dsp:nvSpPr>
        <dsp:cNvPr id="0" name=""/>
        <dsp:cNvSpPr/>
      </dsp:nvSpPr>
      <dsp:spPr>
        <a:xfrm>
          <a:off x="0" y="531"/>
          <a:ext cx="7886700" cy="124293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563096-E53B-4E11-B9C2-30B418A4D0E8}">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9B0911C-E671-41DB-8395-9E82357060A8}">
      <dsp:nvSpPr>
        <dsp:cNvPr id="0" name=""/>
        <dsp:cNvSpPr/>
      </dsp:nvSpPr>
      <dsp:spPr>
        <a:xfrm>
          <a:off x="1435590" y="531"/>
          <a:ext cx="64511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755650">
            <a:lnSpc>
              <a:spcPct val="90000"/>
            </a:lnSpc>
            <a:spcBef>
              <a:spcPct val="0"/>
            </a:spcBef>
            <a:spcAft>
              <a:spcPct val="35000"/>
            </a:spcAft>
            <a:buNone/>
          </a:pPr>
          <a:r>
            <a:rPr lang="en-US" sz="1700" kern="1200"/>
            <a:t>For the online retailer example, the goal was to improve revenue, but it was not clear how to achieve that objective. </a:t>
          </a:r>
        </a:p>
      </dsp:txBody>
      <dsp:txXfrm>
        <a:off x="1435590" y="531"/>
        <a:ext cx="6451109" cy="1242935"/>
      </dsp:txXfrm>
    </dsp:sp>
    <dsp:sp modelId="{31413A72-65EB-40FB-8388-834F3CEF98DD}">
      <dsp:nvSpPr>
        <dsp:cNvPr id="0" name=""/>
        <dsp:cNvSpPr/>
      </dsp:nvSpPr>
      <dsp:spPr>
        <a:xfrm>
          <a:off x="0" y="1554201"/>
          <a:ext cx="7886700" cy="124293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C77554-2C1F-4196-8161-73CEE82D4355}">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C6F397E-AF9D-4B92-96E9-269C552E9E9D}">
      <dsp:nvSpPr>
        <dsp:cNvPr id="0" name=""/>
        <dsp:cNvSpPr/>
      </dsp:nvSpPr>
      <dsp:spPr>
        <a:xfrm>
          <a:off x="1435590" y="1554201"/>
          <a:ext cx="64511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755650">
            <a:lnSpc>
              <a:spcPct val="90000"/>
            </a:lnSpc>
            <a:spcBef>
              <a:spcPct val="0"/>
            </a:spcBef>
            <a:spcAft>
              <a:spcPct val="35000"/>
            </a:spcAft>
            <a:buNone/>
          </a:pPr>
          <a:r>
            <a:rPr lang="en-US" sz="1700" kern="1200"/>
            <a:t>It was the data that suggested that the retailer had an opportunity to learn about consumer behavior in the first few minutes of an event and then optimize pricing decisions. This observation led to the development of a learning and optimization model. </a:t>
          </a:r>
        </a:p>
      </dsp:txBody>
      <dsp:txXfrm>
        <a:off x="1435590" y="1554201"/>
        <a:ext cx="6451109" cy="1242935"/>
      </dsp:txXfrm>
    </dsp:sp>
    <dsp:sp modelId="{F101F43D-27C6-41F4-86E1-676DD29B1DC5}">
      <dsp:nvSpPr>
        <dsp:cNvPr id="0" name=""/>
        <dsp:cNvSpPr/>
      </dsp:nvSpPr>
      <dsp:spPr>
        <a:xfrm>
          <a:off x="0" y="3107870"/>
          <a:ext cx="7886700" cy="124293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9E5463-D902-4A6A-9687-E51FE564235E}">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20FD082-BEAC-403E-A8AC-79C5D14F01A2}">
      <dsp:nvSpPr>
        <dsp:cNvPr id="0" name=""/>
        <dsp:cNvSpPr/>
      </dsp:nvSpPr>
      <dsp:spPr>
        <a:xfrm>
          <a:off x="1435590" y="3107870"/>
          <a:ext cx="64511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755650">
            <a:lnSpc>
              <a:spcPct val="90000"/>
            </a:lnSpc>
            <a:spcBef>
              <a:spcPct val="0"/>
            </a:spcBef>
            <a:spcAft>
              <a:spcPct val="35000"/>
            </a:spcAft>
            <a:buNone/>
          </a:pPr>
          <a:r>
            <a:rPr lang="en-US" sz="1700" kern="1200"/>
            <a:t>Equally important, it was the data that suggested the need to carefully choose the number of items in an assortment and hence called for a model for assortment optimization.</a:t>
          </a:r>
        </a:p>
      </dsp:txBody>
      <dsp:txXfrm>
        <a:off x="1435590" y="3107870"/>
        <a:ext cx="6451109" cy="124293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44AB17-43A7-4305-9E77-A24DDF92C543}">
      <dsp:nvSpPr>
        <dsp:cNvPr id="0" name=""/>
        <dsp:cNvSpPr/>
      </dsp:nvSpPr>
      <dsp:spPr>
        <a:xfrm>
          <a:off x="0" y="48605"/>
          <a:ext cx="5098256" cy="273747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An exciting future direction is in the development of interpretable models in OM. </a:t>
          </a:r>
        </a:p>
      </dsp:txBody>
      <dsp:txXfrm>
        <a:off x="133632" y="182237"/>
        <a:ext cx="4830992" cy="2470206"/>
      </dsp:txXfrm>
    </dsp:sp>
    <dsp:sp modelId="{031BD2D8-6DF9-4EF3-89BD-3E734CF370BF}">
      <dsp:nvSpPr>
        <dsp:cNvPr id="0" name=""/>
        <dsp:cNvSpPr/>
      </dsp:nvSpPr>
      <dsp:spPr>
        <a:xfrm>
          <a:off x="0" y="2863836"/>
          <a:ext cx="5098256" cy="2737470"/>
        </a:xfrm>
        <a:prstGeom prst="roundRect">
          <a:avLst/>
        </a:prstGeom>
        <a:solidFill>
          <a:schemeClr val="accent2">
            <a:hueOff val="39038"/>
            <a:satOff val="-26876"/>
            <a:lumOff val="-686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In machine learning, an interpretable model is one in which a human being can easily see and understand how the model maps an observation into a prediction. </a:t>
          </a:r>
        </a:p>
      </dsp:txBody>
      <dsp:txXfrm>
        <a:off x="133632" y="2997468"/>
        <a:ext cx="4830992" cy="247020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66383F-3448-40D2-8DC6-9766193CEA97}">
      <dsp:nvSpPr>
        <dsp:cNvPr id="0" name=""/>
        <dsp:cNvSpPr/>
      </dsp:nvSpPr>
      <dsp:spPr>
        <a:xfrm>
          <a:off x="0" y="296451"/>
          <a:ext cx="5098256" cy="1641509"/>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Machine learning is usually concerned with predicting a dependent variable using a collection of independent variables. </a:t>
          </a:r>
        </a:p>
      </dsp:txBody>
      <dsp:txXfrm>
        <a:off x="80132" y="376583"/>
        <a:ext cx="4937992" cy="1481245"/>
      </dsp:txXfrm>
    </dsp:sp>
    <dsp:sp modelId="{13EA2190-D8C0-418E-A69F-68379EF54B22}">
      <dsp:nvSpPr>
        <dsp:cNvPr id="0" name=""/>
        <dsp:cNvSpPr/>
      </dsp:nvSpPr>
      <dsp:spPr>
        <a:xfrm>
          <a:off x="0" y="2004201"/>
          <a:ext cx="5098256" cy="1641509"/>
        </a:xfrm>
        <a:prstGeom prst="roundRect">
          <a:avLst/>
        </a:prstGeom>
        <a:solidFill>
          <a:schemeClr val="accent2">
            <a:hueOff val="19519"/>
            <a:satOff val="-13438"/>
            <a:lumOff val="-343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In many OM applications, the decision enters into the machine learning model as an independent variable. </a:t>
          </a:r>
        </a:p>
      </dsp:txBody>
      <dsp:txXfrm>
        <a:off x="80132" y="2084333"/>
        <a:ext cx="4937992" cy="1481245"/>
      </dsp:txXfrm>
    </dsp:sp>
    <dsp:sp modelId="{DA2F0109-7E34-4F18-8447-FB5205A6D72B}">
      <dsp:nvSpPr>
        <dsp:cNvPr id="0" name=""/>
        <dsp:cNvSpPr/>
      </dsp:nvSpPr>
      <dsp:spPr>
        <a:xfrm>
          <a:off x="0" y="3711951"/>
          <a:ext cx="5098256" cy="1641509"/>
        </a:xfrm>
        <a:prstGeom prst="roundRect">
          <a:avLst/>
        </a:prstGeom>
        <a:solidFill>
          <a:schemeClr val="accent2">
            <a:hueOff val="39038"/>
            <a:satOff val="-26876"/>
            <a:lumOff val="-686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For such settings, a more relevant perspective to take is in understanding the causal impact of the decision on the dependent variable.</a:t>
          </a:r>
        </a:p>
      </dsp:txBody>
      <dsp:txXfrm>
        <a:off x="80132" y="3792083"/>
        <a:ext cx="4937992" cy="148124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0" hangingPunct="0">
              <a:defRPr sz="1200" smtClean="0">
                <a:latin typeface="Times New Roman" pitchFamily="18" charset="0"/>
              </a:defRPr>
            </a:lvl1pPr>
          </a:lstStyle>
          <a:p>
            <a:pPr>
              <a:defRPr/>
            </a:pPr>
            <a:endParaRPr lang="en-US" dirty="0"/>
          </a:p>
        </p:txBody>
      </p:sp>
      <p:sp>
        <p:nvSpPr>
          <p:cNvPr id="16387" name="Rectangle 3"/>
          <p:cNvSpPr>
            <a:spLocks noGrp="1" noChangeArrowheads="1"/>
          </p:cNvSpPr>
          <p:nvPr>
            <p:ph type="dt" sz="quarter" idx="1"/>
          </p:nvPr>
        </p:nvSpPr>
        <p:spPr bwMode="auto">
          <a:xfrm>
            <a:off x="388620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0" hangingPunct="0">
              <a:defRPr sz="1200" smtClean="0">
                <a:latin typeface="Times New Roman" pitchFamily="18" charset="0"/>
              </a:defRPr>
            </a:lvl1pPr>
          </a:lstStyle>
          <a:p>
            <a:pPr>
              <a:defRPr/>
            </a:pPr>
            <a:endParaRPr lang="en-US" dirty="0"/>
          </a:p>
        </p:txBody>
      </p:sp>
      <p:sp>
        <p:nvSpPr>
          <p:cNvPr id="16388" name="Rectangle 4"/>
          <p:cNvSpPr>
            <a:spLocks noGrp="1" noChangeArrowheads="1"/>
          </p:cNvSpPr>
          <p:nvPr>
            <p:ph type="ftr" sz="quarter" idx="2"/>
          </p:nvPr>
        </p:nvSpPr>
        <p:spPr bwMode="auto">
          <a:xfrm>
            <a:off x="0" y="86868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0" hangingPunct="0">
              <a:defRPr sz="1200" smtClean="0">
                <a:latin typeface="Times New Roman" pitchFamily="18" charset="0"/>
              </a:defRPr>
            </a:lvl1pPr>
          </a:lstStyle>
          <a:p>
            <a:pPr>
              <a:defRPr/>
            </a:pPr>
            <a:endParaRPr lang="en-US" dirty="0"/>
          </a:p>
        </p:txBody>
      </p:sp>
      <p:sp>
        <p:nvSpPr>
          <p:cNvPr id="16389" name="Rectangle 5"/>
          <p:cNvSpPr>
            <a:spLocks noGrp="1" noChangeArrowheads="1"/>
          </p:cNvSpPr>
          <p:nvPr>
            <p:ph type="sldNum" sz="quarter" idx="3"/>
          </p:nvPr>
        </p:nvSpPr>
        <p:spPr bwMode="auto">
          <a:xfrm>
            <a:off x="3886200" y="86868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0" hangingPunct="0">
              <a:defRPr sz="1200" smtClean="0">
                <a:latin typeface="Times New Roman" pitchFamily="18" charset="0"/>
              </a:defRPr>
            </a:lvl1pPr>
          </a:lstStyle>
          <a:p>
            <a:pPr>
              <a:defRPr/>
            </a:pPr>
            <a:fld id="{517270A2-E9D9-4AB3-8EC0-B2608C5D98EB}" type="slidenum">
              <a:rPr lang="en-US"/>
              <a:pPr>
                <a:defRPr/>
              </a:pPr>
              <a:t>‹#›</a:t>
            </a:fld>
            <a:endParaRPr lang="en-US" dirty="0"/>
          </a:p>
        </p:txBody>
      </p:sp>
    </p:spTree>
    <p:extLst>
      <p:ext uri="{BB962C8B-B14F-4D97-AF65-F5344CB8AC3E}">
        <p14:creationId xmlns:p14="http://schemas.microsoft.com/office/powerpoint/2010/main" val="2564046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0" hangingPunct="0">
              <a:defRPr sz="1200" smtClean="0">
                <a:latin typeface="Times New Roman" pitchFamily="18" charset="0"/>
              </a:defRPr>
            </a:lvl1pPr>
          </a:lstStyle>
          <a:p>
            <a:pPr>
              <a:defRPr/>
            </a:pPr>
            <a:endParaRPr lang="en-US" dirty="0"/>
          </a:p>
        </p:txBody>
      </p:sp>
      <p:sp>
        <p:nvSpPr>
          <p:cNvPr id="5123" name="Rectangle 3"/>
          <p:cNvSpPr>
            <a:spLocks noGrp="1" noChangeArrowheads="1"/>
          </p:cNvSpPr>
          <p:nvPr>
            <p:ph type="dt" idx="1"/>
          </p:nvPr>
        </p:nvSpPr>
        <p:spPr bwMode="auto">
          <a:xfrm>
            <a:off x="388620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0" hangingPunct="0">
              <a:defRPr sz="1200" smtClean="0">
                <a:latin typeface="Times New Roman" pitchFamily="18" charset="0"/>
              </a:defRPr>
            </a:lvl1pPr>
          </a:lstStyle>
          <a:p>
            <a:pPr>
              <a:defRPr/>
            </a:pPr>
            <a:endParaRPr lang="en-US" dirty="0"/>
          </a:p>
        </p:txBody>
      </p:sp>
      <p:sp>
        <p:nvSpPr>
          <p:cNvPr id="174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914400" y="4343400"/>
            <a:ext cx="5029200" cy="41148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86868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0" hangingPunct="0">
              <a:defRPr sz="1200" smtClean="0">
                <a:latin typeface="Times New Roman" pitchFamily="18" charset="0"/>
              </a:defRPr>
            </a:lvl1pPr>
          </a:lstStyle>
          <a:p>
            <a:pPr>
              <a:defRPr/>
            </a:pPr>
            <a:endParaRPr lang="en-US" dirty="0"/>
          </a:p>
        </p:txBody>
      </p:sp>
      <p:sp>
        <p:nvSpPr>
          <p:cNvPr id="5127" name="Rectangle 7"/>
          <p:cNvSpPr>
            <a:spLocks noGrp="1" noChangeArrowheads="1"/>
          </p:cNvSpPr>
          <p:nvPr>
            <p:ph type="sldNum" sz="quarter" idx="5"/>
          </p:nvPr>
        </p:nvSpPr>
        <p:spPr bwMode="auto">
          <a:xfrm>
            <a:off x="3886200" y="86868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0" hangingPunct="0">
              <a:defRPr sz="1200" smtClean="0">
                <a:latin typeface="Times New Roman" pitchFamily="18" charset="0"/>
              </a:defRPr>
            </a:lvl1pPr>
          </a:lstStyle>
          <a:p>
            <a:pPr>
              <a:defRPr/>
            </a:pPr>
            <a:fld id="{85C22A51-4014-4645-9D52-A49C8F0AEA84}" type="slidenum">
              <a:rPr lang="en-US"/>
              <a:pPr>
                <a:defRPr/>
              </a:pPr>
              <a:t>‹#›</a:t>
            </a:fld>
            <a:endParaRPr lang="en-US" dirty="0"/>
          </a:p>
        </p:txBody>
      </p:sp>
    </p:spTree>
    <p:extLst>
      <p:ext uri="{BB962C8B-B14F-4D97-AF65-F5344CB8AC3E}">
        <p14:creationId xmlns:p14="http://schemas.microsoft.com/office/powerpoint/2010/main" val="11330647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A37BC-0202-4C4B-96B8-E111900E6F7C}"/>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5A0E0884-8CCD-4317-8EC4-3E847B8588F6}"/>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3DF6166F-00FB-4173-B3A4-1D886EB8E7D2}"/>
              </a:ext>
            </a:extLst>
          </p:cNvPr>
          <p:cNvSpPr>
            <a:spLocks noGrp="1"/>
          </p:cNvSpPr>
          <p:nvPr>
            <p:ph type="dt" sz="half" idx="10"/>
          </p:nvPr>
        </p:nvSpPr>
        <p:spPr/>
        <p:txBody>
          <a:bodyPr/>
          <a:lstStyle/>
          <a:p>
            <a:fld id="{03EDABAE-B2F9-454C-9770-6CE0AD8B0470}" type="datetimeFigureOut">
              <a:rPr lang="en-US" smtClean="0"/>
              <a:t>1/18/2024</a:t>
            </a:fld>
            <a:endParaRPr lang="en-US"/>
          </a:p>
        </p:txBody>
      </p:sp>
      <p:sp>
        <p:nvSpPr>
          <p:cNvPr id="5" name="Footer Placeholder 4">
            <a:extLst>
              <a:ext uri="{FF2B5EF4-FFF2-40B4-BE49-F238E27FC236}">
                <a16:creationId xmlns:a16="http://schemas.microsoft.com/office/drawing/2014/main" id="{08848ABD-8F3C-4897-B03F-07215016B4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ECCA5B-BBE4-4C44-AB7F-0358CBC1F016}"/>
              </a:ext>
            </a:extLst>
          </p:cNvPr>
          <p:cNvSpPr>
            <a:spLocks noGrp="1"/>
          </p:cNvSpPr>
          <p:nvPr>
            <p:ph type="sldNum" sz="quarter" idx="12"/>
          </p:nvPr>
        </p:nvSpPr>
        <p:spPr/>
        <p:txBody>
          <a:bodyPr/>
          <a:lstStyle/>
          <a:p>
            <a:fld id="{6E2E02F5-CB07-47B3-8C7E-99D7D12779C7}" type="slidenum">
              <a:rPr lang="en-US" smtClean="0"/>
              <a:t>‹#›</a:t>
            </a:fld>
            <a:endParaRPr lang="en-US"/>
          </a:p>
        </p:txBody>
      </p:sp>
    </p:spTree>
    <p:extLst>
      <p:ext uri="{BB962C8B-B14F-4D97-AF65-F5344CB8AC3E}">
        <p14:creationId xmlns:p14="http://schemas.microsoft.com/office/powerpoint/2010/main" val="3794425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20965-8B08-4345-93FB-4E7261527F1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33B1AB-808C-47F6-A157-96DB944176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7E8B3B-949A-40DD-9722-5F4D2F68E306}"/>
              </a:ext>
            </a:extLst>
          </p:cNvPr>
          <p:cNvSpPr>
            <a:spLocks noGrp="1"/>
          </p:cNvSpPr>
          <p:nvPr>
            <p:ph type="dt" sz="half" idx="10"/>
          </p:nvPr>
        </p:nvSpPr>
        <p:spPr/>
        <p:txBody>
          <a:bodyPr/>
          <a:lstStyle/>
          <a:p>
            <a:fld id="{03EDABAE-B2F9-454C-9770-6CE0AD8B0470}" type="datetimeFigureOut">
              <a:rPr lang="en-US" smtClean="0"/>
              <a:t>1/18/2024</a:t>
            </a:fld>
            <a:endParaRPr lang="en-US"/>
          </a:p>
        </p:txBody>
      </p:sp>
      <p:sp>
        <p:nvSpPr>
          <p:cNvPr id="5" name="Footer Placeholder 4">
            <a:extLst>
              <a:ext uri="{FF2B5EF4-FFF2-40B4-BE49-F238E27FC236}">
                <a16:creationId xmlns:a16="http://schemas.microsoft.com/office/drawing/2014/main" id="{87A59ECC-A75B-4ECF-A7E3-B40DFDC4F8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1E13FB-CDEA-4EE3-818A-3F20005BC2EB}"/>
              </a:ext>
            </a:extLst>
          </p:cNvPr>
          <p:cNvSpPr>
            <a:spLocks noGrp="1"/>
          </p:cNvSpPr>
          <p:nvPr>
            <p:ph type="sldNum" sz="quarter" idx="12"/>
          </p:nvPr>
        </p:nvSpPr>
        <p:spPr/>
        <p:txBody>
          <a:bodyPr/>
          <a:lstStyle/>
          <a:p>
            <a:fld id="{6E2E02F5-CB07-47B3-8C7E-99D7D12779C7}" type="slidenum">
              <a:rPr lang="en-US" smtClean="0"/>
              <a:t>‹#›</a:t>
            </a:fld>
            <a:endParaRPr lang="en-US"/>
          </a:p>
        </p:txBody>
      </p:sp>
    </p:spTree>
    <p:extLst>
      <p:ext uri="{BB962C8B-B14F-4D97-AF65-F5344CB8AC3E}">
        <p14:creationId xmlns:p14="http://schemas.microsoft.com/office/powerpoint/2010/main" val="1412938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BF905F-27B2-4A87-9C0B-2334D162AEFE}"/>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3AEA5E0-096A-4408-91CE-202B0E1FA854}"/>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5F78A9-8FEF-4BF6-8F0A-6CD50A25F1C1}"/>
              </a:ext>
            </a:extLst>
          </p:cNvPr>
          <p:cNvSpPr>
            <a:spLocks noGrp="1"/>
          </p:cNvSpPr>
          <p:nvPr>
            <p:ph type="dt" sz="half" idx="10"/>
          </p:nvPr>
        </p:nvSpPr>
        <p:spPr/>
        <p:txBody>
          <a:bodyPr/>
          <a:lstStyle/>
          <a:p>
            <a:fld id="{03EDABAE-B2F9-454C-9770-6CE0AD8B0470}" type="datetimeFigureOut">
              <a:rPr lang="en-US" smtClean="0"/>
              <a:t>1/18/2024</a:t>
            </a:fld>
            <a:endParaRPr lang="en-US"/>
          </a:p>
        </p:txBody>
      </p:sp>
      <p:sp>
        <p:nvSpPr>
          <p:cNvPr id="5" name="Footer Placeholder 4">
            <a:extLst>
              <a:ext uri="{FF2B5EF4-FFF2-40B4-BE49-F238E27FC236}">
                <a16:creationId xmlns:a16="http://schemas.microsoft.com/office/drawing/2014/main" id="{912D1250-A7E9-41C7-BAC0-8E3204FE0F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CC8DB9-B8FC-4CF7-85F3-FE4EF3B417EA}"/>
              </a:ext>
            </a:extLst>
          </p:cNvPr>
          <p:cNvSpPr>
            <a:spLocks noGrp="1"/>
          </p:cNvSpPr>
          <p:nvPr>
            <p:ph type="sldNum" sz="quarter" idx="12"/>
          </p:nvPr>
        </p:nvSpPr>
        <p:spPr/>
        <p:txBody>
          <a:bodyPr/>
          <a:lstStyle/>
          <a:p>
            <a:fld id="{6E2E02F5-CB07-47B3-8C7E-99D7D12779C7}" type="slidenum">
              <a:rPr lang="en-US" smtClean="0"/>
              <a:t>‹#›</a:t>
            </a:fld>
            <a:endParaRPr lang="en-US"/>
          </a:p>
        </p:txBody>
      </p:sp>
    </p:spTree>
    <p:extLst>
      <p:ext uri="{BB962C8B-B14F-4D97-AF65-F5344CB8AC3E}">
        <p14:creationId xmlns:p14="http://schemas.microsoft.com/office/powerpoint/2010/main" val="32565283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0"/>
            <a:ext cx="7543800" cy="114300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0E9FA9D-C283-4B9E-9786-1DA28659F79C}"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4B68C0-DB80-4CFE-A305-08F2768BCB4C}"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09795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E9FA9D-C283-4B9E-9786-1DA28659F79C}"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4B68C0-DB80-4CFE-A305-08F2768BCB4C}" type="slidenum">
              <a:rPr lang="en-US" smtClean="0"/>
              <a:t>‹#›</a:t>
            </a:fld>
            <a:endParaRPr lang="en-US"/>
          </a:p>
        </p:txBody>
      </p:sp>
    </p:spTree>
    <p:extLst>
      <p:ext uri="{BB962C8B-B14F-4D97-AF65-F5344CB8AC3E}">
        <p14:creationId xmlns:p14="http://schemas.microsoft.com/office/powerpoint/2010/main" val="41419172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E9FA9D-C283-4B9E-9786-1DA28659F79C}"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4B68C0-DB80-4CFE-A305-08F2768BCB4C}"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49572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59"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0E9FA9D-C283-4B9E-9786-1DA28659F79C}" type="datetimeFigureOut">
              <a:rPr lang="en-US" smtClean="0"/>
              <a:t>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4B68C0-DB80-4CFE-A305-08F2768BCB4C}" type="slidenum">
              <a:rPr lang="en-US" smtClean="0"/>
              <a:t>‹#›</a:t>
            </a:fld>
            <a:endParaRPr lang="en-US"/>
          </a:p>
        </p:txBody>
      </p:sp>
    </p:spTree>
    <p:extLst>
      <p:ext uri="{BB962C8B-B14F-4D97-AF65-F5344CB8AC3E}">
        <p14:creationId xmlns:p14="http://schemas.microsoft.com/office/powerpoint/2010/main" val="27726488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0E9FA9D-C283-4B9E-9786-1DA28659F79C}" type="datetimeFigureOut">
              <a:rPr lang="en-US" smtClean="0"/>
              <a:t>1/18/2024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4B68C0-DB80-4CFE-A305-08F2768BCB4C}" type="slidenum">
              <a:rPr lang="en-US" smtClean="0"/>
              <a:t>‹#›</a:t>
            </a:fld>
            <a:endParaRPr lang="en-US"/>
          </a:p>
        </p:txBody>
      </p:sp>
    </p:spTree>
    <p:extLst>
      <p:ext uri="{BB962C8B-B14F-4D97-AF65-F5344CB8AC3E}">
        <p14:creationId xmlns:p14="http://schemas.microsoft.com/office/powerpoint/2010/main" val="4849037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0E9FA9D-C283-4B9E-9786-1DA28659F79C}" type="datetimeFigureOut">
              <a:rPr lang="en-US" smtClean="0"/>
              <a:t>1/18/2024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4B68C0-DB80-4CFE-A305-08F2768BCB4C}" type="slidenum">
              <a:rPr lang="en-US" smtClean="0"/>
              <a:t>‹#›</a:t>
            </a:fld>
            <a:endParaRPr lang="en-US"/>
          </a:p>
        </p:txBody>
      </p:sp>
    </p:spTree>
    <p:extLst>
      <p:ext uri="{BB962C8B-B14F-4D97-AF65-F5344CB8AC3E}">
        <p14:creationId xmlns:p14="http://schemas.microsoft.com/office/powerpoint/2010/main" val="17414019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0E9FA9D-C283-4B9E-9786-1DA28659F79C}" type="datetimeFigureOut">
              <a:rPr lang="en-US" smtClean="0"/>
              <a:t>1/18/2024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34B68C0-DB80-4CFE-A305-08F2768BCB4C}" type="slidenum">
              <a:rPr lang="en-US" smtClean="0"/>
              <a:t>‹#›</a:t>
            </a:fld>
            <a:endParaRPr lang="en-US"/>
          </a:p>
        </p:txBody>
      </p:sp>
    </p:spTree>
    <p:extLst>
      <p:ext uri="{BB962C8B-B14F-4D97-AF65-F5344CB8AC3E}">
        <p14:creationId xmlns:p14="http://schemas.microsoft.com/office/powerpoint/2010/main" val="39552281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A0E9FA9D-C283-4B9E-9786-1DA28659F79C}" type="datetimeFigureOut">
              <a:rPr lang="en-US" smtClean="0"/>
              <a:t>1/18/2024</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34B68C0-DB80-4CFE-A305-08F2768BCB4C}" type="slidenum">
              <a:rPr lang="en-US" smtClean="0"/>
              <a:t>‹#›</a:t>
            </a:fld>
            <a:endParaRPr lang="en-US"/>
          </a:p>
        </p:txBody>
      </p:sp>
    </p:spTree>
    <p:extLst>
      <p:ext uri="{BB962C8B-B14F-4D97-AF65-F5344CB8AC3E}">
        <p14:creationId xmlns:p14="http://schemas.microsoft.com/office/powerpoint/2010/main" val="1176675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4CC0F-43C8-4317-9279-29AE6432AE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A14C1F-AF3C-4445-B3AF-FE30169C90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EB566F-9801-48A9-A1D4-A3141DFC5352}"/>
              </a:ext>
            </a:extLst>
          </p:cNvPr>
          <p:cNvSpPr>
            <a:spLocks noGrp="1"/>
          </p:cNvSpPr>
          <p:nvPr>
            <p:ph type="dt" sz="half" idx="10"/>
          </p:nvPr>
        </p:nvSpPr>
        <p:spPr/>
        <p:txBody>
          <a:bodyPr/>
          <a:lstStyle/>
          <a:p>
            <a:fld id="{03EDABAE-B2F9-454C-9770-6CE0AD8B0470}" type="datetimeFigureOut">
              <a:rPr lang="en-US" smtClean="0"/>
              <a:t>1/18/2024</a:t>
            </a:fld>
            <a:endParaRPr lang="en-US"/>
          </a:p>
        </p:txBody>
      </p:sp>
      <p:sp>
        <p:nvSpPr>
          <p:cNvPr id="5" name="Footer Placeholder 4">
            <a:extLst>
              <a:ext uri="{FF2B5EF4-FFF2-40B4-BE49-F238E27FC236}">
                <a16:creationId xmlns:a16="http://schemas.microsoft.com/office/drawing/2014/main" id="{338E204B-5017-49FF-9FC7-F74434C3D3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1100AF-7246-4524-B0B9-3E08EA4FC1E0}"/>
              </a:ext>
            </a:extLst>
          </p:cNvPr>
          <p:cNvSpPr>
            <a:spLocks noGrp="1"/>
          </p:cNvSpPr>
          <p:nvPr>
            <p:ph type="sldNum" sz="quarter" idx="12"/>
          </p:nvPr>
        </p:nvSpPr>
        <p:spPr/>
        <p:txBody>
          <a:bodyPr/>
          <a:lstStyle/>
          <a:p>
            <a:fld id="{6E2E02F5-CB07-47B3-8C7E-99D7D12779C7}" type="slidenum">
              <a:rPr lang="en-US" smtClean="0"/>
              <a:t>‹#›</a:t>
            </a:fld>
            <a:endParaRPr lang="en-US"/>
          </a:p>
        </p:txBody>
      </p:sp>
    </p:spTree>
    <p:extLst>
      <p:ext uri="{BB962C8B-B14F-4D97-AF65-F5344CB8AC3E}">
        <p14:creationId xmlns:p14="http://schemas.microsoft.com/office/powerpoint/2010/main" val="19132280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4948" cy="822960"/>
          </a:xfrm>
        </p:spPr>
        <p:txBody>
          <a:bodyPr lIns="91440" tIns="0" rIns="91440" bIns="0" anchor="b">
            <a:noAutofit/>
          </a:bodyPr>
          <a:lstStyle>
            <a:lvl1pPr>
              <a:defRPr sz="27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22960" y="5907023"/>
            <a:ext cx="7584948" cy="59436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A0E9FA9D-C283-4B9E-9786-1DA28659F79C}" type="datetimeFigureOut">
              <a:rPr lang="en-US" smtClean="0"/>
              <a:t>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4B68C0-DB80-4CFE-A305-08F2768BCB4C}" type="slidenum">
              <a:rPr lang="en-US" smtClean="0"/>
              <a:t>‹#›</a:t>
            </a:fld>
            <a:endParaRPr lang="en-US"/>
          </a:p>
        </p:txBody>
      </p:sp>
    </p:spTree>
    <p:extLst>
      <p:ext uri="{BB962C8B-B14F-4D97-AF65-F5344CB8AC3E}">
        <p14:creationId xmlns:p14="http://schemas.microsoft.com/office/powerpoint/2010/main" val="31415639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E9FA9D-C283-4B9E-9786-1DA28659F79C}"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4B68C0-DB80-4CFE-A305-08F2768BCB4C}" type="slidenum">
              <a:rPr lang="en-US" smtClean="0"/>
              <a:t>‹#›</a:t>
            </a:fld>
            <a:endParaRPr lang="en-US"/>
          </a:p>
        </p:txBody>
      </p:sp>
    </p:spTree>
    <p:extLst>
      <p:ext uri="{BB962C8B-B14F-4D97-AF65-F5344CB8AC3E}">
        <p14:creationId xmlns:p14="http://schemas.microsoft.com/office/powerpoint/2010/main" val="5430576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8"/>
            <a:ext cx="5800725"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E9FA9D-C283-4B9E-9786-1DA28659F79C}"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4B68C0-DB80-4CFE-A305-08F2768BCB4C}" type="slidenum">
              <a:rPr lang="en-US" smtClean="0"/>
              <a:t>‹#›</a:t>
            </a:fld>
            <a:endParaRPr lang="en-US"/>
          </a:p>
        </p:txBody>
      </p:sp>
    </p:spTree>
    <p:extLst>
      <p:ext uri="{BB962C8B-B14F-4D97-AF65-F5344CB8AC3E}">
        <p14:creationId xmlns:p14="http://schemas.microsoft.com/office/powerpoint/2010/main" val="3017599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17ACE-80CC-4770-BFB6-E11A40AE80E4}"/>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88006172-1FD4-4ADC-BB28-492D59934DB1}"/>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4E8049-09C6-4827-AD86-6A52EECEC20F}"/>
              </a:ext>
            </a:extLst>
          </p:cNvPr>
          <p:cNvSpPr>
            <a:spLocks noGrp="1"/>
          </p:cNvSpPr>
          <p:nvPr>
            <p:ph type="dt" sz="half" idx="10"/>
          </p:nvPr>
        </p:nvSpPr>
        <p:spPr/>
        <p:txBody>
          <a:bodyPr/>
          <a:lstStyle/>
          <a:p>
            <a:fld id="{03EDABAE-B2F9-454C-9770-6CE0AD8B0470}" type="datetimeFigureOut">
              <a:rPr lang="en-US" smtClean="0"/>
              <a:t>1/18/2024</a:t>
            </a:fld>
            <a:endParaRPr lang="en-US"/>
          </a:p>
        </p:txBody>
      </p:sp>
      <p:sp>
        <p:nvSpPr>
          <p:cNvPr id="5" name="Footer Placeholder 4">
            <a:extLst>
              <a:ext uri="{FF2B5EF4-FFF2-40B4-BE49-F238E27FC236}">
                <a16:creationId xmlns:a16="http://schemas.microsoft.com/office/drawing/2014/main" id="{6705166C-6C26-4EB8-A317-00F6F2B2D0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6D3722-2F55-410F-ABA8-4CFDC91BDA7C}"/>
              </a:ext>
            </a:extLst>
          </p:cNvPr>
          <p:cNvSpPr>
            <a:spLocks noGrp="1"/>
          </p:cNvSpPr>
          <p:nvPr>
            <p:ph type="sldNum" sz="quarter" idx="12"/>
          </p:nvPr>
        </p:nvSpPr>
        <p:spPr/>
        <p:txBody>
          <a:bodyPr/>
          <a:lstStyle/>
          <a:p>
            <a:fld id="{6E2E02F5-CB07-47B3-8C7E-99D7D12779C7}" type="slidenum">
              <a:rPr lang="en-US" smtClean="0"/>
              <a:t>‹#›</a:t>
            </a:fld>
            <a:endParaRPr lang="en-US"/>
          </a:p>
        </p:txBody>
      </p:sp>
    </p:spTree>
    <p:extLst>
      <p:ext uri="{BB962C8B-B14F-4D97-AF65-F5344CB8AC3E}">
        <p14:creationId xmlns:p14="http://schemas.microsoft.com/office/powerpoint/2010/main" val="495686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32DDC-88D5-480F-80CF-A3D4516075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FEE8FE-8464-4793-AE6A-E8AC44E34A36}"/>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618A49-52ED-42EE-96A6-15A0071B7673}"/>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81AF9F8-E4D3-4D3F-B953-6423F8846CA4}"/>
              </a:ext>
            </a:extLst>
          </p:cNvPr>
          <p:cNvSpPr>
            <a:spLocks noGrp="1"/>
          </p:cNvSpPr>
          <p:nvPr>
            <p:ph type="dt" sz="half" idx="10"/>
          </p:nvPr>
        </p:nvSpPr>
        <p:spPr/>
        <p:txBody>
          <a:bodyPr/>
          <a:lstStyle/>
          <a:p>
            <a:fld id="{03EDABAE-B2F9-454C-9770-6CE0AD8B0470}" type="datetimeFigureOut">
              <a:rPr lang="en-US" smtClean="0"/>
              <a:t>1/18/2024</a:t>
            </a:fld>
            <a:endParaRPr lang="en-US"/>
          </a:p>
        </p:txBody>
      </p:sp>
      <p:sp>
        <p:nvSpPr>
          <p:cNvPr id="6" name="Footer Placeholder 5">
            <a:extLst>
              <a:ext uri="{FF2B5EF4-FFF2-40B4-BE49-F238E27FC236}">
                <a16:creationId xmlns:a16="http://schemas.microsoft.com/office/drawing/2014/main" id="{F08190E1-D398-46E0-96B3-28D6E7860A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829620-A74F-4F04-ABA4-FEDCED12C5BA}"/>
              </a:ext>
            </a:extLst>
          </p:cNvPr>
          <p:cNvSpPr>
            <a:spLocks noGrp="1"/>
          </p:cNvSpPr>
          <p:nvPr>
            <p:ph type="sldNum" sz="quarter" idx="12"/>
          </p:nvPr>
        </p:nvSpPr>
        <p:spPr/>
        <p:txBody>
          <a:bodyPr/>
          <a:lstStyle/>
          <a:p>
            <a:fld id="{6E2E02F5-CB07-47B3-8C7E-99D7D12779C7}" type="slidenum">
              <a:rPr lang="en-US" smtClean="0"/>
              <a:t>‹#›</a:t>
            </a:fld>
            <a:endParaRPr lang="en-US"/>
          </a:p>
        </p:txBody>
      </p:sp>
    </p:spTree>
    <p:extLst>
      <p:ext uri="{BB962C8B-B14F-4D97-AF65-F5344CB8AC3E}">
        <p14:creationId xmlns:p14="http://schemas.microsoft.com/office/powerpoint/2010/main" val="2067311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22A27-118B-4E5F-A1FD-014086845C5C}"/>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42C6B1B-C257-45A1-91B1-143DEC7B6726}"/>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19A876DF-16CA-46F3-BD19-C716B3CFD399}"/>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18A1B11-5801-4577-902A-C1B7DBB67963}"/>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FD89ABB6-711A-44B8-90AD-0255E3CE44BB}"/>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146037E-FE93-43D2-81BF-FA7E348B330D}"/>
              </a:ext>
            </a:extLst>
          </p:cNvPr>
          <p:cNvSpPr>
            <a:spLocks noGrp="1"/>
          </p:cNvSpPr>
          <p:nvPr>
            <p:ph type="dt" sz="half" idx="10"/>
          </p:nvPr>
        </p:nvSpPr>
        <p:spPr/>
        <p:txBody>
          <a:bodyPr/>
          <a:lstStyle/>
          <a:p>
            <a:fld id="{03EDABAE-B2F9-454C-9770-6CE0AD8B0470}" type="datetimeFigureOut">
              <a:rPr lang="en-US" smtClean="0"/>
              <a:t>1/18/2024</a:t>
            </a:fld>
            <a:endParaRPr lang="en-US"/>
          </a:p>
        </p:txBody>
      </p:sp>
      <p:sp>
        <p:nvSpPr>
          <p:cNvPr id="8" name="Footer Placeholder 7">
            <a:extLst>
              <a:ext uri="{FF2B5EF4-FFF2-40B4-BE49-F238E27FC236}">
                <a16:creationId xmlns:a16="http://schemas.microsoft.com/office/drawing/2014/main" id="{24CC53B9-8828-4652-9B91-8E1041415F0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E6ADE0-1245-425F-AE5B-9C2CD2EB254C}"/>
              </a:ext>
            </a:extLst>
          </p:cNvPr>
          <p:cNvSpPr>
            <a:spLocks noGrp="1"/>
          </p:cNvSpPr>
          <p:nvPr>
            <p:ph type="sldNum" sz="quarter" idx="12"/>
          </p:nvPr>
        </p:nvSpPr>
        <p:spPr/>
        <p:txBody>
          <a:bodyPr/>
          <a:lstStyle/>
          <a:p>
            <a:fld id="{6E2E02F5-CB07-47B3-8C7E-99D7D12779C7}" type="slidenum">
              <a:rPr lang="en-US" smtClean="0"/>
              <a:t>‹#›</a:t>
            </a:fld>
            <a:endParaRPr lang="en-US"/>
          </a:p>
        </p:txBody>
      </p:sp>
    </p:spTree>
    <p:extLst>
      <p:ext uri="{BB962C8B-B14F-4D97-AF65-F5344CB8AC3E}">
        <p14:creationId xmlns:p14="http://schemas.microsoft.com/office/powerpoint/2010/main" val="1328466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865E2-7526-47BA-8F82-268DE5D6155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9540AAF-7A55-469D-B5F9-873A20CA4953}"/>
              </a:ext>
            </a:extLst>
          </p:cNvPr>
          <p:cNvSpPr>
            <a:spLocks noGrp="1"/>
          </p:cNvSpPr>
          <p:nvPr>
            <p:ph type="dt" sz="half" idx="10"/>
          </p:nvPr>
        </p:nvSpPr>
        <p:spPr/>
        <p:txBody>
          <a:bodyPr/>
          <a:lstStyle/>
          <a:p>
            <a:fld id="{03EDABAE-B2F9-454C-9770-6CE0AD8B0470}" type="datetimeFigureOut">
              <a:rPr lang="en-US" smtClean="0"/>
              <a:t>1/18/2024</a:t>
            </a:fld>
            <a:endParaRPr lang="en-US"/>
          </a:p>
        </p:txBody>
      </p:sp>
      <p:sp>
        <p:nvSpPr>
          <p:cNvPr id="4" name="Footer Placeholder 3">
            <a:extLst>
              <a:ext uri="{FF2B5EF4-FFF2-40B4-BE49-F238E27FC236}">
                <a16:creationId xmlns:a16="http://schemas.microsoft.com/office/drawing/2014/main" id="{F20FFA1A-A1C6-4F3C-B8E4-9FF70AA73F8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14479CF-D775-4D24-938B-55C9FE77FAC9}"/>
              </a:ext>
            </a:extLst>
          </p:cNvPr>
          <p:cNvSpPr>
            <a:spLocks noGrp="1"/>
          </p:cNvSpPr>
          <p:nvPr>
            <p:ph type="sldNum" sz="quarter" idx="12"/>
          </p:nvPr>
        </p:nvSpPr>
        <p:spPr/>
        <p:txBody>
          <a:bodyPr/>
          <a:lstStyle/>
          <a:p>
            <a:fld id="{6E2E02F5-CB07-47B3-8C7E-99D7D12779C7}" type="slidenum">
              <a:rPr lang="en-US" smtClean="0"/>
              <a:t>‹#›</a:t>
            </a:fld>
            <a:endParaRPr lang="en-US"/>
          </a:p>
        </p:txBody>
      </p:sp>
    </p:spTree>
    <p:extLst>
      <p:ext uri="{BB962C8B-B14F-4D97-AF65-F5344CB8AC3E}">
        <p14:creationId xmlns:p14="http://schemas.microsoft.com/office/powerpoint/2010/main" val="1964127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9F84BC-7FFE-4C3D-BF62-C572F2B91368}"/>
              </a:ext>
            </a:extLst>
          </p:cNvPr>
          <p:cNvSpPr>
            <a:spLocks noGrp="1"/>
          </p:cNvSpPr>
          <p:nvPr>
            <p:ph type="dt" sz="half" idx="10"/>
          </p:nvPr>
        </p:nvSpPr>
        <p:spPr/>
        <p:txBody>
          <a:bodyPr/>
          <a:lstStyle/>
          <a:p>
            <a:fld id="{03EDABAE-B2F9-454C-9770-6CE0AD8B0470}" type="datetimeFigureOut">
              <a:rPr lang="en-US" smtClean="0"/>
              <a:t>1/18/2024</a:t>
            </a:fld>
            <a:endParaRPr lang="en-US"/>
          </a:p>
        </p:txBody>
      </p:sp>
      <p:sp>
        <p:nvSpPr>
          <p:cNvPr id="3" name="Footer Placeholder 2">
            <a:extLst>
              <a:ext uri="{FF2B5EF4-FFF2-40B4-BE49-F238E27FC236}">
                <a16:creationId xmlns:a16="http://schemas.microsoft.com/office/drawing/2014/main" id="{C9DEC990-A8DF-4746-9B00-6873B05F6F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3C6D8CD-E0F0-4464-9C05-01397C425D02}"/>
              </a:ext>
            </a:extLst>
          </p:cNvPr>
          <p:cNvSpPr>
            <a:spLocks noGrp="1"/>
          </p:cNvSpPr>
          <p:nvPr>
            <p:ph type="sldNum" sz="quarter" idx="12"/>
          </p:nvPr>
        </p:nvSpPr>
        <p:spPr/>
        <p:txBody>
          <a:bodyPr/>
          <a:lstStyle/>
          <a:p>
            <a:fld id="{6E2E02F5-CB07-47B3-8C7E-99D7D12779C7}" type="slidenum">
              <a:rPr lang="en-US" smtClean="0"/>
              <a:t>‹#›</a:t>
            </a:fld>
            <a:endParaRPr lang="en-US"/>
          </a:p>
        </p:txBody>
      </p:sp>
    </p:spTree>
    <p:extLst>
      <p:ext uri="{BB962C8B-B14F-4D97-AF65-F5344CB8AC3E}">
        <p14:creationId xmlns:p14="http://schemas.microsoft.com/office/powerpoint/2010/main" val="4214066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1D2FB-6A9F-40AC-A2D9-25AC433C9EB7}"/>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4AB1B6F4-B554-47E8-9E05-F3871ED4DB61}"/>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8427F65-76E1-4CAF-950F-6BE9AA907E8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39E419C1-C2A3-4E11-8580-AD7A97680C9D}"/>
              </a:ext>
            </a:extLst>
          </p:cNvPr>
          <p:cNvSpPr>
            <a:spLocks noGrp="1"/>
          </p:cNvSpPr>
          <p:nvPr>
            <p:ph type="dt" sz="half" idx="10"/>
          </p:nvPr>
        </p:nvSpPr>
        <p:spPr/>
        <p:txBody>
          <a:bodyPr/>
          <a:lstStyle/>
          <a:p>
            <a:fld id="{03EDABAE-B2F9-454C-9770-6CE0AD8B0470}" type="datetimeFigureOut">
              <a:rPr lang="en-US" smtClean="0"/>
              <a:t>1/18/2024</a:t>
            </a:fld>
            <a:endParaRPr lang="en-US"/>
          </a:p>
        </p:txBody>
      </p:sp>
      <p:sp>
        <p:nvSpPr>
          <p:cNvPr id="6" name="Footer Placeholder 5">
            <a:extLst>
              <a:ext uri="{FF2B5EF4-FFF2-40B4-BE49-F238E27FC236}">
                <a16:creationId xmlns:a16="http://schemas.microsoft.com/office/drawing/2014/main" id="{77248945-609E-4BE2-AA31-94A30CBB98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B4CA8B-766D-4000-A064-957FB930F596}"/>
              </a:ext>
            </a:extLst>
          </p:cNvPr>
          <p:cNvSpPr>
            <a:spLocks noGrp="1"/>
          </p:cNvSpPr>
          <p:nvPr>
            <p:ph type="sldNum" sz="quarter" idx="12"/>
          </p:nvPr>
        </p:nvSpPr>
        <p:spPr/>
        <p:txBody>
          <a:bodyPr/>
          <a:lstStyle/>
          <a:p>
            <a:fld id="{6E2E02F5-CB07-47B3-8C7E-99D7D12779C7}" type="slidenum">
              <a:rPr lang="en-US" smtClean="0"/>
              <a:t>‹#›</a:t>
            </a:fld>
            <a:endParaRPr lang="en-US"/>
          </a:p>
        </p:txBody>
      </p:sp>
    </p:spTree>
    <p:extLst>
      <p:ext uri="{BB962C8B-B14F-4D97-AF65-F5344CB8AC3E}">
        <p14:creationId xmlns:p14="http://schemas.microsoft.com/office/powerpoint/2010/main" val="2289218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9F538-F133-4313-A146-026B00DE0278}"/>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DC21DBCD-8757-486E-8A44-6EBA309FFE19}"/>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DDC97CF4-2053-46F5-910F-33E06EBEF6B7}"/>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619DBA5D-D8D4-4465-81D0-5067E12762E9}"/>
              </a:ext>
            </a:extLst>
          </p:cNvPr>
          <p:cNvSpPr>
            <a:spLocks noGrp="1"/>
          </p:cNvSpPr>
          <p:nvPr>
            <p:ph type="dt" sz="half" idx="10"/>
          </p:nvPr>
        </p:nvSpPr>
        <p:spPr/>
        <p:txBody>
          <a:bodyPr/>
          <a:lstStyle/>
          <a:p>
            <a:fld id="{03EDABAE-B2F9-454C-9770-6CE0AD8B0470}" type="datetimeFigureOut">
              <a:rPr lang="en-US" smtClean="0"/>
              <a:t>1/18/2024</a:t>
            </a:fld>
            <a:endParaRPr lang="en-US"/>
          </a:p>
        </p:txBody>
      </p:sp>
      <p:sp>
        <p:nvSpPr>
          <p:cNvPr id="6" name="Footer Placeholder 5">
            <a:extLst>
              <a:ext uri="{FF2B5EF4-FFF2-40B4-BE49-F238E27FC236}">
                <a16:creationId xmlns:a16="http://schemas.microsoft.com/office/drawing/2014/main" id="{51892F6C-E298-4AF0-9C96-E06D1F259C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9302AE-7C52-49A1-9DFB-3233BE29581C}"/>
              </a:ext>
            </a:extLst>
          </p:cNvPr>
          <p:cNvSpPr>
            <a:spLocks noGrp="1"/>
          </p:cNvSpPr>
          <p:nvPr>
            <p:ph type="sldNum" sz="quarter" idx="12"/>
          </p:nvPr>
        </p:nvSpPr>
        <p:spPr/>
        <p:txBody>
          <a:bodyPr/>
          <a:lstStyle/>
          <a:p>
            <a:fld id="{6E2E02F5-CB07-47B3-8C7E-99D7D12779C7}" type="slidenum">
              <a:rPr lang="en-US" smtClean="0"/>
              <a:t>‹#›</a:t>
            </a:fld>
            <a:endParaRPr lang="en-US"/>
          </a:p>
        </p:txBody>
      </p:sp>
    </p:spTree>
    <p:extLst>
      <p:ext uri="{BB962C8B-B14F-4D97-AF65-F5344CB8AC3E}">
        <p14:creationId xmlns:p14="http://schemas.microsoft.com/office/powerpoint/2010/main" val="1975586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431D75-A05F-43AE-9022-607B4FB70D4D}"/>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F0DFA21-7591-4CDE-AB22-96D8DEF6E200}"/>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210E2E-6B83-4D57-8EB6-74F9B10D4338}"/>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3EDABAE-B2F9-454C-9770-6CE0AD8B0470}" type="datetimeFigureOut">
              <a:rPr lang="en-US" smtClean="0"/>
              <a:t>1/18/2024</a:t>
            </a:fld>
            <a:endParaRPr lang="en-US"/>
          </a:p>
        </p:txBody>
      </p:sp>
      <p:sp>
        <p:nvSpPr>
          <p:cNvPr id="5" name="Footer Placeholder 4">
            <a:extLst>
              <a:ext uri="{FF2B5EF4-FFF2-40B4-BE49-F238E27FC236}">
                <a16:creationId xmlns:a16="http://schemas.microsoft.com/office/drawing/2014/main" id="{62C96125-8238-48AB-AEDC-209C28E1B229}"/>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6791446-3705-45FE-BE80-12E8013EA7AF}"/>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E2E02F5-CB07-47B3-8C7E-99D7D12779C7}" type="slidenum">
              <a:rPr lang="en-US" smtClean="0"/>
              <a:t>‹#›</a:t>
            </a:fld>
            <a:endParaRPr lang="en-US"/>
          </a:p>
        </p:txBody>
      </p:sp>
    </p:spTree>
    <p:extLst>
      <p:ext uri="{BB962C8B-B14F-4D97-AF65-F5344CB8AC3E}">
        <p14:creationId xmlns:p14="http://schemas.microsoft.com/office/powerpoint/2010/main" val="1101165140"/>
      </p:ext>
    </p:extLst>
  </p:cSld>
  <p:clrMap bg1="lt1" tx1="dk1" bg2="lt2" tx2="dk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12" r:id="rId5"/>
    <p:sldLayoutId id="2147483813" r:id="rId6"/>
    <p:sldLayoutId id="2147483814" r:id="rId7"/>
    <p:sldLayoutId id="2147483815" r:id="rId8"/>
    <p:sldLayoutId id="2147483816" r:id="rId9"/>
    <p:sldLayoutId id="2147483817" r:id="rId10"/>
    <p:sldLayoutId id="2147483818"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60" y="1845734"/>
            <a:ext cx="75438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675">
                <a:solidFill>
                  <a:srgbClr val="FFFFFF"/>
                </a:solidFill>
              </a:defRPr>
            </a:lvl1pPr>
          </a:lstStyle>
          <a:p>
            <a:fld id="{A0E9FA9D-C283-4B9E-9786-1DA28659F79C}" type="datetimeFigureOut">
              <a:rPr lang="en-US" smtClean="0"/>
              <a:t>1/18/2024</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788">
                <a:solidFill>
                  <a:srgbClr val="FFFFFF"/>
                </a:solidFill>
              </a:defRPr>
            </a:lvl1pPr>
          </a:lstStyle>
          <a:p>
            <a:fld id="{534B68C0-DB80-4CFE-A305-08F2768BCB4C}"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3410545"/>
      </p:ext>
    </p:extLst>
  </p:cSld>
  <p:clrMap bg1="lt1" tx1="dk1" bg2="lt2" tx2="dk2" accent1="accent1" accent2="accent2" accent3="accent3" accent4="accent4" accent5="accent5" accent6="accent6" hlink="hlink" folHlink="folHlink"/>
  <p:sldLayoutIdLst>
    <p:sldLayoutId id="2147483820" r:id="rId1"/>
    <p:sldLayoutId id="2147483821" r:id="rId2"/>
    <p:sldLayoutId id="2147483822" r:id="rId3"/>
    <p:sldLayoutId id="2147483823" r:id="rId4"/>
    <p:sldLayoutId id="2147483824" r:id="rId5"/>
    <p:sldLayoutId id="2147483825" r:id="rId6"/>
    <p:sldLayoutId id="2147483826" r:id="rId7"/>
    <p:sldLayoutId id="2147483827" r:id="rId8"/>
    <p:sldLayoutId id="2147483828" r:id="rId9"/>
    <p:sldLayoutId id="2147483829" r:id="rId10"/>
    <p:sldLayoutId id="2147483830" r:id="rId11"/>
  </p:sldLayoutIdLst>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751229-0244-4FBB-BED1-407467F4C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CCE20A-8938-4E5D-8090-69DFB585C2E9}"/>
              </a:ext>
            </a:extLst>
          </p:cNvPr>
          <p:cNvSpPr>
            <a:spLocks noGrp="1"/>
          </p:cNvSpPr>
          <p:nvPr>
            <p:ph type="ctrTitle"/>
          </p:nvPr>
        </p:nvSpPr>
        <p:spPr>
          <a:xfrm>
            <a:off x="1647825" y="735283"/>
            <a:ext cx="3733800" cy="3165045"/>
          </a:xfrm>
        </p:spPr>
        <p:txBody>
          <a:bodyPr anchor="b">
            <a:normAutofit/>
          </a:bodyPr>
          <a:lstStyle/>
          <a:p>
            <a:pPr algn="l"/>
            <a:r>
              <a:rPr lang="en-US" sz="3500" noProof="0" dirty="0"/>
              <a:t>Business Analytics: The Science of Data-Driven Decision Making </a:t>
            </a:r>
            <a:br>
              <a:rPr lang="en-US" sz="3500" noProof="0" dirty="0"/>
            </a:br>
            <a:endParaRPr lang="en-US" sz="3500" dirty="0"/>
          </a:p>
        </p:txBody>
      </p:sp>
      <p:sp>
        <p:nvSpPr>
          <p:cNvPr id="3" name="Subtitle 2">
            <a:extLst>
              <a:ext uri="{FF2B5EF4-FFF2-40B4-BE49-F238E27FC236}">
                <a16:creationId xmlns:a16="http://schemas.microsoft.com/office/drawing/2014/main" id="{169702AF-7539-4704-81A1-9000CA892311}"/>
              </a:ext>
            </a:extLst>
          </p:cNvPr>
          <p:cNvSpPr>
            <a:spLocks noGrp="1"/>
          </p:cNvSpPr>
          <p:nvPr>
            <p:ph type="subTitle" idx="1"/>
          </p:nvPr>
        </p:nvSpPr>
        <p:spPr>
          <a:xfrm>
            <a:off x="1647825" y="4078423"/>
            <a:ext cx="3733800" cy="2058657"/>
          </a:xfrm>
        </p:spPr>
        <p:txBody>
          <a:bodyPr>
            <a:normAutofit/>
          </a:bodyPr>
          <a:lstStyle/>
          <a:p>
            <a:pPr algn="l"/>
            <a:r>
              <a:rPr lang="en-US"/>
              <a:t>Based on the work of Simchi-Levi, David (2014) and Mišić, Velibor V., and Georgia Perakis (2020)</a:t>
            </a:r>
            <a:endParaRPr lang="en-US" noProof="0"/>
          </a:p>
          <a:p>
            <a:pPr algn="l"/>
            <a:endParaRPr lang="en-US"/>
          </a:p>
        </p:txBody>
      </p:sp>
      <p:pic>
        <p:nvPicPr>
          <p:cNvPr id="7" name="Graphic 6" descr="Statistics">
            <a:extLst>
              <a:ext uri="{FF2B5EF4-FFF2-40B4-BE49-F238E27FC236}">
                <a16:creationId xmlns:a16="http://schemas.microsoft.com/office/drawing/2014/main" id="{4D5E5E42-363F-430E-B0FC-FF7CEB0C29A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8161" y="2937750"/>
            <a:ext cx="966789" cy="966789"/>
          </a:xfrm>
          <a:prstGeom prst="rect">
            <a:avLst/>
          </a:prstGeom>
        </p:spPr>
      </p:pic>
      <p:pic>
        <p:nvPicPr>
          <p:cNvPr id="9" name="Graphic 8" descr="Statistics">
            <a:extLst>
              <a:ext uri="{FF2B5EF4-FFF2-40B4-BE49-F238E27FC236}">
                <a16:creationId xmlns:a16="http://schemas.microsoft.com/office/drawing/2014/main" id="{59EEEAD9-BA8F-43AF-84CC-B8E4A48E38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55861" y="1392825"/>
            <a:ext cx="4058507" cy="4058507"/>
          </a:xfrm>
          <a:prstGeom prst="rect">
            <a:avLst/>
          </a:prstGeom>
        </p:spPr>
      </p:pic>
    </p:spTree>
    <p:extLst>
      <p:ext uri="{BB962C8B-B14F-4D97-AF65-F5344CB8AC3E}">
        <p14:creationId xmlns:p14="http://schemas.microsoft.com/office/powerpoint/2010/main" val="18283569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DA1F35B-C8F7-4A5A-9339-7DA4D785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c 10">
            <a:extLst>
              <a:ext uri="{FF2B5EF4-FFF2-40B4-BE49-F238E27FC236}">
                <a16:creationId xmlns:a16="http://schemas.microsoft.com/office/drawing/2014/main" id="{B2D4AD41-40DA-4A81-92F5-B6E3BA1ED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6131316" y="457951"/>
            <a:ext cx="2240924"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4C2E5F8-6BE5-4685-B2FA-E0D5DE67793A}"/>
              </a:ext>
            </a:extLst>
          </p:cNvPr>
          <p:cNvSpPr>
            <a:spLocks noGrp="1"/>
          </p:cNvSpPr>
          <p:nvPr>
            <p:ph type="title"/>
          </p:nvPr>
        </p:nvSpPr>
        <p:spPr>
          <a:xfrm>
            <a:off x="628650" y="365125"/>
            <a:ext cx="7886700" cy="1325563"/>
          </a:xfrm>
        </p:spPr>
        <p:txBody>
          <a:bodyPr>
            <a:normAutofit/>
          </a:bodyPr>
          <a:lstStyle/>
          <a:p>
            <a:pPr algn="ctr"/>
            <a:r>
              <a:rPr lang="en-US"/>
              <a:t>Let the Data Drive the Model</a:t>
            </a:r>
          </a:p>
        </p:txBody>
      </p:sp>
      <p:graphicFrame>
        <p:nvGraphicFramePr>
          <p:cNvPr id="5" name="Content Placeholder 2">
            <a:extLst>
              <a:ext uri="{FF2B5EF4-FFF2-40B4-BE49-F238E27FC236}">
                <a16:creationId xmlns:a16="http://schemas.microsoft.com/office/drawing/2014/main" id="{0664AE0B-140E-4AF7-9B2C-D6016268B144}"/>
              </a:ext>
            </a:extLst>
          </p:cNvPr>
          <p:cNvGraphicFramePr>
            <a:graphicFrameLocks noGrp="1"/>
          </p:cNvGraphicFramePr>
          <p:nvPr>
            <p:ph idx="1"/>
            <p:extLst>
              <p:ext uri="{D42A27DB-BD31-4B8C-83A1-F6EECF244321}">
                <p14:modId xmlns:p14="http://schemas.microsoft.com/office/powerpoint/2010/main" val="1278039800"/>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08037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B54FE8-E4DC-4619-8913-0752B84F1C2E}"/>
              </a:ext>
            </a:extLst>
          </p:cNvPr>
          <p:cNvSpPr>
            <a:spLocks noGrp="1"/>
          </p:cNvSpPr>
          <p:nvPr>
            <p:ph type="title"/>
          </p:nvPr>
        </p:nvSpPr>
        <p:spPr>
          <a:xfrm>
            <a:off x="628650" y="365125"/>
            <a:ext cx="4168866" cy="1325563"/>
          </a:xfrm>
        </p:spPr>
        <p:txBody>
          <a:bodyPr>
            <a:normAutofit/>
          </a:bodyPr>
          <a:lstStyle/>
          <a:p>
            <a:r>
              <a:rPr lang="en-US"/>
              <a:t>Let the Data Drive the Model</a:t>
            </a:r>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6521" y="1"/>
            <a:ext cx="851299"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6FEC409D-5CEC-444D-A89E-1EA2841D93C5}"/>
              </a:ext>
            </a:extLst>
          </p:cNvPr>
          <p:cNvSpPr>
            <a:spLocks noGrp="1"/>
          </p:cNvSpPr>
          <p:nvPr>
            <p:ph idx="1"/>
          </p:nvPr>
        </p:nvSpPr>
        <p:spPr>
          <a:xfrm>
            <a:off x="628650" y="1825625"/>
            <a:ext cx="4168866" cy="4351338"/>
          </a:xfrm>
        </p:spPr>
        <p:txBody>
          <a:bodyPr>
            <a:normAutofit/>
          </a:bodyPr>
          <a:lstStyle/>
          <a:p>
            <a:r>
              <a:rPr lang="en-US" dirty="0"/>
              <a:t>Data-driven models are our opportunity to be more creative and play an important role in the development of what some call “business analytics.” </a:t>
            </a:r>
          </a:p>
          <a:p>
            <a:r>
              <a:rPr lang="en-US" dirty="0"/>
              <a:t>In various domains—such as retail, healthcare, and many more—richer data are becoming available that are more voluminous and more granular than ever before.</a:t>
            </a:r>
          </a:p>
          <a:p>
            <a:r>
              <a:rPr lang="en-US" dirty="0"/>
              <a:t>At the same time, the increasing abundance of data has been accompanied by methodological advances in a number of fields. </a:t>
            </a:r>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5982" y="2624479"/>
            <a:ext cx="609320"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85863" y="1516981"/>
            <a:ext cx="2387600" cy="17907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5982" y="0"/>
            <a:ext cx="1736438"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79347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54162" y="4112081"/>
            <a:ext cx="889838"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4565205" y="4145122"/>
            <a:ext cx="3062574"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5982" y="4962670"/>
            <a:ext cx="1982514"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46850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6891" y="1119031"/>
            <a:ext cx="3464954"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37F96D-B67B-4085-AF5D-21B28DB03841}"/>
              </a:ext>
            </a:extLst>
          </p:cNvPr>
          <p:cNvSpPr>
            <a:spLocks noGrp="1"/>
          </p:cNvSpPr>
          <p:nvPr>
            <p:ph type="title"/>
          </p:nvPr>
        </p:nvSpPr>
        <p:spPr>
          <a:xfrm>
            <a:off x="878305" y="1396686"/>
            <a:ext cx="2430380" cy="4064628"/>
          </a:xfrm>
        </p:spPr>
        <p:txBody>
          <a:bodyPr>
            <a:normAutofit/>
          </a:bodyPr>
          <a:lstStyle/>
          <a:p>
            <a:r>
              <a:rPr lang="en-US">
                <a:solidFill>
                  <a:srgbClr val="FFFFFF"/>
                </a:solidFill>
              </a:rPr>
              <a:t>Let the Data Drive the Model</a:t>
            </a: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6512790" y="941148"/>
            <a:ext cx="2240924"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536" y="4780992"/>
            <a:ext cx="409575"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10FC10B-5C53-462A-9DD6-49F2F45E2FBF}"/>
              </a:ext>
            </a:extLst>
          </p:cNvPr>
          <p:cNvSpPr>
            <a:spLocks noGrp="1"/>
          </p:cNvSpPr>
          <p:nvPr>
            <p:ph idx="1"/>
          </p:nvPr>
        </p:nvSpPr>
        <p:spPr>
          <a:xfrm>
            <a:off x="4027614" y="1526033"/>
            <a:ext cx="4152298" cy="3935281"/>
          </a:xfrm>
        </p:spPr>
        <p:txBody>
          <a:bodyPr>
            <a:normAutofit/>
          </a:bodyPr>
          <a:lstStyle/>
          <a:p>
            <a:r>
              <a:rPr lang="en-US" sz="1600"/>
              <a:t>The field of machine learning, which exists at the intersection of computer science and statistics, has created methods that allow one to obtain high-quality predictive models for high-dimensional data.</a:t>
            </a:r>
          </a:p>
          <a:p>
            <a:r>
              <a:rPr lang="en-US" sz="1600"/>
              <a:t>The field of optimization has similarly advanced. Numerous scientific innovations in optimization modeling, such as robust optimization (Bertsimas et al. 2011), inverse optimization (Ahuja and Orlin 2001), and improved integer-optimization formulation techniques (Vielma 2015), have extended both the scope of what optimization can be applied to and the scale at which it can be applied</a:t>
            </a:r>
          </a:p>
          <a:p>
            <a:endParaRPr lang="en-US" sz="1600"/>
          </a:p>
        </p:txBody>
      </p:sp>
    </p:spTree>
    <p:extLst>
      <p:ext uri="{BB962C8B-B14F-4D97-AF65-F5344CB8AC3E}">
        <p14:creationId xmlns:p14="http://schemas.microsoft.com/office/powerpoint/2010/main" val="1435817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7">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9">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5409" y="1011045"/>
            <a:ext cx="3277394"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8E0CAD-8658-4049-AD0A-EF0A48929357}"/>
              </a:ext>
            </a:extLst>
          </p:cNvPr>
          <p:cNvSpPr>
            <a:spLocks noGrp="1"/>
          </p:cNvSpPr>
          <p:nvPr>
            <p:ph type="title"/>
          </p:nvPr>
        </p:nvSpPr>
        <p:spPr>
          <a:xfrm>
            <a:off x="717619" y="1112969"/>
            <a:ext cx="2952974" cy="4166010"/>
          </a:xfrm>
        </p:spPr>
        <p:txBody>
          <a:bodyPr>
            <a:normAutofit/>
          </a:bodyPr>
          <a:lstStyle/>
          <a:p>
            <a:r>
              <a:rPr lang="en-US">
                <a:solidFill>
                  <a:srgbClr val="FFFFFF"/>
                </a:solidFill>
              </a:rPr>
              <a:t>Let the Data Drive the Model</a:t>
            </a:r>
          </a:p>
        </p:txBody>
      </p:sp>
      <p:sp>
        <p:nvSpPr>
          <p:cNvPr id="28"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7896" y="0"/>
            <a:ext cx="866357"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971133" y="-1"/>
            <a:ext cx="130305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30"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19805"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621D5D78-44A7-4F90-91B7-5D001DDFC8E8}"/>
              </a:ext>
            </a:extLst>
          </p:cNvPr>
          <p:cNvSpPr>
            <a:spLocks noGrp="1"/>
          </p:cNvSpPr>
          <p:nvPr>
            <p:ph idx="1"/>
          </p:nvPr>
        </p:nvSpPr>
        <p:spPr>
          <a:xfrm>
            <a:off x="4572000" y="820880"/>
            <a:ext cx="3943349" cy="4889350"/>
          </a:xfrm>
        </p:spPr>
        <p:txBody>
          <a:bodyPr anchor="t">
            <a:normAutofit/>
          </a:bodyPr>
          <a:lstStyle/>
          <a:p>
            <a:r>
              <a:rPr lang="en-US" dirty="0"/>
              <a:t>These advances have led to the development of the burgeoning field of data analytics (or analytics for short). The field of analytics can most concisely be described as using data to create models leading to decisions that create value.</a:t>
            </a:r>
          </a:p>
          <a:p>
            <a:r>
              <a:rPr lang="en-US" dirty="0"/>
              <a:t>Please check the paper “</a:t>
            </a:r>
            <a:r>
              <a:rPr lang="en-US" i="1" dirty="0"/>
              <a:t>Data Analytics in Operations Management: A Review</a:t>
            </a:r>
            <a:r>
              <a:rPr lang="en-US" dirty="0"/>
              <a:t>” for more examples of data analytics. </a:t>
            </a:r>
          </a:p>
        </p:txBody>
      </p:sp>
      <p:sp>
        <p:nvSpPr>
          <p:cNvPr id="31"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161135"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32"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563731" y="5717905"/>
            <a:ext cx="1328706"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33"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99729" y="6258755"/>
            <a:ext cx="1174455"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0912594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76A083C1-A288-4A2A-BC17-A52805B76A38}"/>
              </a:ext>
            </a:extLst>
          </p:cNvPr>
          <p:cNvSpPr>
            <a:spLocks noGrp="1"/>
          </p:cNvSpPr>
          <p:nvPr>
            <p:ph type="title"/>
          </p:nvPr>
        </p:nvSpPr>
        <p:spPr>
          <a:xfrm>
            <a:off x="369277" y="516835"/>
            <a:ext cx="2313633" cy="5772840"/>
          </a:xfrm>
        </p:spPr>
        <p:txBody>
          <a:bodyPr anchor="ctr">
            <a:normAutofit/>
          </a:bodyPr>
          <a:lstStyle/>
          <a:p>
            <a:r>
              <a:rPr lang="en-US" sz="2900">
                <a:solidFill>
                  <a:srgbClr val="FFFFFF"/>
                </a:solidFill>
              </a:rPr>
              <a:t>Future Directions - Interpretability</a:t>
            </a:r>
          </a:p>
        </p:txBody>
      </p:sp>
      <p:sp>
        <p:nvSpPr>
          <p:cNvPr id="13" name="Rectangle 12">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5" name="Content Placeholder 2">
            <a:extLst>
              <a:ext uri="{FF2B5EF4-FFF2-40B4-BE49-F238E27FC236}">
                <a16:creationId xmlns:a16="http://schemas.microsoft.com/office/drawing/2014/main" id="{BCB357DD-B24B-2AE9-97EC-E55098B5DF9A}"/>
              </a:ext>
            </a:extLst>
          </p:cNvPr>
          <p:cNvGraphicFramePr>
            <a:graphicFrameLocks noGrp="1"/>
          </p:cNvGraphicFramePr>
          <p:nvPr>
            <p:ph idx="1"/>
            <p:extLst>
              <p:ext uri="{D42A27DB-BD31-4B8C-83A1-F6EECF244321}">
                <p14:modId xmlns:p14="http://schemas.microsoft.com/office/powerpoint/2010/main" val="2859384451"/>
              </p:ext>
            </p:extLst>
          </p:nvPr>
        </p:nvGraphicFramePr>
        <p:xfrm>
          <a:off x="3556397" y="639763"/>
          <a:ext cx="5098256"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467070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ED2FC152-8061-4007-A3CD-DC55BC1372C7}"/>
              </a:ext>
            </a:extLst>
          </p:cNvPr>
          <p:cNvSpPr>
            <a:spLocks noGrp="1"/>
          </p:cNvSpPr>
          <p:nvPr>
            <p:ph type="title"/>
          </p:nvPr>
        </p:nvSpPr>
        <p:spPr>
          <a:xfrm>
            <a:off x="369277" y="605896"/>
            <a:ext cx="2313633" cy="5646208"/>
          </a:xfrm>
        </p:spPr>
        <p:txBody>
          <a:bodyPr anchor="ctr">
            <a:normAutofit/>
          </a:bodyPr>
          <a:lstStyle/>
          <a:p>
            <a:r>
              <a:rPr lang="en-US" sz="2900">
                <a:solidFill>
                  <a:srgbClr val="FFFFFF"/>
                </a:solidFill>
              </a:rPr>
              <a:t>Future Directions - Interpretability</a:t>
            </a: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13D4FDD7-D47F-4621-AE09-8FFE0F80E5E2}"/>
              </a:ext>
            </a:extLst>
          </p:cNvPr>
          <p:cNvSpPr>
            <a:spLocks noGrp="1"/>
          </p:cNvSpPr>
          <p:nvPr>
            <p:ph idx="1"/>
          </p:nvPr>
        </p:nvSpPr>
        <p:spPr>
          <a:xfrm>
            <a:off x="3556512" y="605896"/>
            <a:ext cx="4810247" cy="5646208"/>
          </a:xfrm>
        </p:spPr>
        <p:txBody>
          <a:bodyPr anchor="ctr">
            <a:normAutofit/>
          </a:bodyPr>
          <a:lstStyle/>
          <a:p>
            <a:pPr marL="0" indent="0">
              <a:buNone/>
            </a:pPr>
            <a:r>
              <a:rPr lang="en-US" dirty="0"/>
              <a:t>Interpretability is a major area of research in machine learning for two reasons:</a:t>
            </a:r>
          </a:p>
          <a:p>
            <a:r>
              <a:rPr lang="en-US" dirty="0"/>
              <a:t>First, interpretable models can provide insights into the prediction problem that black-box models, such as random forests and neural networks, cannot. </a:t>
            </a:r>
          </a:p>
          <a:p>
            <a:r>
              <a:rPr lang="en-US" dirty="0"/>
              <a:t>Second, and more important, machine-learning models often do not affect decisions directly but instead make predictions or recommendations to a human decision maker.</a:t>
            </a:r>
          </a:p>
          <a:p>
            <a:pPr lvl="1"/>
            <a:r>
              <a:rPr lang="en-US" dirty="0"/>
              <a:t>In many contexts (e.g., medicine), a decision maker is unlikely to accept a recommendation made by a machine learning model without the ability to understand how the recommendation was made. </a:t>
            </a:r>
          </a:p>
        </p:txBody>
      </p:sp>
    </p:spTree>
    <p:extLst>
      <p:ext uri="{BB962C8B-B14F-4D97-AF65-F5344CB8AC3E}">
        <p14:creationId xmlns:p14="http://schemas.microsoft.com/office/powerpoint/2010/main" val="32893855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501449EF-45EE-4563-99CD-A13D63A2BF1C}"/>
              </a:ext>
            </a:extLst>
          </p:cNvPr>
          <p:cNvSpPr>
            <a:spLocks noGrp="1"/>
          </p:cNvSpPr>
          <p:nvPr>
            <p:ph type="title"/>
          </p:nvPr>
        </p:nvSpPr>
        <p:spPr>
          <a:xfrm>
            <a:off x="369277" y="605896"/>
            <a:ext cx="2313633" cy="5646208"/>
          </a:xfrm>
        </p:spPr>
        <p:txBody>
          <a:bodyPr anchor="ctr">
            <a:normAutofit/>
          </a:bodyPr>
          <a:lstStyle/>
          <a:p>
            <a:r>
              <a:rPr lang="en-US" sz="3100">
                <a:solidFill>
                  <a:srgbClr val="FFFFFF"/>
                </a:solidFill>
              </a:rPr>
              <a:t>Future Direction - “Small-Data” Methods</a:t>
            </a: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A1441F9E-74CC-40DB-85DE-F605C5B697B1}"/>
              </a:ext>
            </a:extLst>
          </p:cNvPr>
          <p:cNvSpPr>
            <a:spLocks noGrp="1"/>
          </p:cNvSpPr>
          <p:nvPr>
            <p:ph idx="1"/>
          </p:nvPr>
        </p:nvSpPr>
        <p:spPr>
          <a:xfrm>
            <a:off x="3556512" y="605896"/>
            <a:ext cx="4810247" cy="5646208"/>
          </a:xfrm>
        </p:spPr>
        <p:txBody>
          <a:bodyPr anchor="ctr">
            <a:normAutofit/>
          </a:bodyPr>
          <a:lstStyle/>
          <a:p>
            <a:r>
              <a:rPr lang="en-US" dirty="0"/>
              <a:t>One challenge that is being recognized with the increasing availability of data is that these data are often small. </a:t>
            </a:r>
          </a:p>
          <a:p>
            <a:r>
              <a:rPr lang="en-US" dirty="0"/>
              <a:t>This paradoxical statement refers to the fact that, often, although the number of observations one might have access to is large, the number of parameters that one must estimate is also large. </a:t>
            </a:r>
          </a:p>
          <a:p>
            <a:r>
              <a:rPr lang="en-US" dirty="0"/>
              <a:t>For example, imagine an online retailer offering a very large selection of products in a particular category; the retailer might be interested in estimating the demand rate of each product but may only see a handful of purchases for each product in a year.</a:t>
            </a:r>
          </a:p>
        </p:txBody>
      </p:sp>
    </p:spTree>
    <p:extLst>
      <p:ext uri="{BB962C8B-B14F-4D97-AF65-F5344CB8AC3E}">
        <p14:creationId xmlns:p14="http://schemas.microsoft.com/office/powerpoint/2010/main" val="3913032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6" name="Rectangle 10">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CE263D5D-47EC-41F0-8A7B-DFC9B3EDB706}"/>
              </a:ext>
            </a:extLst>
          </p:cNvPr>
          <p:cNvSpPr>
            <a:spLocks noGrp="1"/>
          </p:cNvSpPr>
          <p:nvPr>
            <p:ph type="title"/>
          </p:nvPr>
        </p:nvSpPr>
        <p:spPr>
          <a:xfrm>
            <a:off x="369277" y="516835"/>
            <a:ext cx="2313633" cy="5772840"/>
          </a:xfrm>
        </p:spPr>
        <p:txBody>
          <a:bodyPr anchor="ctr">
            <a:normAutofit/>
          </a:bodyPr>
          <a:lstStyle/>
          <a:p>
            <a:r>
              <a:rPr lang="en-US" sz="3100" dirty="0">
                <a:solidFill>
                  <a:srgbClr val="FFFFFF"/>
                </a:solidFill>
              </a:rPr>
              <a:t>Future Directions -Causal Inference </a:t>
            </a:r>
          </a:p>
        </p:txBody>
      </p:sp>
      <p:sp>
        <p:nvSpPr>
          <p:cNvPr id="17" name="Rectangle 12">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18" name="Content Placeholder 2">
            <a:extLst>
              <a:ext uri="{FF2B5EF4-FFF2-40B4-BE49-F238E27FC236}">
                <a16:creationId xmlns:a16="http://schemas.microsoft.com/office/drawing/2014/main" id="{696ED4F2-89F8-573C-5686-486D9551858A}"/>
              </a:ext>
            </a:extLst>
          </p:cNvPr>
          <p:cNvGraphicFramePr>
            <a:graphicFrameLocks noGrp="1"/>
          </p:cNvGraphicFramePr>
          <p:nvPr>
            <p:ph idx="1"/>
            <p:extLst>
              <p:ext uri="{D42A27DB-BD31-4B8C-83A1-F6EECF244321}">
                <p14:modId xmlns:p14="http://schemas.microsoft.com/office/powerpoint/2010/main" val="1605212509"/>
              </p:ext>
            </p:extLst>
          </p:nvPr>
        </p:nvGraphicFramePr>
        <p:xfrm>
          <a:off x="3556397" y="639763"/>
          <a:ext cx="5098256"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809325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D6AFB7D9-30C3-48FC-A665-6E7A6B904D0F}"/>
              </a:ext>
            </a:extLst>
          </p:cNvPr>
          <p:cNvSpPr>
            <a:spLocks noGrp="1"/>
          </p:cNvSpPr>
          <p:nvPr>
            <p:ph type="title"/>
          </p:nvPr>
        </p:nvSpPr>
        <p:spPr>
          <a:xfrm>
            <a:off x="369277" y="605896"/>
            <a:ext cx="2313633" cy="5646208"/>
          </a:xfrm>
        </p:spPr>
        <p:txBody>
          <a:bodyPr anchor="ctr">
            <a:normAutofit/>
          </a:bodyPr>
          <a:lstStyle/>
          <a:p>
            <a:r>
              <a:rPr lang="en-US" sz="3100">
                <a:solidFill>
                  <a:srgbClr val="FFFFFF"/>
                </a:solidFill>
              </a:rPr>
              <a:t>Future Direction - New Approaches to “Predict-Then-Optimize”</a:t>
            </a: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FCF7438A-A572-4279-BCD6-17BB54EC9572}"/>
              </a:ext>
            </a:extLst>
          </p:cNvPr>
          <p:cNvSpPr>
            <a:spLocks noGrp="1"/>
          </p:cNvSpPr>
          <p:nvPr>
            <p:ph idx="1"/>
          </p:nvPr>
        </p:nvSpPr>
        <p:spPr>
          <a:xfrm>
            <a:off x="3556512" y="605896"/>
            <a:ext cx="4810247" cy="5646208"/>
          </a:xfrm>
        </p:spPr>
        <p:txBody>
          <a:bodyPr anchor="ctr">
            <a:normAutofit/>
          </a:bodyPr>
          <a:lstStyle/>
          <a:p>
            <a:r>
              <a:rPr lang="en-US" dirty="0"/>
              <a:t>Many of the papers described earlier rely on the “predict-then-optimize” paradigm: first, build a predictive model using data, and then embed that model within the objective function of an optimization problem.</a:t>
            </a:r>
          </a:p>
          <a:p>
            <a:r>
              <a:rPr lang="en-US" dirty="0"/>
              <a:t>Machine learning models are typically estimated so as to lead to good out-of-sample predictions; however, such models may not necessarily lead to good out-of-sample decisions.</a:t>
            </a:r>
          </a:p>
          <a:p>
            <a:r>
              <a:rPr lang="en-US" dirty="0"/>
              <a:t>This highlights the potential opportunities for revisiting how machine-learning models are constructed for prescriptive applications in OM.</a:t>
            </a:r>
          </a:p>
        </p:txBody>
      </p:sp>
    </p:spTree>
    <p:extLst>
      <p:ext uri="{BB962C8B-B14F-4D97-AF65-F5344CB8AC3E}">
        <p14:creationId xmlns:p14="http://schemas.microsoft.com/office/powerpoint/2010/main" val="13884973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99E64-301F-4300-9400-861C6EAFC63D}"/>
              </a:ext>
            </a:extLst>
          </p:cNvPr>
          <p:cNvSpPr>
            <a:spLocks noGrp="1"/>
          </p:cNvSpPr>
          <p:nvPr>
            <p:ph type="title"/>
          </p:nvPr>
        </p:nvSpPr>
        <p:spPr>
          <a:xfrm>
            <a:off x="836676" y="548640"/>
            <a:ext cx="7626096" cy="1179576"/>
          </a:xfrm>
        </p:spPr>
        <p:txBody>
          <a:bodyPr>
            <a:normAutofit/>
          </a:bodyPr>
          <a:lstStyle/>
          <a:p>
            <a:r>
              <a:rPr lang="en-US" sz="3500"/>
              <a:t>Reference</a:t>
            </a:r>
          </a:p>
        </p:txBody>
      </p:sp>
      <p:sp>
        <p:nvSpPr>
          <p:cNvPr id="3" name="Content Placeholder 2">
            <a:extLst>
              <a:ext uri="{FF2B5EF4-FFF2-40B4-BE49-F238E27FC236}">
                <a16:creationId xmlns:a16="http://schemas.microsoft.com/office/drawing/2014/main" id="{61A7A583-78C3-428B-A7A6-DA84DB00A7CA}"/>
              </a:ext>
            </a:extLst>
          </p:cNvPr>
          <p:cNvSpPr>
            <a:spLocks noGrp="1"/>
          </p:cNvSpPr>
          <p:nvPr>
            <p:ph idx="1"/>
          </p:nvPr>
        </p:nvSpPr>
        <p:spPr>
          <a:xfrm>
            <a:off x="836676" y="2481943"/>
            <a:ext cx="7626096" cy="3695020"/>
          </a:xfrm>
        </p:spPr>
        <p:txBody>
          <a:bodyPr>
            <a:normAutofit/>
          </a:bodyPr>
          <a:lstStyle/>
          <a:p>
            <a:r>
              <a:rPr lang="en-US" sz="1900"/>
              <a:t>Simchi-Levi, David. "OM forum—OM research: From problem-driven to data-driven research." </a:t>
            </a:r>
            <a:r>
              <a:rPr lang="en-US" sz="1900" i="1"/>
              <a:t>Manufacturing &amp; Service Operations Management</a:t>
            </a:r>
            <a:r>
              <a:rPr lang="en-US" sz="1900"/>
              <a:t> 16.1 (2014): 2-10.</a:t>
            </a:r>
          </a:p>
          <a:p>
            <a:r>
              <a:rPr lang="en-US" sz="1900"/>
              <a:t>Mišić, Velibor V., and Georgia Perakis. "Data analytics in operations management: A review." </a:t>
            </a:r>
            <a:r>
              <a:rPr lang="en-US" sz="1900" i="1"/>
              <a:t>Manufacturing &amp; Service Operations Management</a:t>
            </a:r>
            <a:r>
              <a:rPr lang="en-US" sz="1900"/>
              <a:t> 22.1 (2020): 158-169.</a:t>
            </a:r>
          </a:p>
        </p:txBody>
      </p:sp>
    </p:spTree>
    <p:extLst>
      <p:ext uri="{BB962C8B-B14F-4D97-AF65-F5344CB8AC3E}">
        <p14:creationId xmlns:p14="http://schemas.microsoft.com/office/powerpoint/2010/main" val="9409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2">
            <a:extLst>
              <a:ext uri="{FF2B5EF4-FFF2-40B4-BE49-F238E27FC236}">
                <a16:creationId xmlns:a16="http://schemas.microsoft.com/office/drawing/2014/main" id="{DCC231C8-C761-4B31-9B1C-C6D19248C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B7AE2EE0-1A05-40CA-8801-90DDDA7DFDC5}"/>
              </a:ext>
            </a:extLst>
          </p:cNvPr>
          <p:cNvSpPr>
            <a:spLocks noGrp="1"/>
          </p:cNvSpPr>
          <p:nvPr>
            <p:ph type="title"/>
          </p:nvPr>
        </p:nvSpPr>
        <p:spPr>
          <a:xfrm>
            <a:off x="628650" y="557189"/>
            <a:ext cx="2530602" cy="5567891"/>
          </a:xfrm>
        </p:spPr>
        <p:txBody>
          <a:bodyPr>
            <a:normAutofit/>
          </a:bodyPr>
          <a:lstStyle/>
          <a:p>
            <a:r>
              <a:rPr lang="en-US" sz="4500"/>
              <a:t>Data-Driven Decision Making</a:t>
            </a:r>
            <a:endParaRPr lang="en-US" sz="4500" dirty="0"/>
          </a:p>
        </p:txBody>
      </p:sp>
      <p:graphicFrame>
        <p:nvGraphicFramePr>
          <p:cNvPr id="8" name="Content Placeholder 5">
            <a:extLst>
              <a:ext uri="{FF2B5EF4-FFF2-40B4-BE49-F238E27FC236}">
                <a16:creationId xmlns:a16="http://schemas.microsoft.com/office/drawing/2014/main" id="{86BF1F2D-D753-443D-8D3B-892323C7E3D0}"/>
              </a:ext>
            </a:extLst>
          </p:cNvPr>
          <p:cNvGraphicFramePr>
            <a:graphicFrameLocks noGrp="1"/>
          </p:cNvGraphicFramePr>
          <p:nvPr>
            <p:ph idx="1"/>
            <p:extLst>
              <p:ext uri="{D42A27DB-BD31-4B8C-83A1-F6EECF244321}">
                <p14:modId xmlns:p14="http://schemas.microsoft.com/office/powerpoint/2010/main" val="1667569034"/>
              </p:ext>
            </p:extLst>
          </p:nvPr>
        </p:nvGraphicFramePr>
        <p:xfrm>
          <a:off x="3819906" y="620392"/>
          <a:ext cx="469773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25446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62114" y="0"/>
            <a:ext cx="3072908"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486646" y="-3486043"/>
            <a:ext cx="2170709" cy="9144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79980EF-7A19-4116-92A2-0CB7E1F69955}"/>
              </a:ext>
            </a:extLst>
          </p:cNvPr>
          <p:cNvSpPr>
            <a:spLocks noGrp="1"/>
          </p:cNvSpPr>
          <p:nvPr>
            <p:ph type="title"/>
          </p:nvPr>
        </p:nvSpPr>
        <p:spPr>
          <a:xfrm>
            <a:off x="1037673" y="348865"/>
            <a:ext cx="7288583" cy="1576446"/>
          </a:xfrm>
        </p:spPr>
        <p:txBody>
          <a:bodyPr anchor="ctr">
            <a:normAutofit/>
          </a:bodyPr>
          <a:lstStyle/>
          <a:p>
            <a:r>
              <a:rPr lang="en-US" sz="3500">
                <a:solidFill>
                  <a:srgbClr val="FFFFFF"/>
                </a:solidFill>
              </a:rPr>
              <a:t>Data-Driven Decision Making</a:t>
            </a:r>
          </a:p>
        </p:txBody>
      </p:sp>
      <p:graphicFrame>
        <p:nvGraphicFramePr>
          <p:cNvPr id="5" name="Content Placeholder 2">
            <a:extLst>
              <a:ext uri="{FF2B5EF4-FFF2-40B4-BE49-F238E27FC236}">
                <a16:creationId xmlns:a16="http://schemas.microsoft.com/office/drawing/2014/main" id="{7A2C1B5E-F9D2-4392-B3C7-B9290E084F43}"/>
              </a:ext>
            </a:extLst>
          </p:cNvPr>
          <p:cNvGraphicFramePr>
            <a:graphicFrameLocks noGrp="1"/>
          </p:cNvGraphicFramePr>
          <p:nvPr>
            <p:ph idx="1"/>
            <p:extLst>
              <p:ext uri="{D42A27DB-BD31-4B8C-83A1-F6EECF244321}">
                <p14:modId xmlns:p14="http://schemas.microsoft.com/office/powerpoint/2010/main" val="3307499446"/>
              </p:ext>
            </p:extLst>
          </p:nvPr>
        </p:nvGraphicFramePr>
        <p:xfrm>
          <a:off x="483042" y="2615979"/>
          <a:ext cx="8195871"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07186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D2FF5-9301-4E8F-9450-91AD72C26856}"/>
              </a:ext>
            </a:extLst>
          </p:cNvPr>
          <p:cNvSpPr>
            <a:spLocks noGrp="1"/>
          </p:cNvSpPr>
          <p:nvPr>
            <p:ph type="title"/>
          </p:nvPr>
        </p:nvSpPr>
        <p:spPr>
          <a:xfrm>
            <a:off x="628650" y="557189"/>
            <a:ext cx="2530602" cy="5567891"/>
          </a:xfrm>
        </p:spPr>
        <p:txBody>
          <a:bodyPr>
            <a:normAutofit/>
          </a:bodyPr>
          <a:lstStyle/>
          <a:p>
            <a:r>
              <a:rPr lang="en-US" sz="4500" dirty="0"/>
              <a:t>Online Retailer Example</a:t>
            </a:r>
          </a:p>
        </p:txBody>
      </p:sp>
      <p:graphicFrame>
        <p:nvGraphicFramePr>
          <p:cNvPr id="5" name="Content Placeholder 2">
            <a:extLst>
              <a:ext uri="{FF2B5EF4-FFF2-40B4-BE49-F238E27FC236}">
                <a16:creationId xmlns:a16="http://schemas.microsoft.com/office/drawing/2014/main" id="{971EB753-8DD8-4D37-9F04-D737D9AF8DA3}"/>
              </a:ext>
            </a:extLst>
          </p:cNvPr>
          <p:cNvGraphicFramePr>
            <a:graphicFrameLocks noGrp="1"/>
          </p:cNvGraphicFramePr>
          <p:nvPr>
            <p:ph idx="1"/>
          </p:nvPr>
        </p:nvGraphicFramePr>
        <p:xfrm>
          <a:off x="3819906" y="620392"/>
          <a:ext cx="469773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35983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Freeform: Shape 27">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719285"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0" name="Freeform: Shape 29">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711665"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E5EB381-49AD-4790-8A9B-042999F0E215}"/>
              </a:ext>
            </a:extLst>
          </p:cNvPr>
          <p:cNvSpPr>
            <a:spLocks noGrp="1"/>
          </p:cNvSpPr>
          <p:nvPr>
            <p:ph type="title"/>
          </p:nvPr>
        </p:nvSpPr>
        <p:spPr>
          <a:xfrm>
            <a:off x="358485" y="1122363"/>
            <a:ext cx="3017520" cy="3204134"/>
          </a:xfrm>
        </p:spPr>
        <p:txBody>
          <a:bodyPr vert="horz" lIns="91440" tIns="45720" rIns="91440" bIns="45720" rtlCol="0" anchor="b">
            <a:normAutofit/>
          </a:bodyPr>
          <a:lstStyle/>
          <a:p>
            <a:pPr defTabSz="914400"/>
            <a:r>
              <a:rPr lang="en-US" sz="4400" dirty="0"/>
              <a:t>Online Retailer Example</a:t>
            </a:r>
            <a:endParaRPr lang="en-US" sz="4200" kern="1200" dirty="0">
              <a:solidFill>
                <a:schemeClr val="tx1"/>
              </a:solidFill>
              <a:latin typeface="+mj-lt"/>
              <a:ea typeface="+mj-ea"/>
              <a:cs typeface="+mj-cs"/>
            </a:endParaRPr>
          </a:p>
        </p:txBody>
      </p:sp>
      <p:sp>
        <p:nvSpPr>
          <p:cNvPr id="3" name="Content Placeholder 2">
            <a:extLst>
              <a:ext uri="{FF2B5EF4-FFF2-40B4-BE49-F238E27FC236}">
                <a16:creationId xmlns:a16="http://schemas.microsoft.com/office/drawing/2014/main" id="{9120255C-3220-416A-9BFB-17027F1CEF7D}"/>
              </a:ext>
            </a:extLst>
          </p:cNvPr>
          <p:cNvSpPr>
            <a:spLocks noGrp="1"/>
          </p:cNvSpPr>
          <p:nvPr>
            <p:ph idx="1"/>
          </p:nvPr>
        </p:nvSpPr>
        <p:spPr>
          <a:xfrm>
            <a:off x="358485" y="4872922"/>
            <a:ext cx="2949980" cy="1208141"/>
          </a:xfrm>
        </p:spPr>
        <p:txBody>
          <a:bodyPr vert="horz" lIns="91440" tIns="45720" rIns="91440" bIns="45720" rtlCol="0">
            <a:normAutofit/>
          </a:bodyPr>
          <a:lstStyle/>
          <a:p>
            <a:pPr marL="0" indent="0" defTabSz="914400">
              <a:spcBef>
                <a:spcPts val="1000"/>
              </a:spcBef>
              <a:buNone/>
            </a:pPr>
            <a:r>
              <a:rPr lang="en-US" sz="1700" kern="1200">
                <a:solidFill>
                  <a:schemeClr val="tx1"/>
                </a:solidFill>
                <a:latin typeface="+mn-lt"/>
                <a:ea typeface="+mn-ea"/>
                <a:cs typeface="+mn-cs"/>
              </a:rPr>
              <a:t>The data provide an insight into the effectiveness of such a policy</a:t>
            </a:r>
          </a:p>
        </p:txBody>
      </p:sp>
      <p:sp>
        <p:nvSpPr>
          <p:cNvPr id="32" name="Rectangle 3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1653" y="434802"/>
            <a:ext cx="146304"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4" name="Rectangle 3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771" y="4546920"/>
            <a:ext cx="30175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1" name="Picture 20" descr="Chart, bar chart&#10;&#10;Description automatically generated">
            <a:extLst>
              <a:ext uri="{FF2B5EF4-FFF2-40B4-BE49-F238E27FC236}">
                <a16:creationId xmlns:a16="http://schemas.microsoft.com/office/drawing/2014/main" id="{DFB13DF5-7C78-4A86-84BD-7283F2A11A2A}"/>
              </a:ext>
            </a:extLst>
          </p:cNvPr>
          <p:cNvPicPr>
            <a:picLocks noChangeAspect="1"/>
          </p:cNvPicPr>
          <p:nvPr/>
        </p:nvPicPr>
        <p:blipFill>
          <a:blip r:embed="rId2"/>
          <a:stretch>
            <a:fillRect/>
          </a:stretch>
        </p:blipFill>
        <p:spPr>
          <a:xfrm>
            <a:off x="4060767" y="1815254"/>
            <a:ext cx="4806627" cy="3076240"/>
          </a:xfrm>
          <a:prstGeom prst="rect">
            <a:avLst/>
          </a:prstGeom>
        </p:spPr>
      </p:pic>
    </p:spTree>
    <p:extLst>
      <p:ext uri="{BB962C8B-B14F-4D97-AF65-F5344CB8AC3E}">
        <p14:creationId xmlns:p14="http://schemas.microsoft.com/office/powerpoint/2010/main" val="469952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72B9F8-3CC6-4596-AA10-DC5AC72A2E85}"/>
              </a:ext>
            </a:extLst>
          </p:cNvPr>
          <p:cNvSpPr>
            <a:spLocks noGrp="1"/>
          </p:cNvSpPr>
          <p:nvPr>
            <p:ph type="title"/>
          </p:nvPr>
        </p:nvSpPr>
        <p:spPr>
          <a:xfrm>
            <a:off x="630936" y="548640"/>
            <a:ext cx="2700645" cy="5431536"/>
          </a:xfrm>
        </p:spPr>
        <p:txBody>
          <a:bodyPr>
            <a:normAutofit/>
          </a:bodyPr>
          <a:lstStyle/>
          <a:p>
            <a:r>
              <a:rPr lang="en-US" sz="4700" dirty="0"/>
              <a:t>Online Retailer Example</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347917" y="3261001"/>
            <a:ext cx="4480560" cy="13716"/>
          </a:xfrm>
          <a:custGeom>
            <a:avLst/>
            <a:gdLst>
              <a:gd name="connsiteX0" fmla="*/ 0 w 4480560"/>
              <a:gd name="connsiteY0" fmla="*/ 0 h 13716"/>
              <a:gd name="connsiteX1" fmla="*/ 595274 w 4480560"/>
              <a:gd name="connsiteY1" fmla="*/ 0 h 13716"/>
              <a:gd name="connsiteX2" fmla="*/ 1100938 w 4480560"/>
              <a:gd name="connsiteY2" fmla="*/ 0 h 13716"/>
              <a:gd name="connsiteX3" fmla="*/ 1651406 w 4480560"/>
              <a:gd name="connsiteY3" fmla="*/ 0 h 13716"/>
              <a:gd name="connsiteX4" fmla="*/ 2336292 w 4480560"/>
              <a:gd name="connsiteY4" fmla="*/ 0 h 13716"/>
              <a:gd name="connsiteX5" fmla="*/ 2931566 w 4480560"/>
              <a:gd name="connsiteY5" fmla="*/ 0 h 13716"/>
              <a:gd name="connsiteX6" fmla="*/ 3482035 w 4480560"/>
              <a:gd name="connsiteY6" fmla="*/ 0 h 13716"/>
              <a:gd name="connsiteX7" fmla="*/ 4480560 w 4480560"/>
              <a:gd name="connsiteY7" fmla="*/ 0 h 13716"/>
              <a:gd name="connsiteX8" fmla="*/ 4480560 w 4480560"/>
              <a:gd name="connsiteY8" fmla="*/ 13716 h 13716"/>
              <a:gd name="connsiteX9" fmla="*/ 3840480 w 4480560"/>
              <a:gd name="connsiteY9" fmla="*/ 13716 h 13716"/>
              <a:gd name="connsiteX10" fmla="*/ 3290011 w 4480560"/>
              <a:gd name="connsiteY10" fmla="*/ 13716 h 13716"/>
              <a:gd name="connsiteX11" fmla="*/ 2560320 w 4480560"/>
              <a:gd name="connsiteY11" fmla="*/ 13716 h 13716"/>
              <a:gd name="connsiteX12" fmla="*/ 1965046 w 4480560"/>
              <a:gd name="connsiteY12" fmla="*/ 13716 h 13716"/>
              <a:gd name="connsiteX13" fmla="*/ 1459382 w 4480560"/>
              <a:gd name="connsiteY13" fmla="*/ 13716 h 13716"/>
              <a:gd name="connsiteX14" fmla="*/ 774497 w 4480560"/>
              <a:gd name="connsiteY14" fmla="*/ 13716 h 13716"/>
              <a:gd name="connsiteX15" fmla="*/ 0 w 4480560"/>
              <a:gd name="connsiteY15" fmla="*/ 13716 h 13716"/>
              <a:gd name="connsiteX16" fmla="*/ 0 w 4480560"/>
              <a:gd name="connsiteY16" fmla="*/ 0 h 13716"/>
              <a:gd name="connsiteX0" fmla="*/ 0 w 4480560"/>
              <a:gd name="connsiteY0" fmla="*/ 0 h 13716"/>
              <a:gd name="connsiteX1" fmla="*/ 595274 w 4480560"/>
              <a:gd name="connsiteY1" fmla="*/ 0 h 13716"/>
              <a:gd name="connsiteX2" fmla="*/ 1100938 w 4480560"/>
              <a:gd name="connsiteY2" fmla="*/ 0 h 13716"/>
              <a:gd name="connsiteX3" fmla="*/ 1830629 w 4480560"/>
              <a:gd name="connsiteY3" fmla="*/ 0 h 13716"/>
              <a:gd name="connsiteX4" fmla="*/ 2425903 w 4480560"/>
              <a:gd name="connsiteY4" fmla="*/ 0 h 13716"/>
              <a:gd name="connsiteX5" fmla="*/ 3021178 w 4480560"/>
              <a:gd name="connsiteY5" fmla="*/ 0 h 13716"/>
              <a:gd name="connsiteX6" fmla="*/ 3750869 w 4480560"/>
              <a:gd name="connsiteY6" fmla="*/ 0 h 13716"/>
              <a:gd name="connsiteX7" fmla="*/ 4480560 w 4480560"/>
              <a:gd name="connsiteY7" fmla="*/ 0 h 13716"/>
              <a:gd name="connsiteX8" fmla="*/ 4480560 w 4480560"/>
              <a:gd name="connsiteY8" fmla="*/ 13716 h 13716"/>
              <a:gd name="connsiteX9" fmla="*/ 3930091 w 4480560"/>
              <a:gd name="connsiteY9" fmla="*/ 13716 h 13716"/>
              <a:gd name="connsiteX10" fmla="*/ 3290011 w 4480560"/>
              <a:gd name="connsiteY10" fmla="*/ 13716 h 13716"/>
              <a:gd name="connsiteX11" fmla="*/ 2649931 w 4480560"/>
              <a:gd name="connsiteY11" fmla="*/ 13716 h 13716"/>
              <a:gd name="connsiteX12" fmla="*/ 2054657 w 4480560"/>
              <a:gd name="connsiteY12" fmla="*/ 13716 h 13716"/>
              <a:gd name="connsiteX13" fmla="*/ 1324966 w 4480560"/>
              <a:gd name="connsiteY13" fmla="*/ 13716 h 13716"/>
              <a:gd name="connsiteX14" fmla="*/ 595274 w 4480560"/>
              <a:gd name="connsiteY14" fmla="*/ 13716 h 13716"/>
              <a:gd name="connsiteX15" fmla="*/ 0 w 4480560"/>
              <a:gd name="connsiteY15" fmla="*/ 13716 h 13716"/>
              <a:gd name="connsiteX16" fmla="*/ 0 w 4480560"/>
              <a:gd name="connsiteY1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3716" fill="none" extrusionOk="0">
                <a:moveTo>
                  <a:pt x="0" y="0"/>
                </a:moveTo>
                <a:cubicBezTo>
                  <a:pt x="267574" y="14606"/>
                  <a:pt x="338605" y="-40"/>
                  <a:pt x="595274" y="0"/>
                </a:cubicBezTo>
                <a:cubicBezTo>
                  <a:pt x="856171" y="-2198"/>
                  <a:pt x="863435" y="-13333"/>
                  <a:pt x="1100938" y="0"/>
                </a:cubicBezTo>
                <a:cubicBezTo>
                  <a:pt x="1340270" y="17713"/>
                  <a:pt x="1418448" y="-18893"/>
                  <a:pt x="1651406" y="0"/>
                </a:cubicBezTo>
                <a:cubicBezTo>
                  <a:pt x="1875387" y="1627"/>
                  <a:pt x="2153037" y="22688"/>
                  <a:pt x="2336292" y="0"/>
                </a:cubicBezTo>
                <a:cubicBezTo>
                  <a:pt x="2522206" y="-4211"/>
                  <a:pt x="2718333" y="34959"/>
                  <a:pt x="2931566" y="0"/>
                </a:cubicBezTo>
                <a:cubicBezTo>
                  <a:pt x="3137043" y="-17106"/>
                  <a:pt x="3304331" y="1415"/>
                  <a:pt x="3482035" y="0"/>
                </a:cubicBezTo>
                <a:cubicBezTo>
                  <a:pt x="3649837" y="-24078"/>
                  <a:pt x="4010577" y="-51921"/>
                  <a:pt x="4480560" y="0"/>
                </a:cubicBezTo>
                <a:cubicBezTo>
                  <a:pt x="4480642" y="3611"/>
                  <a:pt x="4480510" y="9346"/>
                  <a:pt x="4480560" y="13716"/>
                </a:cubicBezTo>
                <a:cubicBezTo>
                  <a:pt x="4305601" y="36948"/>
                  <a:pt x="4025154" y="21890"/>
                  <a:pt x="3840480" y="13716"/>
                </a:cubicBezTo>
                <a:cubicBezTo>
                  <a:pt x="3668919" y="-16903"/>
                  <a:pt x="3556555" y="-17246"/>
                  <a:pt x="3290011" y="13716"/>
                </a:cubicBezTo>
                <a:cubicBezTo>
                  <a:pt x="2991827" y="13600"/>
                  <a:pt x="2862038" y="-27094"/>
                  <a:pt x="2560320" y="13716"/>
                </a:cubicBezTo>
                <a:cubicBezTo>
                  <a:pt x="2273396" y="32804"/>
                  <a:pt x="2159701" y="35426"/>
                  <a:pt x="1965046" y="13716"/>
                </a:cubicBezTo>
                <a:cubicBezTo>
                  <a:pt x="1785994" y="24616"/>
                  <a:pt x="1686680" y="47748"/>
                  <a:pt x="1459382" y="13716"/>
                </a:cubicBezTo>
                <a:cubicBezTo>
                  <a:pt x="1260610" y="398"/>
                  <a:pt x="913962" y="26960"/>
                  <a:pt x="774497" y="13716"/>
                </a:cubicBezTo>
                <a:cubicBezTo>
                  <a:pt x="689426" y="-2719"/>
                  <a:pt x="378264" y="1751"/>
                  <a:pt x="0" y="13716"/>
                </a:cubicBezTo>
                <a:cubicBezTo>
                  <a:pt x="-173" y="8371"/>
                  <a:pt x="-387" y="6213"/>
                  <a:pt x="0" y="0"/>
                </a:cubicBezTo>
                <a:close/>
              </a:path>
              <a:path w="4480560" h="13716" stroke="0" extrusionOk="0">
                <a:moveTo>
                  <a:pt x="0" y="0"/>
                </a:moveTo>
                <a:cubicBezTo>
                  <a:pt x="290844" y="5546"/>
                  <a:pt x="318443" y="10543"/>
                  <a:pt x="595274" y="0"/>
                </a:cubicBezTo>
                <a:cubicBezTo>
                  <a:pt x="862223" y="-10630"/>
                  <a:pt x="1008164" y="-6970"/>
                  <a:pt x="1100938" y="0"/>
                </a:cubicBezTo>
                <a:cubicBezTo>
                  <a:pt x="1231751" y="-9052"/>
                  <a:pt x="1563421" y="-55931"/>
                  <a:pt x="1830629" y="0"/>
                </a:cubicBezTo>
                <a:cubicBezTo>
                  <a:pt x="2081843" y="38764"/>
                  <a:pt x="2181743" y="16966"/>
                  <a:pt x="2425903" y="0"/>
                </a:cubicBezTo>
                <a:cubicBezTo>
                  <a:pt x="2657412" y="-20059"/>
                  <a:pt x="2795431" y="8423"/>
                  <a:pt x="3021178" y="0"/>
                </a:cubicBezTo>
                <a:cubicBezTo>
                  <a:pt x="3275119" y="-4749"/>
                  <a:pt x="3480943" y="2522"/>
                  <a:pt x="3750869" y="0"/>
                </a:cubicBezTo>
                <a:cubicBezTo>
                  <a:pt x="4005211" y="16055"/>
                  <a:pt x="4302144" y="-2969"/>
                  <a:pt x="4480560" y="0"/>
                </a:cubicBezTo>
                <a:cubicBezTo>
                  <a:pt x="4480397" y="3458"/>
                  <a:pt x="4481383" y="8632"/>
                  <a:pt x="4480560" y="13716"/>
                </a:cubicBezTo>
                <a:cubicBezTo>
                  <a:pt x="4261480" y="-10003"/>
                  <a:pt x="4206199" y="28529"/>
                  <a:pt x="3930091" y="13716"/>
                </a:cubicBezTo>
                <a:cubicBezTo>
                  <a:pt x="3666932" y="-15474"/>
                  <a:pt x="3493645" y="14804"/>
                  <a:pt x="3290011" y="13716"/>
                </a:cubicBezTo>
                <a:cubicBezTo>
                  <a:pt x="3137078" y="-41032"/>
                  <a:pt x="2894690" y="-17948"/>
                  <a:pt x="2649931" y="13716"/>
                </a:cubicBezTo>
                <a:cubicBezTo>
                  <a:pt x="2413020" y="21294"/>
                  <a:pt x="2225991" y="-10559"/>
                  <a:pt x="2054657" y="13716"/>
                </a:cubicBezTo>
                <a:cubicBezTo>
                  <a:pt x="1886877" y="37541"/>
                  <a:pt x="1548763" y="45390"/>
                  <a:pt x="1324966" y="13716"/>
                </a:cubicBezTo>
                <a:cubicBezTo>
                  <a:pt x="1040995" y="1897"/>
                  <a:pt x="786929" y="-17655"/>
                  <a:pt x="595274" y="13716"/>
                </a:cubicBezTo>
                <a:cubicBezTo>
                  <a:pt x="371401" y="32831"/>
                  <a:pt x="168483" y="23167"/>
                  <a:pt x="0" y="13716"/>
                </a:cubicBezTo>
                <a:cubicBezTo>
                  <a:pt x="-740" y="8467"/>
                  <a:pt x="-279" y="4434"/>
                  <a:pt x="0" y="0"/>
                </a:cubicBezTo>
                <a:close/>
              </a:path>
              <a:path w="4480560" h="13716" fill="none" stroke="0" extrusionOk="0">
                <a:moveTo>
                  <a:pt x="0" y="0"/>
                </a:moveTo>
                <a:cubicBezTo>
                  <a:pt x="254633" y="596"/>
                  <a:pt x="318854" y="8353"/>
                  <a:pt x="595274" y="0"/>
                </a:cubicBezTo>
                <a:cubicBezTo>
                  <a:pt x="857042" y="-2503"/>
                  <a:pt x="863005" y="-13327"/>
                  <a:pt x="1100938" y="0"/>
                </a:cubicBezTo>
                <a:cubicBezTo>
                  <a:pt x="1322315" y="28736"/>
                  <a:pt x="1429801" y="-15572"/>
                  <a:pt x="1651406" y="0"/>
                </a:cubicBezTo>
                <a:cubicBezTo>
                  <a:pt x="1861310" y="20479"/>
                  <a:pt x="2199002" y="36173"/>
                  <a:pt x="2336292" y="0"/>
                </a:cubicBezTo>
                <a:cubicBezTo>
                  <a:pt x="2504451" y="-23230"/>
                  <a:pt x="2735943" y="-3451"/>
                  <a:pt x="2931566" y="0"/>
                </a:cubicBezTo>
                <a:cubicBezTo>
                  <a:pt x="3109081" y="-33272"/>
                  <a:pt x="3310374" y="39503"/>
                  <a:pt x="3482035" y="0"/>
                </a:cubicBezTo>
                <a:cubicBezTo>
                  <a:pt x="3630968" y="-117346"/>
                  <a:pt x="3975789" y="30358"/>
                  <a:pt x="4480560" y="0"/>
                </a:cubicBezTo>
                <a:cubicBezTo>
                  <a:pt x="4480546" y="3532"/>
                  <a:pt x="4481771" y="9530"/>
                  <a:pt x="4480560" y="13716"/>
                </a:cubicBezTo>
                <a:cubicBezTo>
                  <a:pt x="4299745" y="8025"/>
                  <a:pt x="4055484" y="54224"/>
                  <a:pt x="3840480" y="13716"/>
                </a:cubicBezTo>
                <a:cubicBezTo>
                  <a:pt x="3665362" y="14404"/>
                  <a:pt x="3548412" y="6532"/>
                  <a:pt x="3290011" y="13716"/>
                </a:cubicBezTo>
                <a:cubicBezTo>
                  <a:pt x="3037450" y="36923"/>
                  <a:pt x="2862123" y="43167"/>
                  <a:pt x="2560320" y="13716"/>
                </a:cubicBezTo>
                <a:cubicBezTo>
                  <a:pt x="2308793" y="7156"/>
                  <a:pt x="2153402" y="-25971"/>
                  <a:pt x="1965046" y="13716"/>
                </a:cubicBezTo>
                <a:cubicBezTo>
                  <a:pt x="1778601" y="25944"/>
                  <a:pt x="1672011" y="23840"/>
                  <a:pt x="1459382" y="13716"/>
                </a:cubicBezTo>
                <a:cubicBezTo>
                  <a:pt x="1212351" y="-9856"/>
                  <a:pt x="906131" y="12859"/>
                  <a:pt x="774497" y="13716"/>
                </a:cubicBezTo>
                <a:cubicBezTo>
                  <a:pt x="636671" y="-47283"/>
                  <a:pt x="331670" y="1705"/>
                  <a:pt x="0" y="13716"/>
                </a:cubicBezTo>
                <a:cubicBezTo>
                  <a:pt x="-561" y="8546"/>
                  <a:pt x="-377" y="614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4480560"/>
                      <a:gd name="connsiteY0" fmla="*/ 0 h 13716"/>
                      <a:gd name="connsiteX1" fmla="*/ 595274 w 4480560"/>
                      <a:gd name="connsiteY1" fmla="*/ 0 h 13716"/>
                      <a:gd name="connsiteX2" fmla="*/ 1100938 w 4480560"/>
                      <a:gd name="connsiteY2" fmla="*/ 0 h 13716"/>
                      <a:gd name="connsiteX3" fmla="*/ 1651406 w 4480560"/>
                      <a:gd name="connsiteY3" fmla="*/ 0 h 13716"/>
                      <a:gd name="connsiteX4" fmla="*/ 2336292 w 4480560"/>
                      <a:gd name="connsiteY4" fmla="*/ 0 h 13716"/>
                      <a:gd name="connsiteX5" fmla="*/ 2931566 w 4480560"/>
                      <a:gd name="connsiteY5" fmla="*/ 0 h 13716"/>
                      <a:gd name="connsiteX6" fmla="*/ 3482035 w 4480560"/>
                      <a:gd name="connsiteY6" fmla="*/ 0 h 13716"/>
                      <a:gd name="connsiteX7" fmla="*/ 4480560 w 4480560"/>
                      <a:gd name="connsiteY7" fmla="*/ 0 h 13716"/>
                      <a:gd name="connsiteX8" fmla="*/ 4480560 w 4480560"/>
                      <a:gd name="connsiteY8" fmla="*/ 13716 h 13716"/>
                      <a:gd name="connsiteX9" fmla="*/ 3840480 w 4480560"/>
                      <a:gd name="connsiteY9" fmla="*/ 13716 h 13716"/>
                      <a:gd name="connsiteX10" fmla="*/ 3290011 w 4480560"/>
                      <a:gd name="connsiteY10" fmla="*/ 13716 h 13716"/>
                      <a:gd name="connsiteX11" fmla="*/ 2560320 w 4480560"/>
                      <a:gd name="connsiteY11" fmla="*/ 13716 h 13716"/>
                      <a:gd name="connsiteX12" fmla="*/ 1965046 w 4480560"/>
                      <a:gd name="connsiteY12" fmla="*/ 13716 h 13716"/>
                      <a:gd name="connsiteX13" fmla="*/ 1459382 w 4480560"/>
                      <a:gd name="connsiteY13" fmla="*/ 13716 h 13716"/>
                      <a:gd name="connsiteX14" fmla="*/ 774497 w 4480560"/>
                      <a:gd name="connsiteY14" fmla="*/ 13716 h 13716"/>
                      <a:gd name="connsiteX15" fmla="*/ 0 w 4480560"/>
                      <a:gd name="connsiteY15" fmla="*/ 13716 h 13716"/>
                      <a:gd name="connsiteX16" fmla="*/ 0 w 4480560"/>
                      <a:gd name="connsiteY1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3716"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273" y="3379"/>
                          <a:pt x="4480768" y="9289"/>
                          <a:pt x="4480560" y="13716"/>
                        </a:cubicBezTo>
                        <a:cubicBezTo>
                          <a:pt x="4314132" y="10352"/>
                          <a:pt x="4028383" y="32060"/>
                          <a:pt x="3840480" y="13716"/>
                        </a:cubicBezTo>
                        <a:cubicBezTo>
                          <a:pt x="3652577" y="-4628"/>
                          <a:pt x="3547615" y="-1724"/>
                          <a:pt x="3290011" y="13716"/>
                        </a:cubicBezTo>
                        <a:cubicBezTo>
                          <a:pt x="3032407" y="29156"/>
                          <a:pt x="2830268" y="4147"/>
                          <a:pt x="2560320" y="13716"/>
                        </a:cubicBezTo>
                        <a:cubicBezTo>
                          <a:pt x="2290372" y="23285"/>
                          <a:pt x="2147422" y="2156"/>
                          <a:pt x="1965046" y="13716"/>
                        </a:cubicBezTo>
                        <a:cubicBezTo>
                          <a:pt x="1782670" y="25276"/>
                          <a:pt x="1689791" y="36108"/>
                          <a:pt x="1459382" y="13716"/>
                        </a:cubicBezTo>
                        <a:cubicBezTo>
                          <a:pt x="1228973" y="-8676"/>
                          <a:pt x="915486" y="31929"/>
                          <a:pt x="774497" y="13716"/>
                        </a:cubicBezTo>
                        <a:cubicBezTo>
                          <a:pt x="633508" y="-4497"/>
                          <a:pt x="361442" y="-15679"/>
                          <a:pt x="0" y="13716"/>
                        </a:cubicBezTo>
                        <a:cubicBezTo>
                          <a:pt x="-362" y="8190"/>
                          <a:pt x="-434" y="6098"/>
                          <a:pt x="0" y="0"/>
                        </a:cubicBezTo>
                        <a:close/>
                      </a:path>
                      <a:path w="4480560" h="13716"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0360" y="3832"/>
                          <a:pt x="4481152" y="9314"/>
                          <a:pt x="4480560" y="13716"/>
                        </a:cubicBezTo>
                        <a:cubicBezTo>
                          <a:pt x="4279652" y="-11422"/>
                          <a:pt x="4200762" y="36994"/>
                          <a:pt x="3930091" y="13716"/>
                        </a:cubicBezTo>
                        <a:cubicBezTo>
                          <a:pt x="3659420" y="-9562"/>
                          <a:pt x="3456052" y="17722"/>
                          <a:pt x="3290011" y="13716"/>
                        </a:cubicBezTo>
                        <a:cubicBezTo>
                          <a:pt x="3123970" y="9710"/>
                          <a:pt x="2882392" y="28246"/>
                          <a:pt x="2649931" y="13716"/>
                        </a:cubicBezTo>
                        <a:cubicBezTo>
                          <a:pt x="2417470" y="-814"/>
                          <a:pt x="2238426" y="2765"/>
                          <a:pt x="2054657" y="13716"/>
                        </a:cubicBezTo>
                        <a:cubicBezTo>
                          <a:pt x="1870888" y="24667"/>
                          <a:pt x="1566368" y="40468"/>
                          <a:pt x="1324966" y="13716"/>
                        </a:cubicBezTo>
                        <a:cubicBezTo>
                          <a:pt x="1083564" y="-13036"/>
                          <a:pt x="787410" y="6374"/>
                          <a:pt x="595274" y="13716"/>
                        </a:cubicBezTo>
                        <a:cubicBezTo>
                          <a:pt x="403138" y="21058"/>
                          <a:pt x="169622" y="5927"/>
                          <a:pt x="0" y="13716"/>
                        </a:cubicBezTo>
                        <a:cubicBezTo>
                          <a:pt x="-475" y="8699"/>
                          <a:pt x="-565" y="4408"/>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3D5E692-CACA-4570-AE95-65D703D8B5A3}"/>
              </a:ext>
            </a:extLst>
          </p:cNvPr>
          <p:cNvSpPr>
            <a:spLocks noGrp="1"/>
          </p:cNvSpPr>
          <p:nvPr>
            <p:ph idx="1"/>
          </p:nvPr>
        </p:nvSpPr>
        <p:spPr>
          <a:xfrm>
            <a:off x="3844813" y="552091"/>
            <a:ext cx="4668251" cy="5431536"/>
          </a:xfrm>
        </p:spPr>
        <p:txBody>
          <a:bodyPr anchor="ctr">
            <a:normAutofit/>
          </a:bodyPr>
          <a:lstStyle/>
          <a:p>
            <a:r>
              <a:rPr lang="en-US" sz="1900"/>
              <a:t>The question, of course, is whether the retailer has any data that may help improve the retailer pricing policy.</a:t>
            </a:r>
          </a:p>
          <a:p>
            <a:pPr lvl="1"/>
            <a:r>
              <a:rPr lang="en-US" sz="1900"/>
              <a:t>worked directly with the retailer to obtain and understand point of sales data, product information, and customer behavior</a:t>
            </a:r>
          </a:p>
          <a:p>
            <a:pPr lvl="1"/>
            <a:r>
              <a:rPr lang="en-US" sz="1900"/>
              <a:t>used all of these data along with machine learning techniques to improve demand forecast accuracy. </a:t>
            </a:r>
          </a:p>
          <a:p>
            <a:pPr lvl="1"/>
            <a:r>
              <a:rPr lang="en-US" sz="1900"/>
              <a:t>To translate a demand forecast into a pricing policy, developed new theory around assortment price optimization and created and implemented a pricing recommendation tool that has shown significant margin improvement</a:t>
            </a:r>
          </a:p>
        </p:txBody>
      </p:sp>
    </p:spTree>
    <p:extLst>
      <p:ext uri="{BB962C8B-B14F-4D97-AF65-F5344CB8AC3E}">
        <p14:creationId xmlns:p14="http://schemas.microsoft.com/office/powerpoint/2010/main" val="3376568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A297797-5C89-4791-8204-AB071FA1F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3F60BB6-68B3-4CC7-A1ED-E459DF3178FB}"/>
              </a:ext>
            </a:extLst>
          </p:cNvPr>
          <p:cNvSpPr>
            <a:spLocks noGrp="1"/>
          </p:cNvSpPr>
          <p:nvPr>
            <p:ph type="title"/>
          </p:nvPr>
        </p:nvSpPr>
        <p:spPr>
          <a:xfrm>
            <a:off x="482601" y="643467"/>
            <a:ext cx="3603048" cy="5571065"/>
          </a:xfrm>
        </p:spPr>
        <p:txBody>
          <a:bodyPr>
            <a:normAutofit/>
          </a:bodyPr>
          <a:lstStyle/>
          <a:p>
            <a:r>
              <a:rPr lang="en-US" sz="3100"/>
              <a:t>Online Retailer Example</a:t>
            </a:r>
          </a:p>
        </p:txBody>
      </p:sp>
      <p:sp>
        <p:nvSpPr>
          <p:cNvPr id="10" name="Freeform: Shape 9">
            <a:extLst>
              <a:ext uri="{FF2B5EF4-FFF2-40B4-BE49-F238E27FC236}">
                <a16:creationId xmlns:a16="http://schemas.microsoft.com/office/drawing/2014/main" id="{569BBA9B-8F4E-4D2B-BEFA-41A475443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87577" y="3359"/>
            <a:ext cx="1409491" cy="1407490"/>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ectangle 11">
            <a:extLst>
              <a:ext uri="{FF2B5EF4-FFF2-40B4-BE49-F238E27FC236}">
                <a16:creationId xmlns:a16="http://schemas.microsoft.com/office/drawing/2014/main" id="{851012D1-8033-40B1-9EC0-91390FFC74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65267" y="1343485"/>
            <a:ext cx="485578" cy="364184"/>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C7DF2632-5E94-4639-BA84-CAEE0054EA12}"/>
              </a:ext>
            </a:extLst>
          </p:cNvPr>
          <p:cNvSpPr>
            <a:spLocks noGrp="1"/>
          </p:cNvSpPr>
          <p:nvPr>
            <p:ph idx="1"/>
          </p:nvPr>
        </p:nvSpPr>
        <p:spPr>
          <a:xfrm>
            <a:off x="4568248" y="643467"/>
            <a:ext cx="4093150" cy="5571065"/>
          </a:xfrm>
        </p:spPr>
        <p:txBody>
          <a:bodyPr anchor="ctr">
            <a:normAutofit/>
          </a:bodyPr>
          <a:lstStyle/>
          <a:p>
            <a:r>
              <a:rPr lang="en-US" sz="1700"/>
              <a:t>The access to detailed data allowed the research team to further explore and identify additional business improvement opportunities and research ideas.</a:t>
            </a:r>
          </a:p>
          <a:p>
            <a:endParaRPr lang="en-US" sz="1700"/>
          </a:p>
          <a:p>
            <a:r>
              <a:rPr lang="en-US" sz="1700"/>
              <a:t>For example, they identified trends in the data that suggest that there exists an optimal range of the number of items for the retailer to include in an assortment.</a:t>
            </a:r>
          </a:p>
          <a:p>
            <a:r>
              <a:rPr lang="en-US" sz="1700"/>
              <a:t>Displaying too few items or too many items seems to have a negative impact on sales per item.</a:t>
            </a:r>
          </a:p>
        </p:txBody>
      </p:sp>
      <p:sp>
        <p:nvSpPr>
          <p:cNvPr id="14" name="Rectangle 13">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526406" y="6114337"/>
            <a:ext cx="645368" cy="48402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D291F021-C45C-4D44-A2B8-A789E386C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2583" y="5721108"/>
            <a:ext cx="1696473"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8452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60BB6-68B3-4CC7-A1ED-E459DF3178FB}"/>
              </a:ext>
            </a:extLst>
          </p:cNvPr>
          <p:cNvSpPr>
            <a:spLocks noGrp="1"/>
          </p:cNvSpPr>
          <p:nvPr>
            <p:ph type="title"/>
          </p:nvPr>
        </p:nvSpPr>
        <p:spPr>
          <a:xfrm>
            <a:off x="473202" y="639520"/>
            <a:ext cx="2571750" cy="1719072"/>
          </a:xfrm>
        </p:spPr>
        <p:txBody>
          <a:bodyPr anchor="b">
            <a:normAutofit/>
          </a:bodyPr>
          <a:lstStyle/>
          <a:p>
            <a:r>
              <a:rPr lang="en-US" sz="3600"/>
              <a:t>Online Retailer Example</a:t>
            </a:r>
          </a:p>
        </p:txBody>
      </p:sp>
      <p:sp>
        <p:nvSpPr>
          <p:cNvPr id="3" name="Content Placeholder 2">
            <a:extLst>
              <a:ext uri="{FF2B5EF4-FFF2-40B4-BE49-F238E27FC236}">
                <a16:creationId xmlns:a16="http://schemas.microsoft.com/office/drawing/2014/main" id="{C7DF2632-5E94-4639-BA84-CAEE0054EA12}"/>
              </a:ext>
            </a:extLst>
          </p:cNvPr>
          <p:cNvSpPr>
            <a:spLocks noGrp="1"/>
          </p:cNvSpPr>
          <p:nvPr>
            <p:ph idx="1"/>
          </p:nvPr>
        </p:nvSpPr>
        <p:spPr>
          <a:xfrm>
            <a:off x="473202" y="2807208"/>
            <a:ext cx="2571750" cy="3410712"/>
          </a:xfrm>
        </p:spPr>
        <p:txBody>
          <a:bodyPr anchor="t">
            <a:normAutofit/>
          </a:bodyPr>
          <a:lstStyle/>
          <a:p>
            <a:r>
              <a:rPr lang="en-US" sz="1900"/>
              <a:t>The first few minutes of an event offer an insight into the customer demand function by observing these initial sales.</a:t>
            </a:r>
            <a:endParaRPr lang="en-US" sz="1900" dirty="0"/>
          </a:p>
        </p:txBody>
      </p:sp>
      <p:pic>
        <p:nvPicPr>
          <p:cNvPr id="4" name="Picture 3">
            <a:extLst>
              <a:ext uri="{FF2B5EF4-FFF2-40B4-BE49-F238E27FC236}">
                <a16:creationId xmlns:a16="http://schemas.microsoft.com/office/drawing/2014/main" id="{D0737CDF-D5BE-45D0-A2CD-4F27ED2C7ECC}"/>
              </a:ext>
            </a:extLst>
          </p:cNvPr>
          <p:cNvPicPr>
            <a:picLocks noChangeAspect="1"/>
          </p:cNvPicPr>
          <p:nvPr/>
        </p:nvPicPr>
        <p:blipFill>
          <a:blip r:embed="rId2"/>
          <a:stretch>
            <a:fillRect/>
          </a:stretch>
        </p:blipFill>
        <p:spPr>
          <a:xfrm>
            <a:off x="3490722" y="2102191"/>
            <a:ext cx="5177790" cy="2653617"/>
          </a:xfrm>
          <a:prstGeom prst="rect">
            <a:avLst/>
          </a:prstGeom>
        </p:spPr>
      </p:pic>
    </p:spTree>
    <p:extLst>
      <p:ext uri="{BB962C8B-B14F-4D97-AF65-F5344CB8AC3E}">
        <p14:creationId xmlns:p14="http://schemas.microsoft.com/office/powerpoint/2010/main" val="1392914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A297797-5C89-4791-8204-AB071FA1F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F9CEFFD-E565-4F2D-8A1F-0E4C9A8704CB}"/>
              </a:ext>
            </a:extLst>
          </p:cNvPr>
          <p:cNvSpPr>
            <a:spLocks noGrp="1"/>
          </p:cNvSpPr>
          <p:nvPr>
            <p:ph type="title"/>
          </p:nvPr>
        </p:nvSpPr>
        <p:spPr>
          <a:xfrm>
            <a:off x="482601" y="643467"/>
            <a:ext cx="3603048" cy="5571065"/>
          </a:xfrm>
        </p:spPr>
        <p:txBody>
          <a:bodyPr>
            <a:normAutofit/>
          </a:bodyPr>
          <a:lstStyle/>
          <a:p>
            <a:r>
              <a:rPr lang="en-US" sz="3100"/>
              <a:t>Online Retailer Example</a:t>
            </a:r>
          </a:p>
        </p:txBody>
      </p:sp>
      <p:sp>
        <p:nvSpPr>
          <p:cNvPr id="10" name="Freeform: Shape 9">
            <a:extLst>
              <a:ext uri="{FF2B5EF4-FFF2-40B4-BE49-F238E27FC236}">
                <a16:creationId xmlns:a16="http://schemas.microsoft.com/office/drawing/2014/main" id="{569BBA9B-8F4E-4D2B-BEFA-41A475443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87577" y="3359"/>
            <a:ext cx="1409491" cy="1407490"/>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ectangle 11">
            <a:extLst>
              <a:ext uri="{FF2B5EF4-FFF2-40B4-BE49-F238E27FC236}">
                <a16:creationId xmlns:a16="http://schemas.microsoft.com/office/drawing/2014/main" id="{851012D1-8033-40B1-9EC0-91390FFC74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65267" y="1343485"/>
            <a:ext cx="485578" cy="364184"/>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41B90DEB-37CF-47C3-B050-C957089E53BA}"/>
              </a:ext>
            </a:extLst>
          </p:cNvPr>
          <p:cNvSpPr>
            <a:spLocks noGrp="1"/>
          </p:cNvSpPr>
          <p:nvPr>
            <p:ph idx="1"/>
          </p:nvPr>
        </p:nvSpPr>
        <p:spPr>
          <a:xfrm>
            <a:off x="4568248" y="643467"/>
            <a:ext cx="4093150" cy="5571065"/>
          </a:xfrm>
        </p:spPr>
        <p:txBody>
          <a:bodyPr anchor="ctr">
            <a:normAutofit/>
          </a:bodyPr>
          <a:lstStyle/>
          <a:p>
            <a:r>
              <a:rPr lang="en-US" sz="1700"/>
              <a:t>This suggests that once an event starts, the retailer faces an </a:t>
            </a:r>
            <a:r>
              <a:rPr lang="en-US" sz="1700" b="1"/>
              <a:t>exploration–exploitation </a:t>
            </a:r>
            <a:r>
              <a:rPr lang="en-US" sz="1700"/>
              <a:t>trade-off between learning to gather more information about the demand function versus optimizing price to maximize revenue.</a:t>
            </a:r>
          </a:p>
          <a:p>
            <a:r>
              <a:rPr lang="en-US" sz="1700"/>
              <a:t>To help in the learning process, the research team use historical data to estimate a set of benchmark demand functions;</a:t>
            </a:r>
          </a:p>
          <a:p>
            <a:r>
              <a:rPr lang="en-US" sz="1700"/>
              <a:t>They developed a learning and optimization method under an important business constraint that the retailer identified: apply only a few different prices during the learning period.</a:t>
            </a:r>
          </a:p>
        </p:txBody>
      </p:sp>
      <p:sp>
        <p:nvSpPr>
          <p:cNvPr id="14" name="Rectangle 13">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526406" y="6114337"/>
            <a:ext cx="645368" cy="48402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D291F021-C45C-4D44-A2B8-A789E386C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2583" y="5721108"/>
            <a:ext cx="1696473"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18613687"/>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TotalTime>
  <Words>1353</Words>
  <Application>Microsoft Office PowerPoint</Application>
  <PresentationFormat>On-screen Show (4:3)</PresentationFormat>
  <Paragraphs>67</Paragraphs>
  <Slides>19</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19</vt:i4>
      </vt:variant>
    </vt:vector>
  </HeadingPairs>
  <TitlesOfParts>
    <vt:vector size="25" baseType="lpstr">
      <vt:lpstr>Arial</vt:lpstr>
      <vt:lpstr>Calibri</vt:lpstr>
      <vt:lpstr>Calibri Light</vt:lpstr>
      <vt:lpstr>Times New Roman</vt:lpstr>
      <vt:lpstr>1_Office Theme</vt:lpstr>
      <vt:lpstr>Retrospect</vt:lpstr>
      <vt:lpstr>Business Analytics: The Science of Data-Driven Decision Making  </vt:lpstr>
      <vt:lpstr>Data-Driven Decision Making</vt:lpstr>
      <vt:lpstr>Data-Driven Decision Making</vt:lpstr>
      <vt:lpstr>Online Retailer Example</vt:lpstr>
      <vt:lpstr>Online Retailer Example</vt:lpstr>
      <vt:lpstr>Online Retailer Example</vt:lpstr>
      <vt:lpstr>Online Retailer Example</vt:lpstr>
      <vt:lpstr>Online Retailer Example</vt:lpstr>
      <vt:lpstr>Online Retailer Example</vt:lpstr>
      <vt:lpstr>Let the Data Drive the Model</vt:lpstr>
      <vt:lpstr>Let the Data Drive the Model</vt:lpstr>
      <vt:lpstr>Let the Data Drive the Model</vt:lpstr>
      <vt:lpstr>Let the Data Drive the Model</vt:lpstr>
      <vt:lpstr>Future Directions - Interpretability</vt:lpstr>
      <vt:lpstr>Future Directions - Interpretability</vt:lpstr>
      <vt:lpstr>Future Direction - “Small-Data” Methods</vt:lpstr>
      <vt:lpstr>Future Directions -Causal Inference </vt:lpstr>
      <vt:lpstr>Future Direction - New Approaches to “Predict-Then-Optimize”</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Analytics: The Science of Data-Driven Decision Making  </dc:title>
  <dc:creator>Jia Guo</dc:creator>
  <cp:lastModifiedBy>Jia Guo</cp:lastModifiedBy>
  <cp:revision>13</cp:revision>
  <dcterms:created xsi:type="dcterms:W3CDTF">2022-01-20T00:58:31Z</dcterms:created>
  <dcterms:modified xsi:type="dcterms:W3CDTF">2024-01-18T21:28:40Z</dcterms:modified>
</cp:coreProperties>
</file>