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270" r:id="rId2"/>
    <p:sldId id="277" r:id="rId3"/>
    <p:sldId id="272" r:id="rId4"/>
    <p:sldId id="273" r:id="rId5"/>
    <p:sldId id="274" r:id="rId6"/>
    <p:sldId id="275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F892B-D188-A141-B42F-39A4C2C17F0C}" type="datetime1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F364-AE4C-3E41-B758-3CEE2D2E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05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D2372-1D9E-134E-8D15-4B5DBD4FE957}" type="datetime1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F81DF-EAE8-2849-B71C-E3E178DE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52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BE2809F-434F-4BAD-9690-21532271756C}" type="datetime1">
              <a:rPr lang="en-US" smtClean="0"/>
              <a:t>3/17/2021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Dr. Jia Guo, CSUEB, Dept. of Mgmt. 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1608-5C06-4E30-AC8F-2C3A48BF97A0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5AEF504-263D-497E-BF21-C18BBF54C380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2B15-90C1-45F3-8DA9-FFE946E3969B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3C37-41AD-4AB9-AE26-CE30630B64AD}" type="datetime1">
              <a:rPr lang="en-US" smtClean="0"/>
              <a:t>3/17/2021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70C0E16-B7E0-4D7D-9E58-4E94115D76D5}" type="datetime1">
              <a:rPr lang="en-US" smtClean="0"/>
              <a:t>3/17/2021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Dr. Jia Guo, CSUEB, Dept. of Mgmt.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01EB0A9-4E42-4F25-9F30-CF50F0CDCDB9}" type="datetime1">
              <a:rPr lang="en-US" smtClean="0"/>
              <a:t>3/17/2021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8DEB-2AE5-45F6-AD01-A5A573AF4B3E}" type="datetime1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EF69-7D6F-44AE-AD77-644D6BB82B57}" type="datetime1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E608-F865-4AEC-B76B-BBA00E54C628}" type="datetime1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8B248DD-AF51-4428-9F88-5EF112DEBA92}" type="datetime1">
              <a:rPr lang="en-US" smtClean="0"/>
              <a:t>3/17/2021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060A676-63FE-45AD-8EC5-E859E144CA50}" type="datetime1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Dr. Jia Guo, CSUEB, Dept. of Mgmt. 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644" y="524933"/>
            <a:ext cx="7741356" cy="1828800"/>
          </a:xfrm>
        </p:spPr>
        <p:txBody>
          <a:bodyPr>
            <a:normAutofit/>
          </a:bodyPr>
          <a:lstStyle/>
          <a:p>
            <a:r>
              <a:rPr lang="en-US" dirty="0"/>
              <a:t>BAN 612: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3644" y="2949222"/>
            <a:ext cx="50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Dr. Jia Guo</a:t>
            </a:r>
          </a:p>
          <a:p>
            <a:r>
              <a:rPr lang="en-US" sz="2000" dirty="0"/>
              <a:t>California State University, East Bay</a:t>
            </a:r>
          </a:p>
          <a:p>
            <a:r>
              <a:rPr lang="en-US" sz="2000" dirty="0"/>
              <a:t>College of Business and Economics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798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3D1E9C-624A-DF4B-9A60-134AE8D5643C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zh-CN" altLang="en-US" dirty="0"/>
              <a:t> </a:t>
            </a:r>
            <a:r>
              <a:rPr lang="en-US" altLang="zh-CN" dirty="0"/>
              <a:t>usually</a:t>
            </a:r>
            <a:r>
              <a:rPr lang="zh-CN" altLang="en-US" dirty="0"/>
              <a:t> </a:t>
            </a:r>
            <a:r>
              <a:rPr lang="en-US" altLang="zh-CN" dirty="0"/>
              <a:t>comes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installed.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installed</a:t>
            </a:r>
            <a:r>
              <a:rPr lang="zh-CN" altLang="en-US" dirty="0"/>
              <a:t> </a:t>
            </a:r>
            <a:r>
              <a:rPr lang="en-US" altLang="zh-CN" dirty="0"/>
              <a:t>Anaconda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import</a:t>
            </a:r>
            <a:r>
              <a:rPr lang="zh-CN" altLang="en-US" dirty="0"/>
              <a:t> </a:t>
            </a:r>
            <a:r>
              <a:rPr lang="en-US" altLang="zh-CN" dirty="0" err="1"/>
              <a:t>NumPy</a:t>
            </a:r>
            <a:r>
              <a:rPr lang="en-US" altLang="zh-CN" dirty="0"/>
              <a:t>:</a:t>
            </a:r>
          </a:p>
          <a:p>
            <a:pPr marL="365760" lvl="1" indent="0">
              <a:buNone/>
            </a:pPr>
            <a:r>
              <a:rPr lang="en-US" altLang="zh-CN" dirty="0"/>
              <a:t>import</a:t>
            </a:r>
            <a:r>
              <a:rPr lang="zh-CN" altLang="en-US" dirty="0"/>
              <a:t> </a:t>
            </a:r>
            <a:r>
              <a:rPr lang="en-US" altLang="zh-CN" dirty="0"/>
              <a:t>sys</a:t>
            </a:r>
            <a:r>
              <a:rPr lang="zh-CN" altLang="en-US" dirty="0"/>
              <a:t> 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zh-CN" dirty="0"/>
              <a:t>!</a:t>
            </a:r>
            <a:r>
              <a:rPr lang="en-US" altLang="zh-CN" dirty="0"/>
              <a:t>{</a:t>
            </a:r>
            <a:r>
              <a:rPr lang="en-US" altLang="zh-CN" dirty="0" err="1"/>
              <a:t>sys.executable</a:t>
            </a:r>
            <a:r>
              <a:rPr lang="zh-CN" altLang="zh-CN" dirty="0"/>
              <a:t>}</a:t>
            </a:r>
            <a:r>
              <a:rPr lang="en-US" altLang="zh-CN" dirty="0"/>
              <a:t>-m</a:t>
            </a:r>
            <a:r>
              <a:rPr lang="zh-CN" altLang="en-US" dirty="0"/>
              <a:t> </a:t>
            </a:r>
            <a:r>
              <a:rPr lang="en-US" altLang="zh-CN" dirty="0"/>
              <a:t>pip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 err="1"/>
              <a:t>numpy</a:t>
            </a:r>
            <a:endParaRPr lang="en-US" altLang="zh-CN" dirty="0"/>
          </a:p>
          <a:p>
            <a:pPr marL="365760" lvl="1" indent="0">
              <a:buNone/>
            </a:pPr>
            <a:r>
              <a:rPr lang="en-US" altLang="zh-CN" dirty="0"/>
              <a:t>import</a:t>
            </a:r>
            <a:r>
              <a:rPr lang="zh-CN" altLang="en-US" dirty="0"/>
              <a:t> </a:t>
            </a:r>
            <a:r>
              <a:rPr lang="en-US" altLang="zh-CN" dirty="0" err="1"/>
              <a:t>numpy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np</a:t>
            </a: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endParaRPr lang="en-US" altLang="zh-CN"/>
          </a:p>
          <a:p>
            <a:pPr marL="36576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105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package for high performance scientific computing and data analysis </a:t>
            </a:r>
          </a:p>
          <a:p>
            <a:r>
              <a:rPr lang="en-US" dirty="0"/>
              <a:t>It provides: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ndarray</a:t>
            </a:r>
            <a:r>
              <a:rPr lang="en-US" dirty="0"/>
              <a:t>: </a:t>
            </a:r>
            <a:r>
              <a:rPr lang="en-US" dirty="0" err="1"/>
              <a:t>vectorized</a:t>
            </a:r>
            <a:r>
              <a:rPr lang="en-US" dirty="0"/>
              <a:t> arithmetic operations and broadcasting capabilities</a:t>
            </a:r>
          </a:p>
          <a:p>
            <a:pPr lvl="1"/>
            <a:r>
              <a:rPr lang="en-US" dirty="0"/>
              <a:t>Standard mathematical functions for fast operations on entire arrays of data. No need to write loops. </a:t>
            </a:r>
          </a:p>
          <a:p>
            <a:pPr lvl="1"/>
            <a:r>
              <a:rPr lang="en-US" dirty="0"/>
              <a:t>Tools for reading/writing array data</a:t>
            </a:r>
          </a:p>
          <a:p>
            <a:pPr lvl="1"/>
            <a:r>
              <a:rPr lang="en-US" dirty="0"/>
              <a:t>Linear algebra, random number generation and so on..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3D1E9C-624A-DF4B-9A60-134AE8D564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7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N-dimensional Array Object (or </a:t>
            </a:r>
            <a:r>
              <a:rPr lang="en-US" dirty="0" err="1"/>
              <a:t>ndarray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import </a:t>
            </a:r>
            <a:r>
              <a:rPr lang="en-US" dirty="0" err="1"/>
              <a:t>numpy</a:t>
            </a:r>
            <a:r>
              <a:rPr lang="en-US" dirty="0"/>
              <a:t> when we use </a:t>
            </a:r>
            <a:r>
              <a:rPr lang="en-US" dirty="0" err="1"/>
              <a:t>ndarray</a:t>
            </a:r>
            <a:r>
              <a:rPr lang="en-US" dirty="0"/>
              <a:t>. </a:t>
            </a:r>
          </a:p>
          <a:p>
            <a:r>
              <a:rPr lang="en-US" dirty="0"/>
              <a:t>This is a fast, flexible container for large data set.  This is also an object. </a:t>
            </a:r>
          </a:p>
          <a:p>
            <a:r>
              <a:rPr lang="en-US" dirty="0"/>
              <a:t>Similarly, regular array:</a:t>
            </a:r>
          </a:p>
          <a:p>
            <a:pPr lvl="1"/>
            <a:r>
              <a:rPr lang="en-US" dirty="0"/>
              <a:t>List is an Array. </a:t>
            </a:r>
          </a:p>
          <a:p>
            <a:pPr lvl="1"/>
            <a:r>
              <a:rPr lang="en-US" dirty="0"/>
              <a:t>A array can hold many values (in various data type) under a single name and you can access the value by referring to the index number.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3D1E9C-624A-DF4B-9A60-134AE8D564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1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of Two Matrices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5" y="2337368"/>
            <a:ext cx="8621899" cy="356827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3D1E9C-624A-DF4B-9A60-134AE8D564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2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See </a:t>
            </a:r>
            <a:r>
              <a:rPr lang="en-US" dirty="0" err="1"/>
              <a:t>Lecture_NumPy.ipynb</a:t>
            </a:r>
            <a:endParaRPr lang="en-US" dirty="0"/>
          </a:p>
          <a:p>
            <a:endParaRPr lang="en-US" dirty="0"/>
          </a:p>
          <a:p>
            <a:r>
              <a:rPr lang="en-US" dirty="0"/>
              <a:t>Outline</a:t>
            </a:r>
          </a:p>
          <a:p>
            <a:pPr lvl="1"/>
            <a:r>
              <a:rPr lang="en-US" dirty="0"/>
              <a:t>NumPy Intro</a:t>
            </a:r>
          </a:p>
          <a:p>
            <a:pPr lvl="1"/>
            <a:r>
              <a:rPr lang="en-US" dirty="0"/>
              <a:t>NumPy Array </a:t>
            </a:r>
          </a:p>
          <a:p>
            <a:pPr lvl="1"/>
            <a:r>
              <a:rPr lang="en-US" dirty="0"/>
              <a:t>Numerical Operations on Matrices</a:t>
            </a:r>
          </a:p>
          <a:p>
            <a:pPr lvl="1"/>
            <a:r>
              <a:rPr lang="en-US" dirty="0"/>
              <a:t>Universal Functions</a:t>
            </a:r>
          </a:p>
          <a:p>
            <a:pPr lvl="1"/>
            <a:r>
              <a:rPr lang="en-US" dirty="0"/>
              <a:t>Conditional Logics</a:t>
            </a:r>
          </a:p>
          <a:p>
            <a:pPr lvl="1"/>
            <a:r>
              <a:rPr lang="en-US" dirty="0"/>
              <a:t>Mathematical and Statistical Methods</a:t>
            </a:r>
          </a:p>
          <a:p>
            <a:pPr lvl="1"/>
            <a:r>
              <a:rPr lang="en-US" dirty="0"/>
              <a:t>Random number generation</a:t>
            </a:r>
          </a:p>
          <a:p>
            <a:pPr lvl="1"/>
            <a:r>
              <a:rPr lang="en-US" dirty="0"/>
              <a:t>Example: Random Walks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3D1E9C-624A-DF4B-9A60-134AE8D564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7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3D1E9C-624A-DF4B-9A60-134AE8D5643C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Repeat </a:t>
            </a:r>
            <a:r>
              <a:rPr lang="en-US" dirty="0" err="1"/>
              <a:t>Lecture_Numpy</a:t>
            </a:r>
            <a:r>
              <a:rPr lang="en-US" dirty="0"/>
              <a:t> code and exercise. </a:t>
            </a:r>
          </a:p>
          <a:p>
            <a:r>
              <a:rPr lang="en-US" dirty="0"/>
              <a:t>Read Python for Data Analysis Chap 4 thoroughly. </a:t>
            </a:r>
          </a:p>
        </p:txBody>
      </p:sp>
    </p:spTree>
    <p:extLst>
      <p:ext uri="{BB962C8B-B14F-4D97-AF65-F5344CB8AC3E}">
        <p14:creationId xmlns:p14="http://schemas.microsoft.com/office/powerpoint/2010/main" val="2695209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2916</TotalTime>
  <Words>332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Wingdings</vt:lpstr>
      <vt:lpstr>Wingdings 2</vt:lpstr>
      <vt:lpstr>Median</vt:lpstr>
      <vt:lpstr>BAN 612: Data Analytics</vt:lpstr>
      <vt:lpstr>Installation</vt:lpstr>
      <vt:lpstr>NumPy</vt:lpstr>
      <vt:lpstr>N-dimensional Array Object (or ndarray) </vt:lpstr>
      <vt:lpstr>Multiplication of Two Matrices</vt:lpstr>
      <vt:lpstr>Practice in Jupyter Notebook</vt:lpstr>
      <vt:lpstr>Homework</vt:lpstr>
    </vt:vector>
  </TitlesOfParts>
  <Company>CSU East 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Wang</dc:creator>
  <cp:lastModifiedBy>Jia Guo</cp:lastModifiedBy>
  <cp:revision>46</cp:revision>
  <dcterms:created xsi:type="dcterms:W3CDTF">2016-09-25T00:37:24Z</dcterms:created>
  <dcterms:modified xsi:type="dcterms:W3CDTF">2021-03-17T23:21:59Z</dcterms:modified>
</cp:coreProperties>
</file>