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4" r:id="rId17"/>
    <p:sldId id="275" r:id="rId18"/>
    <p:sldId id="276" r:id="rId19"/>
    <p:sldId id="277"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121D2-5721-4D21-9469-298F662EF5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26F2CD-8EB0-4AD4-8A5B-B5523855529F}">
      <dgm:prSet/>
      <dgm:spPr/>
      <dgm:t>
        <a:bodyPr/>
        <a:lstStyle/>
        <a:p>
          <a:r>
            <a:rPr lang="en-US"/>
            <a:t>This example highlights an important point: </a:t>
          </a:r>
        </a:p>
      </dgm:t>
    </dgm:pt>
    <dgm:pt modelId="{B051D34C-9887-455D-A378-2BB5006A1476}" type="parTrans" cxnId="{87C03847-CC32-4DAD-99D6-F2B7F7300590}">
      <dgm:prSet/>
      <dgm:spPr/>
      <dgm:t>
        <a:bodyPr/>
        <a:lstStyle/>
        <a:p>
          <a:endParaRPr lang="en-US"/>
        </a:p>
      </dgm:t>
    </dgm:pt>
    <dgm:pt modelId="{79B3D9D6-62CF-43AB-97A8-AC09855583FE}" type="sibTrans" cxnId="{87C03847-CC32-4DAD-99D6-F2B7F7300590}">
      <dgm:prSet/>
      <dgm:spPr/>
      <dgm:t>
        <a:bodyPr/>
        <a:lstStyle/>
        <a:p>
          <a:endParaRPr lang="en-US"/>
        </a:p>
      </dgm:t>
    </dgm:pt>
    <dgm:pt modelId="{009E31F6-ED05-40CB-92C6-21E1F8C4FD71}">
      <dgm:prSet/>
      <dgm:spPr/>
      <dgm:t>
        <a:bodyPr/>
        <a:lstStyle/>
        <a:p>
          <a:r>
            <a:rPr lang="en-US"/>
            <a:t>The data structures our programs use can determine whether our code will scale as the amount of data grows, or whether we’ll need to rewrite everything from scratch every six months. </a:t>
          </a:r>
        </a:p>
      </dgm:t>
    </dgm:pt>
    <dgm:pt modelId="{76A36A4E-6C52-4894-BA99-A12CF8A39EB9}" type="parTrans" cxnId="{8270750B-7424-4D5B-82F8-6727AD521ADB}">
      <dgm:prSet/>
      <dgm:spPr/>
      <dgm:t>
        <a:bodyPr/>
        <a:lstStyle/>
        <a:p>
          <a:endParaRPr lang="en-US"/>
        </a:p>
      </dgm:t>
    </dgm:pt>
    <dgm:pt modelId="{C99ECB9F-4283-4B9D-A5E8-B0B360CB364E}" type="sibTrans" cxnId="{8270750B-7424-4D5B-82F8-6727AD521ADB}">
      <dgm:prSet/>
      <dgm:spPr/>
      <dgm:t>
        <a:bodyPr/>
        <a:lstStyle/>
        <a:p>
          <a:endParaRPr lang="en-US"/>
        </a:p>
      </dgm:t>
    </dgm:pt>
    <dgm:pt modelId="{01DCECA4-7599-45ED-8DD2-4AB8DB503A0E}" type="pres">
      <dgm:prSet presAssocID="{A12121D2-5721-4D21-9469-298F662EF565}" presName="linear" presStyleCnt="0">
        <dgm:presLayoutVars>
          <dgm:animLvl val="lvl"/>
          <dgm:resizeHandles val="exact"/>
        </dgm:presLayoutVars>
      </dgm:prSet>
      <dgm:spPr/>
    </dgm:pt>
    <dgm:pt modelId="{97CA1413-5A62-4CE6-BC2B-3BA403958483}" type="pres">
      <dgm:prSet presAssocID="{0226F2CD-8EB0-4AD4-8A5B-B5523855529F}" presName="parentText" presStyleLbl="node1" presStyleIdx="0" presStyleCnt="1">
        <dgm:presLayoutVars>
          <dgm:chMax val="0"/>
          <dgm:bulletEnabled val="1"/>
        </dgm:presLayoutVars>
      </dgm:prSet>
      <dgm:spPr/>
    </dgm:pt>
    <dgm:pt modelId="{AE45BA10-BBCD-4F66-9366-6D8B3AE29FDA}" type="pres">
      <dgm:prSet presAssocID="{0226F2CD-8EB0-4AD4-8A5B-B5523855529F}" presName="childText" presStyleLbl="revTx" presStyleIdx="0" presStyleCnt="1">
        <dgm:presLayoutVars>
          <dgm:bulletEnabled val="1"/>
        </dgm:presLayoutVars>
      </dgm:prSet>
      <dgm:spPr/>
    </dgm:pt>
  </dgm:ptLst>
  <dgm:cxnLst>
    <dgm:cxn modelId="{8270750B-7424-4D5B-82F8-6727AD521ADB}" srcId="{0226F2CD-8EB0-4AD4-8A5B-B5523855529F}" destId="{009E31F6-ED05-40CB-92C6-21E1F8C4FD71}" srcOrd="0" destOrd="0" parTransId="{76A36A4E-6C52-4894-BA99-A12CF8A39EB9}" sibTransId="{C99ECB9F-4283-4B9D-A5E8-B0B360CB364E}"/>
    <dgm:cxn modelId="{698FCF40-59E8-4AB7-BE09-D27AECD0748E}" type="presOf" srcId="{009E31F6-ED05-40CB-92C6-21E1F8C4FD71}" destId="{AE45BA10-BBCD-4F66-9366-6D8B3AE29FDA}" srcOrd="0" destOrd="0" presId="urn:microsoft.com/office/officeart/2005/8/layout/vList2"/>
    <dgm:cxn modelId="{87C03847-CC32-4DAD-99D6-F2B7F7300590}" srcId="{A12121D2-5721-4D21-9469-298F662EF565}" destId="{0226F2CD-8EB0-4AD4-8A5B-B5523855529F}" srcOrd="0" destOrd="0" parTransId="{B051D34C-9887-455D-A378-2BB5006A1476}" sibTransId="{79B3D9D6-62CF-43AB-97A8-AC09855583FE}"/>
    <dgm:cxn modelId="{E9C2BE7D-1185-4089-B512-9A512EA91A25}" type="presOf" srcId="{0226F2CD-8EB0-4AD4-8A5B-B5523855529F}" destId="{97CA1413-5A62-4CE6-BC2B-3BA403958483}" srcOrd="0" destOrd="0" presId="urn:microsoft.com/office/officeart/2005/8/layout/vList2"/>
    <dgm:cxn modelId="{41382CC6-C51C-4643-BD71-255D14C978F5}" type="presOf" srcId="{A12121D2-5721-4D21-9469-298F662EF565}" destId="{01DCECA4-7599-45ED-8DD2-4AB8DB503A0E}" srcOrd="0" destOrd="0" presId="urn:microsoft.com/office/officeart/2005/8/layout/vList2"/>
    <dgm:cxn modelId="{F5300609-8FF4-4630-9EA8-5111B5B84557}" type="presParOf" srcId="{01DCECA4-7599-45ED-8DD2-4AB8DB503A0E}" destId="{97CA1413-5A62-4CE6-BC2B-3BA403958483}" srcOrd="0" destOrd="0" presId="urn:microsoft.com/office/officeart/2005/8/layout/vList2"/>
    <dgm:cxn modelId="{848E33CD-8CF7-41EE-9177-9CB653A0E5F9}" type="presParOf" srcId="{01DCECA4-7599-45ED-8DD2-4AB8DB503A0E}" destId="{AE45BA10-BBCD-4F66-9366-6D8B3AE29FD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E3AF95-F667-49F2-859C-CA90466B3D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0BB277-825B-4D78-A97C-F9B963C4DD33}">
      <dgm:prSet/>
      <dgm:spPr/>
      <dgm:t>
        <a:bodyPr/>
        <a:lstStyle/>
        <a:p>
          <a:r>
            <a:rPr lang="en-US"/>
            <a:t>The worst case would require that you search through all the names in the phone book before you find the name of interest. </a:t>
          </a:r>
        </a:p>
      </dgm:t>
    </dgm:pt>
    <dgm:pt modelId="{3519FC18-D9FF-4EE0-A9B1-CA3035E5FC9C}" type="parTrans" cxnId="{F4C79769-C9DB-4B6E-BDD9-92C9B736A901}">
      <dgm:prSet/>
      <dgm:spPr/>
      <dgm:t>
        <a:bodyPr/>
        <a:lstStyle/>
        <a:p>
          <a:endParaRPr lang="en-US"/>
        </a:p>
      </dgm:t>
    </dgm:pt>
    <dgm:pt modelId="{FBCD1FB2-BC49-4FA5-8BEF-DC3BF05F4928}" type="sibTrans" cxnId="{F4C79769-C9DB-4B6E-BDD9-92C9B736A901}">
      <dgm:prSet/>
      <dgm:spPr/>
      <dgm:t>
        <a:bodyPr/>
        <a:lstStyle/>
        <a:p>
          <a:endParaRPr lang="en-US"/>
        </a:p>
      </dgm:t>
    </dgm:pt>
    <dgm:pt modelId="{40FAE792-B471-412B-98B2-3E4AC98C2E0F}">
      <dgm:prSet/>
      <dgm:spPr/>
      <dgm:t>
        <a:bodyPr/>
        <a:lstStyle/>
        <a:p>
          <a:r>
            <a:rPr lang="en-US"/>
            <a:t>In general, simple search has a O(n) time. </a:t>
          </a:r>
        </a:p>
      </dgm:t>
    </dgm:pt>
    <dgm:pt modelId="{4E0178D5-2029-4115-8B7C-5CA5DBF96087}" type="parTrans" cxnId="{6E52EEFA-F7FE-49B4-BFF9-5B58B3DF00E9}">
      <dgm:prSet/>
      <dgm:spPr/>
      <dgm:t>
        <a:bodyPr/>
        <a:lstStyle/>
        <a:p>
          <a:endParaRPr lang="en-US"/>
        </a:p>
      </dgm:t>
    </dgm:pt>
    <dgm:pt modelId="{5437014E-55B1-46A0-930E-1ADBFD0B6AAD}" type="sibTrans" cxnId="{6E52EEFA-F7FE-49B4-BFF9-5B58B3DF00E9}">
      <dgm:prSet/>
      <dgm:spPr/>
      <dgm:t>
        <a:bodyPr/>
        <a:lstStyle/>
        <a:p>
          <a:endParaRPr lang="en-US"/>
        </a:p>
      </dgm:t>
    </dgm:pt>
    <dgm:pt modelId="{9C6D197E-A445-4C84-B39C-CE649E27DAB1}" type="pres">
      <dgm:prSet presAssocID="{FDE3AF95-F667-49F2-859C-CA90466B3D60}" presName="root" presStyleCnt="0">
        <dgm:presLayoutVars>
          <dgm:dir/>
          <dgm:resizeHandles val="exact"/>
        </dgm:presLayoutVars>
      </dgm:prSet>
      <dgm:spPr/>
    </dgm:pt>
    <dgm:pt modelId="{E154F2B3-BEE6-47F4-AEF1-614FDC4E15A8}" type="pres">
      <dgm:prSet presAssocID="{0E0BB277-825B-4D78-A97C-F9B963C4DD33}" presName="compNode" presStyleCnt="0"/>
      <dgm:spPr/>
    </dgm:pt>
    <dgm:pt modelId="{C5D05F80-A7ED-4877-AF22-07AAC034B7FA}" type="pres">
      <dgm:prSet presAssocID="{0E0BB277-825B-4D78-A97C-F9B963C4DD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D370875C-BC11-43DE-8787-1501DEA5FA68}" type="pres">
      <dgm:prSet presAssocID="{0E0BB277-825B-4D78-A97C-F9B963C4DD33}" presName="spaceRect" presStyleCnt="0"/>
      <dgm:spPr/>
    </dgm:pt>
    <dgm:pt modelId="{E4914F37-B25D-4F94-916B-32D4989E05F3}" type="pres">
      <dgm:prSet presAssocID="{0E0BB277-825B-4D78-A97C-F9B963C4DD33}" presName="textRect" presStyleLbl="revTx" presStyleIdx="0" presStyleCnt="2">
        <dgm:presLayoutVars>
          <dgm:chMax val="1"/>
          <dgm:chPref val="1"/>
        </dgm:presLayoutVars>
      </dgm:prSet>
      <dgm:spPr/>
    </dgm:pt>
    <dgm:pt modelId="{B10E8489-72C8-468A-875B-007BCC8DFE9E}" type="pres">
      <dgm:prSet presAssocID="{FBCD1FB2-BC49-4FA5-8BEF-DC3BF05F4928}" presName="sibTrans" presStyleCnt="0"/>
      <dgm:spPr/>
    </dgm:pt>
    <dgm:pt modelId="{7FE90783-F910-435C-8B33-8D61332E9868}" type="pres">
      <dgm:prSet presAssocID="{40FAE792-B471-412B-98B2-3E4AC98C2E0F}" presName="compNode" presStyleCnt="0"/>
      <dgm:spPr/>
    </dgm:pt>
    <dgm:pt modelId="{458CACCF-5898-49DB-B721-AD2E8B2E129F}" type="pres">
      <dgm:prSet presAssocID="{40FAE792-B471-412B-98B2-3E4AC98C2E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4DDB9E64-2CD1-4FB7-92FB-29B86AD14A0C}" type="pres">
      <dgm:prSet presAssocID="{40FAE792-B471-412B-98B2-3E4AC98C2E0F}" presName="spaceRect" presStyleCnt="0"/>
      <dgm:spPr/>
    </dgm:pt>
    <dgm:pt modelId="{C6D352AA-2607-4942-8CAE-0954726D23CC}" type="pres">
      <dgm:prSet presAssocID="{40FAE792-B471-412B-98B2-3E4AC98C2E0F}" presName="textRect" presStyleLbl="revTx" presStyleIdx="1" presStyleCnt="2">
        <dgm:presLayoutVars>
          <dgm:chMax val="1"/>
          <dgm:chPref val="1"/>
        </dgm:presLayoutVars>
      </dgm:prSet>
      <dgm:spPr/>
    </dgm:pt>
  </dgm:ptLst>
  <dgm:cxnLst>
    <dgm:cxn modelId="{F4C79769-C9DB-4B6E-BDD9-92C9B736A901}" srcId="{FDE3AF95-F667-49F2-859C-CA90466B3D60}" destId="{0E0BB277-825B-4D78-A97C-F9B963C4DD33}" srcOrd="0" destOrd="0" parTransId="{3519FC18-D9FF-4EE0-A9B1-CA3035E5FC9C}" sibTransId="{FBCD1FB2-BC49-4FA5-8BEF-DC3BF05F4928}"/>
    <dgm:cxn modelId="{677C8B80-FC57-423E-921B-588A3549D683}" type="presOf" srcId="{0E0BB277-825B-4D78-A97C-F9B963C4DD33}" destId="{E4914F37-B25D-4F94-916B-32D4989E05F3}" srcOrd="0" destOrd="0" presId="urn:microsoft.com/office/officeart/2018/2/layout/IconLabelList"/>
    <dgm:cxn modelId="{2981A0CB-263E-4C42-91CB-B5D35C9E0EB1}" type="presOf" srcId="{40FAE792-B471-412B-98B2-3E4AC98C2E0F}" destId="{C6D352AA-2607-4942-8CAE-0954726D23CC}" srcOrd="0" destOrd="0" presId="urn:microsoft.com/office/officeart/2018/2/layout/IconLabelList"/>
    <dgm:cxn modelId="{5334CFF0-25E9-4CF6-979F-EDDDC7331212}" type="presOf" srcId="{FDE3AF95-F667-49F2-859C-CA90466B3D60}" destId="{9C6D197E-A445-4C84-B39C-CE649E27DAB1}" srcOrd="0" destOrd="0" presId="urn:microsoft.com/office/officeart/2018/2/layout/IconLabelList"/>
    <dgm:cxn modelId="{6E52EEFA-F7FE-49B4-BFF9-5B58B3DF00E9}" srcId="{FDE3AF95-F667-49F2-859C-CA90466B3D60}" destId="{40FAE792-B471-412B-98B2-3E4AC98C2E0F}" srcOrd="1" destOrd="0" parTransId="{4E0178D5-2029-4115-8B7C-5CA5DBF96087}" sibTransId="{5437014E-55B1-46A0-930E-1ADBFD0B6AAD}"/>
    <dgm:cxn modelId="{E091B6CC-CBAC-4587-AB2B-CDD6A23B7D4D}" type="presParOf" srcId="{9C6D197E-A445-4C84-B39C-CE649E27DAB1}" destId="{E154F2B3-BEE6-47F4-AEF1-614FDC4E15A8}" srcOrd="0" destOrd="0" presId="urn:microsoft.com/office/officeart/2018/2/layout/IconLabelList"/>
    <dgm:cxn modelId="{F235339D-AE24-427A-A831-FEDA79A8F1A0}" type="presParOf" srcId="{E154F2B3-BEE6-47F4-AEF1-614FDC4E15A8}" destId="{C5D05F80-A7ED-4877-AF22-07AAC034B7FA}" srcOrd="0" destOrd="0" presId="urn:microsoft.com/office/officeart/2018/2/layout/IconLabelList"/>
    <dgm:cxn modelId="{01BA58A5-E0F1-40AB-8478-28B3FAB98510}" type="presParOf" srcId="{E154F2B3-BEE6-47F4-AEF1-614FDC4E15A8}" destId="{D370875C-BC11-43DE-8787-1501DEA5FA68}" srcOrd="1" destOrd="0" presId="urn:microsoft.com/office/officeart/2018/2/layout/IconLabelList"/>
    <dgm:cxn modelId="{87302A6D-36B2-4B1D-8DD9-AE7EED3A81E7}" type="presParOf" srcId="{E154F2B3-BEE6-47F4-AEF1-614FDC4E15A8}" destId="{E4914F37-B25D-4F94-916B-32D4989E05F3}" srcOrd="2" destOrd="0" presId="urn:microsoft.com/office/officeart/2018/2/layout/IconLabelList"/>
    <dgm:cxn modelId="{4BC3C58D-85E5-4709-813F-F2C0829687C8}" type="presParOf" srcId="{9C6D197E-A445-4C84-B39C-CE649E27DAB1}" destId="{B10E8489-72C8-468A-875B-007BCC8DFE9E}" srcOrd="1" destOrd="0" presId="urn:microsoft.com/office/officeart/2018/2/layout/IconLabelList"/>
    <dgm:cxn modelId="{6C18CA70-9A1F-4BAA-BBEA-B31CADDD7B44}" type="presParOf" srcId="{9C6D197E-A445-4C84-B39C-CE649E27DAB1}" destId="{7FE90783-F910-435C-8B33-8D61332E9868}" srcOrd="2" destOrd="0" presId="urn:microsoft.com/office/officeart/2018/2/layout/IconLabelList"/>
    <dgm:cxn modelId="{65FEF0BB-F5D9-45C9-AEE9-02C920863972}" type="presParOf" srcId="{7FE90783-F910-435C-8B33-8D61332E9868}" destId="{458CACCF-5898-49DB-B721-AD2E8B2E129F}" srcOrd="0" destOrd="0" presId="urn:microsoft.com/office/officeart/2018/2/layout/IconLabelList"/>
    <dgm:cxn modelId="{5C3A25B6-AFC1-4CA2-A4B8-FC88671B4B34}" type="presParOf" srcId="{7FE90783-F910-435C-8B33-8D61332E9868}" destId="{4DDB9E64-2CD1-4FB7-92FB-29B86AD14A0C}" srcOrd="1" destOrd="0" presId="urn:microsoft.com/office/officeart/2018/2/layout/IconLabelList"/>
    <dgm:cxn modelId="{5FB67006-6C9B-4FB7-BB19-11CBF4E791E8}" type="presParOf" srcId="{7FE90783-F910-435C-8B33-8D61332E9868}" destId="{C6D352AA-2607-4942-8CAE-0954726D23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8E9AE-05B2-461E-A797-B449BD65208F}" type="doc">
      <dgm:prSet loTypeId="urn:microsoft.com/office/officeart/2005/8/layout/vList5" loCatId="list" qsTypeId="urn:microsoft.com/office/officeart/2005/8/quickstyle/simple1" qsCatId="simple" csTypeId="urn:microsoft.com/office/officeart/2005/8/colors/accent4_2" csCatId="accent4"/>
      <dgm:spPr/>
      <dgm:t>
        <a:bodyPr/>
        <a:lstStyle/>
        <a:p>
          <a:endParaRPr lang="en-US"/>
        </a:p>
      </dgm:t>
    </dgm:pt>
    <dgm:pt modelId="{6B183B7B-5B8C-4B83-96E9-0E9383127BE4}">
      <dgm:prSet/>
      <dgm:spPr/>
      <dgm:t>
        <a:bodyPr/>
        <a:lstStyle/>
        <a:p>
          <a:r>
            <a:rPr lang="en-US"/>
            <a:t>Selection Sort</a:t>
          </a:r>
        </a:p>
      </dgm:t>
    </dgm:pt>
    <dgm:pt modelId="{630AA0ED-BD97-4BA6-BBAD-6C5CD8A790FA}" type="parTrans" cxnId="{A4478334-5ECC-4BA1-BA73-994810EC1513}">
      <dgm:prSet/>
      <dgm:spPr/>
      <dgm:t>
        <a:bodyPr/>
        <a:lstStyle/>
        <a:p>
          <a:endParaRPr lang="en-US"/>
        </a:p>
      </dgm:t>
    </dgm:pt>
    <dgm:pt modelId="{A89AF014-96D0-4F2D-AB89-65246EBF3480}" type="sibTrans" cxnId="{A4478334-5ECC-4BA1-BA73-994810EC1513}">
      <dgm:prSet/>
      <dgm:spPr/>
      <dgm:t>
        <a:bodyPr/>
        <a:lstStyle/>
        <a:p>
          <a:endParaRPr lang="en-US"/>
        </a:p>
      </dgm:t>
    </dgm:pt>
    <dgm:pt modelId="{7A9AEB5A-28CA-420F-976A-E0FF7168B41C}">
      <dgm:prSet/>
      <dgm:spPr/>
      <dgm:t>
        <a:bodyPr/>
        <a:lstStyle/>
        <a:p>
          <a:r>
            <a:rPr lang="en-US"/>
            <a:t>Perhaps the most straightforward, ‘brute force’ way to sort your data. </a:t>
          </a:r>
        </a:p>
      </dgm:t>
    </dgm:pt>
    <dgm:pt modelId="{5811E0B0-B9D2-4FA9-B97C-3AC5AB5BDCD7}" type="parTrans" cxnId="{5A53F5E0-A139-4E12-AA3F-C26FBEC32FBE}">
      <dgm:prSet/>
      <dgm:spPr/>
      <dgm:t>
        <a:bodyPr/>
        <a:lstStyle/>
        <a:p>
          <a:endParaRPr lang="en-US"/>
        </a:p>
      </dgm:t>
    </dgm:pt>
    <dgm:pt modelId="{90BE408F-4695-40A1-B989-74FA4BF93A33}" type="sibTrans" cxnId="{5A53F5E0-A139-4E12-AA3F-C26FBEC32FBE}">
      <dgm:prSet/>
      <dgm:spPr/>
      <dgm:t>
        <a:bodyPr/>
        <a:lstStyle/>
        <a:p>
          <a:endParaRPr lang="en-US"/>
        </a:p>
      </dgm:t>
    </dgm:pt>
    <dgm:pt modelId="{7F238090-A8B7-4F89-BF40-3436CCD65CA9}">
      <dgm:prSet/>
      <dgm:spPr/>
      <dgm:t>
        <a:bodyPr/>
        <a:lstStyle/>
        <a:p>
          <a:r>
            <a:rPr lang="en-US"/>
            <a:t>Search through the list to find the largest number</a:t>
          </a:r>
        </a:p>
      </dgm:t>
    </dgm:pt>
    <dgm:pt modelId="{27A20599-5AB0-42B5-8B70-2B99EB46A67C}" type="parTrans" cxnId="{1A4CF484-D70D-41DE-BCDB-CC133DF16DE9}">
      <dgm:prSet/>
      <dgm:spPr/>
      <dgm:t>
        <a:bodyPr/>
        <a:lstStyle/>
        <a:p>
          <a:endParaRPr lang="en-US"/>
        </a:p>
      </dgm:t>
    </dgm:pt>
    <dgm:pt modelId="{8A076AAA-F77A-4D96-A289-2CA6586BB3A2}" type="sibTrans" cxnId="{1A4CF484-D70D-41DE-BCDB-CC133DF16DE9}">
      <dgm:prSet/>
      <dgm:spPr/>
      <dgm:t>
        <a:bodyPr/>
        <a:lstStyle/>
        <a:p>
          <a:endParaRPr lang="en-US"/>
        </a:p>
      </dgm:t>
    </dgm:pt>
    <dgm:pt modelId="{6D86E184-74F6-4111-BD9B-CBC33F048DBF}">
      <dgm:prSet/>
      <dgm:spPr/>
      <dgm:t>
        <a:bodyPr/>
        <a:lstStyle/>
        <a:p>
          <a:r>
            <a:rPr lang="en-US"/>
            <a:t>Add that number to a new list</a:t>
          </a:r>
        </a:p>
      </dgm:t>
    </dgm:pt>
    <dgm:pt modelId="{C01AEECB-5533-42FE-924D-D578A224DA88}" type="parTrans" cxnId="{E5D25410-22D0-41F9-86F8-12FC7477EA79}">
      <dgm:prSet/>
      <dgm:spPr/>
      <dgm:t>
        <a:bodyPr/>
        <a:lstStyle/>
        <a:p>
          <a:endParaRPr lang="en-US"/>
        </a:p>
      </dgm:t>
    </dgm:pt>
    <dgm:pt modelId="{F5E0AC63-9768-4454-A98C-6567E1E9F3B8}" type="sibTrans" cxnId="{E5D25410-22D0-41F9-86F8-12FC7477EA79}">
      <dgm:prSet/>
      <dgm:spPr/>
      <dgm:t>
        <a:bodyPr/>
        <a:lstStyle/>
        <a:p>
          <a:endParaRPr lang="en-US"/>
        </a:p>
      </dgm:t>
    </dgm:pt>
    <dgm:pt modelId="{76CE1F22-A021-4CA1-B82A-3A109E4EEE2F}">
      <dgm:prSet/>
      <dgm:spPr/>
      <dgm:t>
        <a:bodyPr/>
        <a:lstStyle/>
        <a:p>
          <a:r>
            <a:rPr lang="en-US"/>
            <a:t>Go to the original list, search through it again to find the next largest number</a:t>
          </a:r>
        </a:p>
      </dgm:t>
    </dgm:pt>
    <dgm:pt modelId="{3CADCA2F-E254-4BD9-A7C4-2DEE2E6137CC}" type="parTrans" cxnId="{D77B0942-37B5-4DDD-BEBA-A5A869839155}">
      <dgm:prSet/>
      <dgm:spPr/>
      <dgm:t>
        <a:bodyPr/>
        <a:lstStyle/>
        <a:p>
          <a:endParaRPr lang="en-US"/>
        </a:p>
      </dgm:t>
    </dgm:pt>
    <dgm:pt modelId="{E13B0228-3C8F-4441-B072-8C891FABE1CA}" type="sibTrans" cxnId="{D77B0942-37B5-4DDD-BEBA-A5A869839155}">
      <dgm:prSet/>
      <dgm:spPr/>
      <dgm:t>
        <a:bodyPr/>
        <a:lstStyle/>
        <a:p>
          <a:endParaRPr lang="en-US"/>
        </a:p>
      </dgm:t>
    </dgm:pt>
    <dgm:pt modelId="{8CECEF32-0CB4-44D1-8427-32563D344080}">
      <dgm:prSet/>
      <dgm:spPr/>
      <dgm:t>
        <a:bodyPr/>
        <a:lstStyle/>
        <a:p>
          <a:r>
            <a:rPr lang="en-US"/>
            <a:t>Add that number to the new list and so on…</a:t>
          </a:r>
        </a:p>
      </dgm:t>
    </dgm:pt>
    <dgm:pt modelId="{E2DDE266-5E79-44BE-8400-2F76739E197B}" type="parTrans" cxnId="{44F05710-672C-4C4E-9FE1-DAB65B338CC2}">
      <dgm:prSet/>
      <dgm:spPr/>
      <dgm:t>
        <a:bodyPr/>
        <a:lstStyle/>
        <a:p>
          <a:endParaRPr lang="en-US"/>
        </a:p>
      </dgm:t>
    </dgm:pt>
    <dgm:pt modelId="{52B3BF70-597A-419C-BF58-513A6B218CCC}" type="sibTrans" cxnId="{44F05710-672C-4C4E-9FE1-DAB65B338CC2}">
      <dgm:prSet/>
      <dgm:spPr/>
      <dgm:t>
        <a:bodyPr/>
        <a:lstStyle/>
        <a:p>
          <a:endParaRPr lang="en-US"/>
        </a:p>
      </dgm:t>
    </dgm:pt>
    <dgm:pt modelId="{6D1043C0-A9BF-4E67-A8EB-D9A01AA18311}">
      <dgm:prSet/>
      <dgm:spPr/>
      <dgm:t>
        <a:bodyPr/>
        <a:lstStyle/>
        <a:p>
          <a:r>
            <a:rPr lang="en-US"/>
            <a:t>T</a:t>
          </a:r>
          <a:r>
            <a:rPr lang="en-US" b="0" i="0"/>
            <a:t>akes O(</a:t>
          </a:r>
          <a:r>
            <a:rPr lang="en-US" b="0" i="1"/>
            <a:t>n</a:t>
          </a:r>
          <a:r>
            <a:rPr lang="en-US" b="0" i="0"/>
            <a:t>²) time.</a:t>
          </a:r>
          <a:endParaRPr lang="en-US"/>
        </a:p>
      </dgm:t>
    </dgm:pt>
    <dgm:pt modelId="{58022571-4854-46B0-821E-7B619DF1274B}" type="parTrans" cxnId="{50FF7420-E263-4E86-8464-57720A47C6AF}">
      <dgm:prSet/>
      <dgm:spPr/>
      <dgm:t>
        <a:bodyPr/>
        <a:lstStyle/>
        <a:p>
          <a:endParaRPr lang="en-US"/>
        </a:p>
      </dgm:t>
    </dgm:pt>
    <dgm:pt modelId="{22B3C486-A029-4F52-AE32-EA79CA37D789}" type="sibTrans" cxnId="{50FF7420-E263-4E86-8464-57720A47C6AF}">
      <dgm:prSet/>
      <dgm:spPr/>
      <dgm:t>
        <a:bodyPr/>
        <a:lstStyle/>
        <a:p>
          <a:endParaRPr lang="en-US"/>
        </a:p>
      </dgm:t>
    </dgm:pt>
    <dgm:pt modelId="{4D4B3C06-A1FF-4B51-845B-B5F990180A2F}" type="pres">
      <dgm:prSet presAssocID="{2268E9AE-05B2-461E-A797-B449BD65208F}" presName="Name0" presStyleCnt="0">
        <dgm:presLayoutVars>
          <dgm:dir/>
          <dgm:animLvl val="lvl"/>
          <dgm:resizeHandles val="exact"/>
        </dgm:presLayoutVars>
      </dgm:prSet>
      <dgm:spPr/>
    </dgm:pt>
    <dgm:pt modelId="{E98676FF-FCE8-406E-821D-4892A05DF3C5}" type="pres">
      <dgm:prSet presAssocID="{6B183B7B-5B8C-4B83-96E9-0E9383127BE4}" presName="linNode" presStyleCnt="0"/>
      <dgm:spPr/>
    </dgm:pt>
    <dgm:pt modelId="{D1B36B34-FE07-4A9C-8F32-F465DF9B3EA9}" type="pres">
      <dgm:prSet presAssocID="{6B183B7B-5B8C-4B83-96E9-0E9383127BE4}" presName="parentText" presStyleLbl="node1" presStyleIdx="0" presStyleCnt="1">
        <dgm:presLayoutVars>
          <dgm:chMax val="1"/>
          <dgm:bulletEnabled val="1"/>
        </dgm:presLayoutVars>
      </dgm:prSet>
      <dgm:spPr/>
    </dgm:pt>
    <dgm:pt modelId="{74A5F16E-7FCF-435C-A67A-97DCC454F381}" type="pres">
      <dgm:prSet presAssocID="{6B183B7B-5B8C-4B83-96E9-0E9383127BE4}" presName="descendantText" presStyleLbl="alignAccFollowNode1" presStyleIdx="0" presStyleCnt="1">
        <dgm:presLayoutVars>
          <dgm:bulletEnabled val="1"/>
        </dgm:presLayoutVars>
      </dgm:prSet>
      <dgm:spPr/>
    </dgm:pt>
  </dgm:ptLst>
  <dgm:cxnLst>
    <dgm:cxn modelId="{E5D25410-22D0-41F9-86F8-12FC7477EA79}" srcId="{7A9AEB5A-28CA-420F-976A-E0FF7168B41C}" destId="{6D86E184-74F6-4111-BD9B-CBC33F048DBF}" srcOrd="1" destOrd="0" parTransId="{C01AEECB-5533-42FE-924D-D578A224DA88}" sibTransId="{F5E0AC63-9768-4454-A98C-6567E1E9F3B8}"/>
    <dgm:cxn modelId="{44F05710-672C-4C4E-9FE1-DAB65B338CC2}" srcId="{7A9AEB5A-28CA-420F-976A-E0FF7168B41C}" destId="{8CECEF32-0CB4-44D1-8427-32563D344080}" srcOrd="3" destOrd="0" parTransId="{E2DDE266-5E79-44BE-8400-2F76739E197B}" sibTransId="{52B3BF70-597A-419C-BF58-513A6B218CCC}"/>
    <dgm:cxn modelId="{ADA47513-0F48-4B65-9EDA-A1915DC6005D}" type="presOf" srcId="{7F238090-A8B7-4F89-BF40-3436CCD65CA9}" destId="{74A5F16E-7FCF-435C-A67A-97DCC454F381}" srcOrd="0" destOrd="1" presId="urn:microsoft.com/office/officeart/2005/8/layout/vList5"/>
    <dgm:cxn modelId="{A989561C-05F0-43F7-937D-ACFC3DC37D8E}" type="presOf" srcId="{7A9AEB5A-28CA-420F-976A-E0FF7168B41C}" destId="{74A5F16E-7FCF-435C-A67A-97DCC454F381}" srcOrd="0" destOrd="0" presId="urn:microsoft.com/office/officeart/2005/8/layout/vList5"/>
    <dgm:cxn modelId="{50FF7420-E263-4E86-8464-57720A47C6AF}" srcId="{6B183B7B-5B8C-4B83-96E9-0E9383127BE4}" destId="{6D1043C0-A9BF-4E67-A8EB-D9A01AA18311}" srcOrd="1" destOrd="0" parTransId="{58022571-4854-46B0-821E-7B619DF1274B}" sibTransId="{22B3C486-A029-4F52-AE32-EA79CA37D789}"/>
    <dgm:cxn modelId="{A4478334-5ECC-4BA1-BA73-994810EC1513}" srcId="{2268E9AE-05B2-461E-A797-B449BD65208F}" destId="{6B183B7B-5B8C-4B83-96E9-0E9383127BE4}" srcOrd="0" destOrd="0" parTransId="{630AA0ED-BD97-4BA6-BBAD-6C5CD8A790FA}" sibTransId="{A89AF014-96D0-4F2D-AB89-65246EBF3480}"/>
    <dgm:cxn modelId="{51D53D38-C63E-4FA3-8254-8DCC9A447E58}" type="presOf" srcId="{76CE1F22-A021-4CA1-B82A-3A109E4EEE2F}" destId="{74A5F16E-7FCF-435C-A67A-97DCC454F381}" srcOrd="0" destOrd="3" presId="urn:microsoft.com/office/officeart/2005/8/layout/vList5"/>
    <dgm:cxn modelId="{D77B0942-37B5-4DDD-BEBA-A5A869839155}" srcId="{7A9AEB5A-28CA-420F-976A-E0FF7168B41C}" destId="{76CE1F22-A021-4CA1-B82A-3A109E4EEE2F}" srcOrd="2" destOrd="0" parTransId="{3CADCA2F-E254-4BD9-A7C4-2DEE2E6137CC}" sibTransId="{E13B0228-3C8F-4441-B072-8C891FABE1CA}"/>
    <dgm:cxn modelId="{43D34869-75B0-44FC-8ACC-68705B4317B3}" type="presOf" srcId="{6D1043C0-A9BF-4E67-A8EB-D9A01AA18311}" destId="{74A5F16E-7FCF-435C-A67A-97DCC454F381}" srcOrd="0" destOrd="5" presId="urn:microsoft.com/office/officeart/2005/8/layout/vList5"/>
    <dgm:cxn modelId="{1A4CF484-D70D-41DE-BCDB-CC133DF16DE9}" srcId="{7A9AEB5A-28CA-420F-976A-E0FF7168B41C}" destId="{7F238090-A8B7-4F89-BF40-3436CCD65CA9}" srcOrd="0" destOrd="0" parTransId="{27A20599-5AB0-42B5-8B70-2B99EB46A67C}" sibTransId="{8A076AAA-F77A-4D96-A289-2CA6586BB3A2}"/>
    <dgm:cxn modelId="{5A9E51B2-20D8-4C06-84C4-200417639B4B}" type="presOf" srcId="{2268E9AE-05B2-461E-A797-B449BD65208F}" destId="{4D4B3C06-A1FF-4B51-845B-B5F990180A2F}" srcOrd="0" destOrd="0" presId="urn:microsoft.com/office/officeart/2005/8/layout/vList5"/>
    <dgm:cxn modelId="{3D2543C3-8AB6-4499-85B2-BC497F6EA2A5}" type="presOf" srcId="{6B183B7B-5B8C-4B83-96E9-0E9383127BE4}" destId="{D1B36B34-FE07-4A9C-8F32-F465DF9B3EA9}" srcOrd="0" destOrd="0" presId="urn:microsoft.com/office/officeart/2005/8/layout/vList5"/>
    <dgm:cxn modelId="{D8F532D8-60A2-449A-AC49-DB9A24CF5A07}" type="presOf" srcId="{8CECEF32-0CB4-44D1-8427-32563D344080}" destId="{74A5F16E-7FCF-435C-A67A-97DCC454F381}" srcOrd="0" destOrd="4" presId="urn:microsoft.com/office/officeart/2005/8/layout/vList5"/>
    <dgm:cxn modelId="{5A53F5E0-A139-4E12-AA3F-C26FBEC32FBE}" srcId="{6B183B7B-5B8C-4B83-96E9-0E9383127BE4}" destId="{7A9AEB5A-28CA-420F-976A-E0FF7168B41C}" srcOrd="0" destOrd="0" parTransId="{5811E0B0-B9D2-4FA9-B97C-3AC5AB5BDCD7}" sibTransId="{90BE408F-4695-40A1-B989-74FA4BF93A33}"/>
    <dgm:cxn modelId="{5C9D62FF-8362-406F-A4B0-7443EE6865E5}" type="presOf" srcId="{6D86E184-74F6-4111-BD9B-CBC33F048DBF}" destId="{74A5F16E-7FCF-435C-A67A-97DCC454F381}" srcOrd="0" destOrd="2" presId="urn:microsoft.com/office/officeart/2005/8/layout/vList5"/>
    <dgm:cxn modelId="{01613C09-9C36-492F-909E-920484CCA2DE}" type="presParOf" srcId="{4D4B3C06-A1FF-4B51-845B-B5F990180A2F}" destId="{E98676FF-FCE8-406E-821D-4892A05DF3C5}" srcOrd="0" destOrd="0" presId="urn:microsoft.com/office/officeart/2005/8/layout/vList5"/>
    <dgm:cxn modelId="{4E279630-B764-43F8-A0C1-83C3C9ED0CF4}" type="presParOf" srcId="{E98676FF-FCE8-406E-821D-4892A05DF3C5}" destId="{D1B36B34-FE07-4A9C-8F32-F465DF9B3EA9}" srcOrd="0" destOrd="0" presId="urn:microsoft.com/office/officeart/2005/8/layout/vList5"/>
    <dgm:cxn modelId="{E0685276-BC44-49F5-B972-54242E807C1B}" type="presParOf" srcId="{E98676FF-FCE8-406E-821D-4892A05DF3C5}" destId="{74A5F16E-7FCF-435C-A67A-97DCC454F38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A1413-5A62-4CE6-BC2B-3BA403958483}">
      <dsp:nvSpPr>
        <dsp:cNvPr id="0" name=""/>
        <dsp:cNvSpPr/>
      </dsp:nvSpPr>
      <dsp:spPr>
        <a:xfrm>
          <a:off x="0" y="3988"/>
          <a:ext cx="7559504" cy="21083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This example highlights an important point: </a:t>
          </a:r>
        </a:p>
      </dsp:txBody>
      <dsp:txXfrm>
        <a:off x="102921" y="106909"/>
        <a:ext cx="7353662" cy="1902498"/>
      </dsp:txXfrm>
    </dsp:sp>
    <dsp:sp modelId="{AE45BA10-BBCD-4F66-9366-6D8B3AE29FDA}">
      <dsp:nvSpPr>
        <dsp:cNvPr id="0" name=""/>
        <dsp:cNvSpPr/>
      </dsp:nvSpPr>
      <dsp:spPr>
        <a:xfrm>
          <a:off x="0" y="2112328"/>
          <a:ext cx="7559504" cy="416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67310" rIns="376936" bIns="67310" numCol="1" spcCol="1270" anchor="t" anchorCtr="0">
          <a:noAutofit/>
        </a:bodyPr>
        <a:lstStyle/>
        <a:p>
          <a:pPr marL="285750" lvl="1" indent="-285750" algn="l" defTabSz="1822450">
            <a:lnSpc>
              <a:spcPct val="90000"/>
            </a:lnSpc>
            <a:spcBef>
              <a:spcPct val="0"/>
            </a:spcBef>
            <a:spcAft>
              <a:spcPct val="20000"/>
            </a:spcAft>
            <a:buChar char="•"/>
          </a:pPr>
          <a:r>
            <a:rPr lang="en-US" sz="4100" kern="1200"/>
            <a:t>The data structures our programs use can determine whether our code will scale as the amount of data grows, or whether we’ll need to rewrite everything from scratch every six months. </a:t>
          </a:r>
        </a:p>
      </dsp:txBody>
      <dsp:txXfrm>
        <a:off x="0" y="2112328"/>
        <a:ext cx="7559504" cy="4168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05F80-A7ED-4877-AF22-07AAC034B7F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14F37-B25D-4F94-916B-32D4989E05F3}">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worst case would require that you search through all the names in the phone book before you find the name of interest. </a:t>
          </a:r>
        </a:p>
      </dsp:txBody>
      <dsp:txXfrm>
        <a:off x="559800" y="3022743"/>
        <a:ext cx="4320000" cy="720000"/>
      </dsp:txXfrm>
    </dsp:sp>
    <dsp:sp modelId="{458CACCF-5898-49DB-B721-AD2E8B2E129F}">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D352AA-2607-4942-8CAE-0954726D23C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In general, simple search has a O(n) time. </a:t>
          </a:r>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5F16E-7FCF-435C-A67A-97DCC454F381}">
      <dsp:nvSpPr>
        <dsp:cNvPr id="0" name=""/>
        <dsp:cNvSpPr/>
      </dsp:nvSpPr>
      <dsp:spPr>
        <a:xfrm rot="5400000">
          <a:off x="5410072" y="-1189323"/>
          <a:ext cx="3481070" cy="6729984"/>
        </a:xfrm>
        <a:prstGeom prst="round2Same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Perhaps the most straightforward, ‘brute force’ way to sort your data. </a:t>
          </a:r>
        </a:p>
        <a:p>
          <a:pPr marL="457200" lvl="2" indent="-228600" algn="l" defTabSz="1022350">
            <a:lnSpc>
              <a:spcPct val="90000"/>
            </a:lnSpc>
            <a:spcBef>
              <a:spcPct val="0"/>
            </a:spcBef>
            <a:spcAft>
              <a:spcPct val="15000"/>
            </a:spcAft>
            <a:buChar char="•"/>
          </a:pPr>
          <a:r>
            <a:rPr lang="en-US" sz="2300" kern="1200"/>
            <a:t>Search through the list to find the largest number</a:t>
          </a:r>
        </a:p>
        <a:p>
          <a:pPr marL="457200" lvl="2" indent="-228600" algn="l" defTabSz="1022350">
            <a:lnSpc>
              <a:spcPct val="90000"/>
            </a:lnSpc>
            <a:spcBef>
              <a:spcPct val="0"/>
            </a:spcBef>
            <a:spcAft>
              <a:spcPct val="15000"/>
            </a:spcAft>
            <a:buChar char="•"/>
          </a:pPr>
          <a:r>
            <a:rPr lang="en-US" sz="2300" kern="1200"/>
            <a:t>Add that number to a new list</a:t>
          </a:r>
        </a:p>
        <a:p>
          <a:pPr marL="457200" lvl="2" indent="-228600" algn="l" defTabSz="1022350">
            <a:lnSpc>
              <a:spcPct val="90000"/>
            </a:lnSpc>
            <a:spcBef>
              <a:spcPct val="0"/>
            </a:spcBef>
            <a:spcAft>
              <a:spcPct val="15000"/>
            </a:spcAft>
            <a:buChar char="•"/>
          </a:pPr>
          <a:r>
            <a:rPr lang="en-US" sz="2300" kern="1200"/>
            <a:t>Go to the original list, search through it again to find the next largest number</a:t>
          </a:r>
        </a:p>
        <a:p>
          <a:pPr marL="457200" lvl="2" indent="-228600" algn="l" defTabSz="1022350">
            <a:lnSpc>
              <a:spcPct val="90000"/>
            </a:lnSpc>
            <a:spcBef>
              <a:spcPct val="0"/>
            </a:spcBef>
            <a:spcAft>
              <a:spcPct val="15000"/>
            </a:spcAft>
            <a:buChar char="•"/>
          </a:pPr>
          <a:r>
            <a:rPr lang="en-US" sz="2300" kern="1200"/>
            <a:t>Add that number to the new list and so on…</a:t>
          </a:r>
        </a:p>
        <a:p>
          <a:pPr marL="228600" lvl="1" indent="-228600" algn="l" defTabSz="1022350">
            <a:lnSpc>
              <a:spcPct val="90000"/>
            </a:lnSpc>
            <a:spcBef>
              <a:spcPct val="0"/>
            </a:spcBef>
            <a:spcAft>
              <a:spcPct val="15000"/>
            </a:spcAft>
            <a:buChar char="•"/>
          </a:pPr>
          <a:r>
            <a:rPr lang="en-US" sz="2300" kern="1200"/>
            <a:t>T</a:t>
          </a:r>
          <a:r>
            <a:rPr lang="en-US" sz="2300" b="0" i="0" kern="1200"/>
            <a:t>akes O(</a:t>
          </a:r>
          <a:r>
            <a:rPr lang="en-US" sz="2300" b="0" i="1" kern="1200"/>
            <a:t>n</a:t>
          </a:r>
          <a:r>
            <a:rPr lang="en-US" sz="2300" b="0" i="0" kern="1200"/>
            <a:t>²) time.</a:t>
          </a:r>
          <a:endParaRPr lang="en-US" sz="2300" kern="1200"/>
        </a:p>
      </dsp:txBody>
      <dsp:txXfrm rot="-5400000">
        <a:off x="3785615" y="605066"/>
        <a:ext cx="6560052" cy="3141206"/>
      </dsp:txXfrm>
    </dsp:sp>
    <dsp:sp modelId="{D1B36B34-FE07-4A9C-8F32-F465DF9B3EA9}">
      <dsp:nvSpPr>
        <dsp:cNvPr id="0" name=""/>
        <dsp:cNvSpPr/>
      </dsp:nvSpPr>
      <dsp:spPr>
        <a:xfrm>
          <a:off x="0" y="0"/>
          <a:ext cx="3785616" cy="435133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marL="0" lvl="0" indent="0" algn="ctr" defTabSz="2755900">
            <a:lnSpc>
              <a:spcPct val="90000"/>
            </a:lnSpc>
            <a:spcBef>
              <a:spcPct val="0"/>
            </a:spcBef>
            <a:spcAft>
              <a:spcPct val="35000"/>
            </a:spcAft>
            <a:buNone/>
          </a:pPr>
          <a:r>
            <a:rPr lang="en-US" sz="6200" kern="1200"/>
            <a:t>Selection Sort</a:t>
          </a:r>
        </a:p>
      </dsp:txBody>
      <dsp:txXfrm>
        <a:off x="184799" y="184799"/>
        <a:ext cx="3416018" cy="39817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B94F-6081-2D0E-9256-C70299173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F326D-5CCF-5367-9A18-36A671357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0496D0-973D-BCCB-E58B-D6F1ABE5492A}"/>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5" name="Footer Placeholder 4">
            <a:extLst>
              <a:ext uri="{FF2B5EF4-FFF2-40B4-BE49-F238E27FC236}">
                <a16:creationId xmlns:a16="http://schemas.microsoft.com/office/drawing/2014/main" id="{2CD5AEFD-2C1F-B6A6-8E72-DDA5F6D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21300-92C0-EFA0-6C66-BAD8042B328C}"/>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127343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341C-4044-1EBF-6D2A-39FB08F7EB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EAB4E4-E573-C3DE-A945-C1B06E7F2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9CCD5-DB74-75B1-A94E-0AC616BFFB1E}"/>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5" name="Footer Placeholder 4">
            <a:extLst>
              <a:ext uri="{FF2B5EF4-FFF2-40B4-BE49-F238E27FC236}">
                <a16:creationId xmlns:a16="http://schemas.microsoft.com/office/drawing/2014/main" id="{2AFD8E76-8CDF-977A-AE68-1B3ABD2EC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8EAA0-6343-672E-EC06-64DECB8B1A13}"/>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16865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2E94B6-6886-C354-C11E-D4737AFF21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3DF733-6F81-FE0C-8676-EB470CCE3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358FB-B488-C1D3-AABB-8A1FF496BDC2}"/>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5" name="Footer Placeholder 4">
            <a:extLst>
              <a:ext uri="{FF2B5EF4-FFF2-40B4-BE49-F238E27FC236}">
                <a16:creationId xmlns:a16="http://schemas.microsoft.com/office/drawing/2014/main" id="{8F4F2834-AEC0-4160-E355-C103F787F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91CD0-0AEB-3966-61F2-A9007D468643}"/>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103261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7AC6-4B40-63B3-DE2F-AF0C9ED31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D86CF-B6BB-A1E9-72E7-5054302A70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73433-22CD-363E-DD61-D3F6D5EB6987}"/>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5" name="Footer Placeholder 4">
            <a:extLst>
              <a:ext uri="{FF2B5EF4-FFF2-40B4-BE49-F238E27FC236}">
                <a16:creationId xmlns:a16="http://schemas.microsoft.com/office/drawing/2014/main" id="{9B6F3DF4-471F-822D-7A8A-5B4FFF8D9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5B6DF-9007-4276-80DA-63A5F29BE41B}"/>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16433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1C33-B6B2-5511-0C42-835D0B284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06923-E867-6F7D-7762-5135B14C9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99D66-FF93-AF00-7677-6B664C9838AC}"/>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5" name="Footer Placeholder 4">
            <a:extLst>
              <a:ext uri="{FF2B5EF4-FFF2-40B4-BE49-F238E27FC236}">
                <a16:creationId xmlns:a16="http://schemas.microsoft.com/office/drawing/2014/main" id="{A96F7FE6-AF7A-0666-0739-0AD5A63F9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E1A27-2759-F0E1-497D-6EB73C966E35}"/>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327821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5F72-2C64-7D45-E6E2-A5C7F0EB97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7B310-BB3E-D284-287A-309EA9E48D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BEDD54-6780-3042-299B-3E3CA877D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B45DD-1327-8386-E043-6B4AD713BFF1}"/>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6" name="Footer Placeholder 5">
            <a:extLst>
              <a:ext uri="{FF2B5EF4-FFF2-40B4-BE49-F238E27FC236}">
                <a16:creationId xmlns:a16="http://schemas.microsoft.com/office/drawing/2014/main" id="{E26FBCD5-3922-6547-B1E7-D411F7FDF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DC41A-A6FB-0C03-60B8-01104E692EEE}"/>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6067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0A51-7E8F-CC7A-CF8C-01ADC9AFAF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9F395C-EBBE-7704-D663-7C59DDFCC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C3794-D2E1-564F-B1D0-3101EC07B8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C2340B-D207-9805-CBC1-C3FFE03B0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E57D5-53B8-2156-6F41-379B83B95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7B6DAA-F4E0-4F9A-A8C1-99BAF4C8FD16}"/>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8" name="Footer Placeholder 7">
            <a:extLst>
              <a:ext uri="{FF2B5EF4-FFF2-40B4-BE49-F238E27FC236}">
                <a16:creationId xmlns:a16="http://schemas.microsoft.com/office/drawing/2014/main" id="{35D67F73-16C8-0D3E-1F42-DF5F9A54EA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BFA24B-2C50-103E-72A6-E11BB7DDE3A4}"/>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187385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20BF-C7E4-D8F9-8B1F-1D03C73B7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E670B1-1757-40B2-BCA8-26558FD9D234}"/>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4" name="Footer Placeholder 3">
            <a:extLst>
              <a:ext uri="{FF2B5EF4-FFF2-40B4-BE49-F238E27FC236}">
                <a16:creationId xmlns:a16="http://schemas.microsoft.com/office/drawing/2014/main" id="{76A4E388-4113-C22C-67F3-6ECBBE0CF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B3A7C4-F06C-9A68-4A05-FA8D48984ADC}"/>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385064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AA92C-ED3E-5976-D0C2-99027870F9E8}"/>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3" name="Footer Placeholder 2">
            <a:extLst>
              <a:ext uri="{FF2B5EF4-FFF2-40B4-BE49-F238E27FC236}">
                <a16:creationId xmlns:a16="http://schemas.microsoft.com/office/drawing/2014/main" id="{29436F6A-A6A4-D439-34BA-15B6032768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AD5450-F7CD-2626-F507-D9DD1052BFBF}"/>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171063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624B-82E5-70A1-801A-771467F12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A619A-2206-ABAF-1F13-B74E61171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86A32-3373-AD2E-6EEF-969AC891E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8F6C1-A9DB-C0AE-F549-7544B0F41316}"/>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6" name="Footer Placeholder 5">
            <a:extLst>
              <a:ext uri="{FF2B5EF4-FFF2-40B4-BE49-F238E27FC236}">
                <a16:creationId xmlns:a16="http://schemas.microsoft.com/office/drawing/2014/main" id="{404CCEA5-6671-9465-974A-F37333568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8249E-F67B-6F21-2D75-9D982E76A913}"/>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59837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C8B3-0B86-E12F-99D0-8C38C3CB4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28F95E-F302-DA64-FC58-85B6B2733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842C6A-FB0E-35FF-17C5-E53732A6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B38FB-55A9-0025-19C2-C4CF34E2CC3E}"/>
              </a:ext>
            </a:extLst>
          </p:cNvPr>
          <p:cNvSpPr>
            <a:spLocks noGrp="1"/>
          </p:cNvSpPr>
          <p:nvPr>
            <p:ph type="dt" sz="half" idx="10"/>
          </p:nvPr>
        </p:nvSpPr>
        <p:spPr/>
        <p:txBody>
          <a:bodyPr/>
          <a:lstStyle/>
          <a:p>
            <a:fld id="{360CCC38-C8FF-444C-A84B-57CF594B0819}" type="datetimeFigureOut">
              <a:rPr lang="en-US" smtClean="0"/>
              <a:t>1/24/2024</a:t>
            </a:fld>
            <a:endParaRPr lang="en-US"/>
          </a:p>
        </p:txBody>
      </p:sp>
      <p:sp>
        <p:nvSpPr>
          <p:cNvPr id="6" name="Footer Placeholder 5">
            <a:extLst>
              <a:ext uri="{FF2B5EF4-FFF2-40B4-BE49-F238E27FC236}">
                <a16:creationId xmlns:a16="http://schemas.microsoft.com/office/drawing/2014/main" id="{3460ED03-9813-96E2-35AA-62A9DF107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1E368-4065-256C-ABAA-855E944BCFF6}"/>
              </a:ext>
            </a:extLst>
          </p:cNvPr>
          <p:cNvSpPr>
            <a:spLocks noGrp="1"/>
          </p:cNvSpPr>
          <p:nvPr>
            <p:ph type="sldNum" sz="quarter" idx="12"/>
          </p:nvPr>
        </p:nvSpPr>
        <p:spPr/>
        <p:txBody>
          <a:bodyPr/>
          <a:lstStyle/>
          <a:p>
            <a:fld id="{6FD1F9ED-0F9D-4F17-AE92-CD225FBCC8A6}" type="slidenum">
              <a:rPr lang="en-US" smtClean="0"/>
              <a:t>‹#›</a:t>
            </a:fld>
            <a:endParaRPr lang="en-US"/>
          </a:p>
        </p:txBody>
      </p:sp>
    </p:spTree>
    <p:extLst>
      <p:ext uri="{BB962C8B-B14F-4D97-AF65-F5344CB8AC3E}">
        <p14:creationId xmlns:p14="http://schemas.microsoft.com/office/powerpoint/2010/main" val="153998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27955-0F0E-98E5-D89C-3F2CDFA88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FC5F6-67EC-0B63-A2D2-5630183526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43CCF-6A4F-1144-B99B-A099F3684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CCC38-C8FF-444C-A84B-57CF594B0819}" type="datetimeFigureOut">
              <a:rPr lang="en-US" smtClean="0"/>
              <a:t>1/24/2024</a:t>
            </a:fld>
            <a:endParaRPr lang="en-US"/>
          </a:p>
        </p:txBody>
      </p:sp>
      <p:sp>
        <p:nvSpPr>
          <p:cNvPr id="5" name="Footer Placeholder 4">
            <a:extLst>
              <a:ext uri="{FF2B5EF4-FFF2-40B4-BE49-F238E27FC236}">
                <a16:creationId xmlns:a16="http://schemas.microsoft.com/office/drawing/2014/main" id="{0D6A6662-8367-2336-0DC4-550741D9A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B82B34-5B02-1E42-1F66-1D8B79864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1F9ED-0F9D-4F17-AE92-CD225FBCC8A6}" type="slidenum">
              <a:rPr lang="en-US" smtClean="0"/>
              <a:t>‹#›</a:t>
            </a:fld>
            <a:endParaRPr lang="en-US"/>
          </a:p>
        </p:txBody>
      </p:sp>
    </p:spTree>
    <p:extLst>
      <p:ext uri="{BB962C8B-B14F-4D97-AF65-F5344CB8AC3E}">
        <p14:creationId xmlns:p14="http://schemas.microsoft.com/office/powerpoint/2010/main" val="425751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EA2314-8AD6-FA04-8C8B-CD710157D60D}"/>
              </a:ext>
            </a:extLst>
          </p:cNvPr>
          <p:cNvSpPr>
            <a:spLocks noGrp="1"/>
          </p:cNvSpPr>
          <p:nvPr>
            <p:ph type="ctrTitle"/>
          </p:nvPr>
        </p:nvSpPr>
        <p:spPr>
          <a:xfrm>
            <a:off x="4343400" y="1939159"/>
            <a:ext cx="7339827" cy="2751086"/>
          </a:xfrm>
        </p:spPr>
        <p:txBody>
          <a:bodyPr>
            <a:normAutofit/>
          </a:bodyPr>
          <a:lstStyle/>
          <a:p>
            <a:pPr algn="r"/>
            <a:r>
              <a:rPr lang="en-US" dirty="0"/>
              <a:t>Data Structure and Algorithm</a:t>
            </a:r>
          </a:p>
        </p:txBody>
      </p:sp>
      <p:sp>
        <p:nvSpPr>
          <p:cNvPr id="3" name="Subtitle 2">
            <a:extLst>
              <a:ext uri="{FF2B5EF4-FFF2-40B4-BE49-F238E27FC236}">
                <a16:creationId xmlns:a16="http://schemas.microsoft.com/office/drawing/2014/main" id="{C32F31AE-8611-7FDB-402F-F4E5F7040F4D}"/>
              </a:ext>
            </a:extLst>
          </p:cNvPr>
          <p:cNvSpPr>
            <a:spLocks noGrp="1"/>
          </p:cNvSpPr>
          <p:nvPr>
            <p:ph type="subTitle" idx="1"/>
          </p:nvPr>
        </p:nvSpPr>
        <p:spPr>
          <a:xfrm>
            <a:off x="4038600" y="4782320"/>
            <a:ext cx="7644627" cy="1329443"/>
          </a:xfrm>
        </p:spPr>
        <p:txBody>
          <a:bodyPr>
            <a:normAutofit/>
          </a:bodyPr>
          <a:lstStyle/>
          <a:p>
            <a:pPr algn="r"/>
            <a:r>
              <a:rPr lang="en-US" dirty="0"/>
              <a:t>BAN 612</a:t>
            </a:r>
          </a:p>
        </p:txBody>
      </p:sp>
    </p:spTree>
    <p:extLst>
      <p:ext uri="{BB962C8B-B14F-4D97-AF65-F5344CB8AC3E}">
        <p14:creationId xmlns:p14="http://schemas.microsoft.com/office/powerpoint/2010/main" val="290972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C811D39-E08C-AAB3-E9FC-851624756907}"/>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O(2ⁿ) Algorithm</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8D19BF5-0148-DFC2-C2E2-E510DA0609CC}"/>
              </a:ext>
            </a:extLst>
          </p:cNvPr>
          <p:cNvSpPr>
            <a:spLocks noGrp="1"/>
          </p:cNvSpPr>
          <p:nvPr>
            <p:ph idx="1"/>
          </p:nvPr>
        </p:nvSpPr>
        <p:spPr>
          <a:xfrm>
            <a:off x="1179226" y="3049325"/>
            <a:ext cx="9833548" cy="2945574"/>
          </a:xfrm>
        </p:spPr>
        <p:txBody>
          <a:bodyPr anchor="ctr">
            <a:normAutofit/>
          </a:bodyPr>
          <a:lstStyle/>
          <a:p>
            <a:r>
              <a:rPr lang="en-US" sz="1800">
                <a:solidFill>
                  <a:schemeClr val="tx2"/>
                </a:solidFill>
              </a:rPr>
              <a:t>Red zone algorithms are often necessary for problems where you need to know every possible answer to a question. One example of an O(2ⁿ) algorithm is finding all subsets of an array. </a:t>
            </a:r>
          </a:p>
          <a:p>
            <a:r>
              <a:rPr lang="en-US" sz="1800">
                <a:solidFill>
                  <a:schemeClr val="tx2"/>
                </a:solidFill>
              </a:rPr>
              <a:t>A set of four elements like [A,B,C,D] will therefore have 2⁴, or 16, subsets:</a:t>
            </a:r>
          </a:p>
          <a:p>
            <a:pPr lvl="1"/>
            <a:r>
              <a:rPr lang="en-US" sz="1800">
                <a:solidFill>
                  <a:schemeClr val="tx2"/>
                </a:solidFill>
              </a:rPr>
              <a:t>[], [A], [B], [C], [D]</a:t>
            </a:r>
          </a:p>
          <a:p>
            <a:pPr lvl="1"/>
            <a:r>
              <a:rPr lang="en-US" sz="1800">
                <a:solidFill>
                  <a:schemeClr val="tx2"/>
                </a:solidFill>
              </a:rPr>
              <a:t>[A,B], [A,C], [A,D], [B,C], [B,D], [C,D]</a:t>
            </a:r>
          </a:p>
          <a:p>
            <a:pPr lvl="1"/>
            <a:r>
              <a:rPr lang="en-US" sz="1800">
                <a:solidFill>
                  <a:schemeClr val="tx2"/>
                </a:solidFill>
              </a:rPr>
              <a:t>[A,B,C], [A,B,D], [A,C,D], [B,C,D]</a:t>
            </a:r>
          </a:p>
          <a:p>
            <a:pPr lvl="1"/>
            <a:r>
              <a:rPr lang="en-US" sz="1800">
                <a:solidFill>
                  <a:schemeClr val="tx2"/>
                </a:solidFill>
              </a:rPr>
              <a:t>[A,B,C,D]</a:t>
            </a:r>
          </a:p>
        </p:txBody>
      </p:sp>
    </p:spTree>
    <p:extLst>
      <p:ext uri="{BB962C8B-B14F-4D97-AF65-F5344CB8AC3E}">
        <p14:creationId xmlns:p14="http://schemas.microsoft.com/office/powerpoint/2010/main" val="362902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21D9515-23AB-369D-8942-CEECBB7F46F6}"/>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O(n!) Algorithm</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FFEDCD7-ADEC-4334-2EDC-7ED2F044CE03}"/>
              </a:ext>
            </a:extLst>
          </p:cNvPr>
          <p:cNvSpPr>
            <a:spLocks noGrp="1"/>
          </p:cNvSpPr>
          <p:nvPr>
            <p:ph idx="1"/>
          </p:nvPr>
        </p:nvSpPr>
        <p:spPr>
          <a:xfrm>
            <a:off x="1179226" y="3049325"/>
            <a:ext cx="9833548" cy="2945574"/>
          </a:xfrm>
        </p:spPr>
        <p:txBody>
          <a:bodyPr anchor="ctr">
            <a:normAutofit/>
          </a:bodyPr>
          <a:lstStyle/>
          <a:p>
            <a:r>
              <a:rPr lang="en-US" sz="1800">
                <a:solidFill>
                  <a:schemeClr val="tx2"/>
                </a:solidFill>
              </a:rPr>
              <a:t>An even worse runtime is O(n!). Permutations are a classic example of n-factorial complexity. </a:t>
            </a:r>
          </a:p>
          <a:p>
            <a:r>
              <a:rPr lang="en-US" sz="1800">
                <a:solidFill>
                  <a:schemeClr val="tx2"/>
                </a:solidFill>
              </a:rPr>
              <a:t>To find every possible arrangement of [A, B, C, D]</a:t>
            </a:r>
          </a:p>
          <a:p>
            <a:pPr lvl="1"/>
            <a:r>
              <a:rPr lang="pt-BR" sz="1800">
                <a:solidFill>
                  <a:schemeClr val="tx2"/>
                </a:solidFill>
              </a:rPr>
              <a:t>[A,B,C,D], [A,B,D,C], [A,C,B,D], [A,C,D,B], [A,D,B,C], [A,D,C,B]</a:t>
            </a:r>
          </a:p>
          <a:p>
            <a:pPr lvl="1"/>
            <a:r>
              <a:rPr lang="pt-BR" sz="1800">
                <a:solidFill>
                  <a:schemeClr val="tx2"/>
                </a:solidFill>
              </a:rPr>
              <a:t>[B,A,C,D], [B,A,D,C], [B,C,A,D], [B,C,D,A], [B,D,C,A], [B,D,A,C]</a:t>
            </a:r>
          </a:p>
          <a:p>
            <a:pPr lvl="1"/>
            <a:r>
              <a:rPr lang="pt-BR" sz="1800">
                <a:solidFill>
                  <a:schemeClr val="tx2"/>
                </a:solidFill>
              </a:rPr>
              <a:t>[C,A,B,D], [C,A,D,B], [C,B,A,D], [C,B,D,A], [C,D,B,A], [C,D,A,B]</a:t>
            </a:r>
          </a:p>
          <a:p>
            <a:pPr lvl="1"/>
            <a:r>
              <a:rPr lang="pt-BR" sz="1800">
                <a:solidFill>
                  <a:schemeClr val="tx2"/>
                </a:solidFill>
              </a:rPr>
              <a:t>[D,A,B,C], [D,A,C,B], [D,B,A,C], [D,B,C,A], [D,C,A,B], [D,C,B,A]</a:t>
            </a:r>
            <a:endParaRPr lang="en-US" sz="1800">
              <a:solidFill>
                <a:schemeClr val="tx2"/>
              </a:solidFill>
            </a:endParaRPr>
          </a:p>
        </p:txBody>
      </p:sp>
    </p:spTree>
    <p:extLst>
      <p:ext uri="{BB962C8B-B14F-4D97-AF65-F5344CB8AC3E}">
        <p14:creationId xmlns:p14="http://schemas.microsoft.com/office/powerpoint/2010/main" val="228513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811D39-E08C-AAB3-E9FC-851624756907}"/>
              </a:ext>
            </a:extLst>
          </p:cNvPr>
          <p:cNvSpPr>
            <a:spLocks noGrp="1"/>
          </p:cNvSpPr>
          <p:nvPr>
            <p:ph type="title"/>
          </p:nvPr>
        </p:nvSpPr>
        <p:spPr>
          <a:xfrm>
            <a:off x="1137034" y="609597"/>
            <a:ext cx="9392421" cy="1330841"/>
          </a:xfrm>
        </p:spPr>
        <p:txBody>
          <a:bodyPr>
            <a:normAutofit/>
          </a:bodyPr>
          <a:lstStyle/>
          <a:p>
            <a:r>
              <a:rPr lang="en-US" dirty="0"/>
              <a:t>Recursion and D&amp;C</a:t>
            </a:r>
          </a:p>
        </p:txBody>
      </p:sp>
      <p:sp>
        <p:nvSpPr>
          <p:cNvPr id="3" name="Content Placeholder 2">
            <a:extLst>
              <a:ext uri="{FF2B5EF4-FFF2-40B4-BE49-F238E27FC236}">
                <a16:creationId xmlns:a16="http://schemas.microsoft.com/office/drawing/2014/main" id="{88D19BF5-0148-DFC2-C2E2-E510DA0609CC}"/>
              </a:ext>
            </a:extLst>
          </p:cNvPr>
          <p:cNvSpPr>
            <a:spLocks noGrp="1"/>
          </p:cNvSpPr>
          <p:nvPr>
            <p:ph idx="1"/>
          </p:nvPr>
        </p:nvSpPr>
        <p:spPr>
          <a:xfrm>
            <a:off x="1137034" y="2198362"/>
            <a:ext cx="4958966" cy="3917773"/>
          </a:xfrm>
        </p:spPr>
        <p:txBody>
          <a:bodyPr>
            <a:normAutofit/>
          </a:bodyPr>
          <a:lstStyle/>
          <a:p>
            <a:pPr marL="0" indent="0">
              <a:buNone/>
            </a:pPr>
            <a:r>
              <a:rPr lang="en-US" sz="2000" dirty="0"/>
              <a:t>Recursion: </a:t>
            </a:r>
          </a:p>
          <a:p>
            <a:r>
              <a:rPr lang="en-US" sz="2000" dirty="0"/>
              <a:t>Recursion is when a function calls itself. </a:t>
            </a:r>
          </a:p>
          <a:p>
            <a:r>
              <a:rPr lang="en-US" sz="2000" dirty="0"/>
              <a:t>See Python code: implementation of a factorial function.</a:t>
            </a:r>
          </a:p>
          <a:p>
            <a:endParaRPr lang="en-US" sz="2000" dirty="0"/>
          </a:p>
          <a:p>
            <a:pPr marL="0" indent="0">
              <a:buNone/>
            </a:pPr>
            <a:r>
              <a:rPr lang="en-US" sz="2000" dirty="0"/>
              <a:t>Divide and Conquer (D&amp;C)</a:t>
            </a:r>
          </a:p>
          <a:p>
            <a:pPr marL="457200" indent="-457200">
              <a:buFont typeface="+mj-lt"/>
              <a:buAutoNum type="arabicPeriod"/>
            </a:pPr>
            <a:r>
              <a:rPr lang="en-US" sz="2000" dirty="0"/>
              <a:t>determines the simplest case for the problem (AKA the base case) and </a:t>
            </a:r>
          </a:p>
          <a:p>
            <a:pPr marL="457200" indent="-457200">
              <a:buFont typeface="+mj-lt"/>
              <a:buAutoNum type="arabicPeriod"/>
            </a:pPr>
            <a:r>
              <a:rPr lang="en-US" sz="2000" dirty="0"/>
              <a:t>reduces the problem until it is now the base case.</a:t>
            </a:r>
          </a:p>
        </p:txBody>
      </p:sp>
      <p:pic>
        <p:nvPicPr>
          <p:cNvPr id="3074" name="Picture 2">
            <a:extLst>
              <a:ext uri="{FF2B5EF4-FFF2-40B4-BE49-F238E27FC236}">
                <a16:creationId xmlns:a16="http://schemas.microsoft.com/office/drawing/2014/main" id="{28BDC6CC-7BB4-839B-929F-DE6CEB1324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039329"/>
            <a:ext cx="4788505" cy="2047085"/>
          </a:xfrm>
          <a:prstGeom prst="rect">
            <a:avLst/>
          </a:prstGeom>
          <a:noFill/>
          <a:extLst>
            <a:ext uri="{909E8E84-426E-40DD-AFC4-6F175D3DCCD1}">
              <a14:hiddenFill xmlns:a14="http://schemas.microsoft.com/office/drawing/2010/main">
                <a:solidFill>
                  <a:srgbClr val="FFFFFF"/>
                </a:solidFill>
              </a14:hiddenFill>
            </a:ext>
          </a:extLst>
        </p:spPr>
      </p:pic>
      <p:sp>
        <p:nvSpPr>
          <p:cNvPr id="3083" name="Freeform: Shape 308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847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D9515-23AB-369D-8942-CEECBB7F46F6}"/>
              </a:ext>
            </a:extLst>
          </p:cNvPr>
          <p:cNvSpPr>
            <a:spLocks noGrp="1"/>
          </p:cNvSpPr>
          <p:nvPr>
            <p:ph type="title"/>
          </p:nvPr>
        </p:nvSpPr>
        <p:spPr>
          <a:xfrm>
            <a:off x="589560" y="856180"/>
            <a:ext cx="4560584" cy="1128068"/>
          </a:xfrm>
        </p:spPr>
        <p:txBody>
          <a:bodyPr anchor="ctr">
            <a:normAutofit fontScale="90000"/>
          </a:bodyPr>
          <a:lstStyle/>
          <a:p>
            <a:r>
              <a:rPr lang="en-US" sz="4000" dirty="0"/>
              <a:t>Common Algorithms - Search</a:t>
            </a:r>
          </a:p>
        </p:txBody>
      </p:sp>
      <p:grpSp>
        <p:nvGrpSpPr>
          <p:cNvPr id="4105" name="Group 410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6" name="Rectangle 4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FEDCD7-ADEC-4334-2EDC-7ED2F044CE03}"/>
              </a:ext>
            </a:extLst>
          </p:cNvPr>
          <p:cNvSpPr>
            <a:spLocks noGrp="1"/>
          </p:cNvSpPr>
          <p:nvPr>
            <p:ph idx="1"/>
          </p:nvPr>
        </p:nvSpPr>
        <p:spPr>
          <a:xfrm>
            <a:off x="590719" y="2330505"/>
            <a:ext cx="4559425" cy="3979585"/>
          </a:xfrm>
        </p:spPr>
        <p:txBody>
          <a:bodyPr anchor="ctr">
            <a:normAutofit/>
          </a:bodyPr>
          <a:lstStyle/>
          <a:p>
            <a:r>
              <a:rPr lang="en-US" sz="2000"/>
              <a:t>Suppose you wish to search for someone’s name in a phone book.</a:t>
            </a:r>
          </a:p>
        </p:txBody>
      </p:sp>
      <p:sp>
        <p:nvSpPr>
          <p:cNvPr id="4111" name="Rectangle 411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13F5CA8-0C41-EFC9-FC66-DC9EF68696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10" r="21495"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048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29B5F-F8A7-0966-F167-2AC207876EAC}"/>
              </a:ext>
            </a:extLst>
          </p:cNvPr>
          <p:cNvSpPr>
            <a:spLocks noGrp="1"/>
          </p:cNvSpPr>
          <p:nvPr>
            <p:ph type="title"/>
          </p:nvPr>
        </p:nvSpPr>
        <p:spPr>
          <a:xfrm>
            <a:off x="838200" y="459863"/>
            <a:ext cx="10515600" cy="1004594"/>
          </a:xfrm>
        </p:spPr>
        <p:txBody>
          <a:bodyPr>
            <a:normAutofit/>
          </a:bodyPr>
          <a:lstStyle/>
          <a:p>
            <a:pPr marL="0" indent="0" algn="ctr">
              <a:buNone/>
            </a:pPr>
            <a:r>
              <a:rPr lang="en-US">
                <a:solidFill>
                  <a:srgbClr val="FFFFFF"/>
                </a:solidFill>
              </a:rPr>
              <a:t>Simple Search</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6A51703-877C-87AA-2D18-170FD9AD026E}"/>
              </a:ext>
            </a:extLst>
          </p:cNvPr>
          <p:cNvGraphicFramePr>
            <a:graphicFrameLocks noGrp="1"/>
          </p:cNvGraphicFramePr>
          <p:nvPr>
            <p:ph idx="1"/>
            <p:extLst>
              <p:ext uri="{D42A27DB-BD31-4B8C-83A1-F6EECF244321}">
                <p14:modId xmlns:p14="http://schemas.microsoft.com/office/powerpoint/2010/main" val="57783243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994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57FE3-F44E-EED6-6FDF-CC1C4480FF3A}"/>
              </a:ext>
            </a:extLst>
          </p:cNvPr>
          <p:cNvSpPr>
            <a:spLocks noGrp="1"/>
          </p:cNvSpPr>
          <p:nvPr>
            <p:ph type="title"/>
          </p:nvPr>
        </p:nvSpPr>
        <p:spPr>
          <a:xfrm>
            <a:off x="1043631" y="873940"/>
            <a:ext cx="5052369" cy="1035781"/>
          </a:xfrm>
        </p:spPr>
        <p:txBody>
          <a:bodyPr anchor="ctr">
            <a:normAutofit/>
          </a:bodyPr>
          <a:lstStyle/>
          <a:p>
            <a:r>
              <a:rPr lang="en-US" sz="3600"/>
              <a:t>Binary Search</a:t>
            </a:r>
          </a:p>
        </p:txBody>
      </p:sp>
      <p:sp>
        <p:nvSpPr>
          <p:cNvPr id="3" name="Content Placeholder 2">
            <a:extLst>
              <a:ext uri="{FF2B5EF4-FFF2-40B4-BE49-F238E27FC236}">
                <a16:creationId xmlns:a16="http://schemas.microsoft.com/office/drawing/2014/main" id="{AF3B35C3-22AB-B401-ABDA-AC0804D84A3B}"/>
              </a:ext>
            </a:extLst>
          </p:cNvPr>
          <p:cNvSpPr>
            <a:spLocks noGrp="1"/>
          </p:cNvSpPr>
          <p:nvPr>
            <p:ph idx="1"/>
          </p:nvPr>
        </p:nvSpPr>
        <p:spPr>
          <a:xfrm>
            <a:off x="1045029" y="2524721"/>
            <a:ext cx="4991629" cy="3677123"/>
          </a:xfrm>
        </p:spPr>
        <p:txBody>
          <a:bodyPr anchor="ctr">
            <a:normAutofit/>
          </a:bodyPr>
          <a:lstStyle/>
          <a:p>
            <a:r>
              <a:rPr lang="en-US" sz="1500"/>
              <a:t>Instead of tediously going through each and every name in the phone book, we’re going to start in the middle of the phone book and go from there.</a:t>
            </a:r>
          </a:p>
          <a:p>
            <a:pPr lvl="1"/>
            <a:r>
              <a:rPr lang="en-US" sz="1500"/>
              <a:t>You take your sorted (this is important) data and find the midpoint.</a:t>
            </a:r>
          </a:p>
          <a:p>
            <a:pPr lvl="1"/>
            <a:r>
              <a:rPr lang="en-US" sz="1500"/>
              <a:t>Each time, you compare your target to the middle value. </a:t>
            </a:r>
          </a:p>
          <a:p>
            <a:pPr lvl="2"/>
            <a:r>
              <a:rPr lang="en-US" sz="1500"/>
              <a:t>If the target value is the same as the middle value, then your job is done. </a:t>
            </a:r>
          </a:p>
          <a:p>
            <a:pPr lvl="2"/>
            <a:r>
              <a:rPr lang="en-US" sz="1500"/>
              <a:t>Otherwise, you know which half of the list to eliminate based on the comparison. </a:t>
            </a:r>
          </a:p>
          <a:p>
            <a:pPr lvl="1"/>
            <a:r>
              <a:rPr lang="en-US" sz="1500"/>
              <a:t>You continue dividing until the target is found or the dataset can no longer be halved.</a:t>
            </a:r>
          </a:p>
          <a:p>
            <a:r>
              <a:rPr lang="en-US" sz="1500"/>
              <a:t>The Big O time is O(log n).</a:t>
            </a:r>
          </a:p>
          <a:p>
            <a:endParaRPr lang="en-US" sz="1500"/>
          </a:p>
          <a:p>
            <a:endParaRPr lang="en-US" sz="1500"/>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04840C2-9BCB-6625-3213-250471B7CA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493" y="1663601"/>
            <a:ext cx="4223252" cy="359108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39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29B5F-F8A7-0966-F167-2AC207876EAC}"/>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Common Algorithm - Sort</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9A644E-66EC-6FF6-7255-D4BAA9D08DE7}"/>
              </a:ext>
            </a:extLst>
          </p:cNvPr>
          <p:cNvGraphicFramePr>
            <a:graphicFrameLocks noGrp="1"/>
          </p:cNvGraphicFramePr>
          <p:nvPr>
            <p:ph idx="1"/>
            <p:extLst>
              <p:ext uri="{D42A27DB-BD31-4B8C-83A1-F6EECF244321}">
                <p14:modId xmlns:p14="http://schemas.microsoft.com/office/powerpoint/2010/main" val="222908361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190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3" name="Arc 615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557FE3-F44E-EED6-6FDF-CC1C4480FF3A}"/>
              </a:ext>
            </a:extLst>
          </p:cNvPr>
          <p:cNvSpPr>
            <a:spLocks noGrp="1"/>
          </p:cNvSpPr>
          <p:nvPr>
            <p:ph type="title"/>
          </p:nvPr>
        </p:nvSpPr>
        <p:spPr>
          <a:xfrm>
            <a:off x="5894962" y="479493"/>
            <a:ext cx="5458838" cy="1325563"/>
          </a:xfrm>
        </p:spPr>
        <p:txBody>
          <a:bodyPr>
            <a:normAutofit/>
          </a:bodyPr>
          <a:lstStyle/>
          <a:p>
            <a:r>
              <a:rPr lang="en-US" dirty="0"/>
              <a:t>Quicksort</a:t>
            </a:r>
          </a:p>
        </p:txBody>
      </p:sp>
      <p:sp>
        <p:nvSpPr>
          <p:cNvPr id="6155" name="Freeform: Shape 615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a:extLst>
              <a:ext uri="{FF2B5EF4-FFF2-40B4-BE49-F238E27FC236}">
                <a16:creationId xmlns:a16="http://schemas.microsoft.com/office/drawing/2014/main" id="{47E688B3-7DF4-E333-A624-FA45F994F0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073456"/>
            <a:ext cx="4777381" cy="454134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3B35C3-22AB-B401-ABDA-AC0804D84A3B}"/>
              </a:ext>
            </a:extLst>
          </p:cNvPr>
          <p:cNvSpPr>
            <a:spLocks noGrp="1"/>
          </p:cNvSpPr>
          <p:nvPr>
            <p:ph idx="1"/>
          </p:nvPr>
        </p:nvSpPr>
        <p:spPr>
          <a:xfrm>
            <a:off x="5894962" y="1984443"/>
            <a:ext cx="5458838" cy="4192520"/>
          </a:xfrm>
        </p:spPr>
        <p:txBody>
          <a:bodyPr>
            <a:normAutofit fontScale="92500" lnSpcReduction="20000"/>
          </a:bodyPr>
          <a:lstStyle/>
          <a:p>
            <a:pPr marL="514350" indent="-514350">
              <a:buFont typeface="+mj-lt"/>
              <a:buAutoNum type="arabicPeriod"/>
            </a:pPr>
            <a:r>
              <a:rPr lang="en-US" sz="2000" dirty="0"/>
              <a:t>Pick an element from your list, known as the pivot. </a:t>
            </a:r>
          </a:p>
          <a:p>
            <a:pPr lvl="1"/>
            <a:r>
              <a:rPr lang="en-US" sz="1600" dirty="0"/>
              <a:t>The selection of a pivot is important in determining how quickly a quicksort algorithm will run. </a:t>
            </a:r>
          </a:p>
          <a:p>
            <a:pPr lvl="1"/>
            <a:r>
              <a:rPr lang="en-US" sz="1600" dirty="0"/>
              <a:t>For now, we can select the last element each time as the pivot. </a:t>
            </a:r>
          </a:p>
          <a:p>
            <a:pPr marL="514350" indent="-514350">
              <a:buFont typeface="+mj-lt"/>
              <a:buAutoNum type="arabicPeriod"/>
            </a:pPr>
            <a:r>
              <a:rPr lang="en-US" sz="2000" dirty="0"/>
              <a:t>Partition the list so that all numbers smaller than the pivot are to its left and all numbers greater than the pivot are to its right.</a:t>
            </a:r>
          </a:p>
          <a:p>
            <a:pPr marL="514350" indent="-514350">
              <a:buFont typeface="+mj-lt"/>
              <a:buAutoNum type="arabicPeriod"/>
            </a:pPr>
            <a:r>
              <a:rPr lang="en-US" sz="2000" dirty="0"/>
              <a:t>For each ‘half’ of the list, you can treat it as a new list with a new pivot and rearrange each half until it is sorted.</a:t>
            </a:r>
          </a:p>
          <a:p>
            <a:pPr marL="0" indent="0">
              <a:buNone/>
            </a:pPr>
            <a:r>
              <a:rPr lang="en-US" sz="2000" dirty="0"/>
              <a:t>At worst, it can take O(n²) time.</a:t>
            </a:r>
          </a:p>
          <a:p>
            <a:pPr marL="0" indent="0">
              <a:buNone/>
            </a:pPr>
            <a:r>
              <a:rPr lang="en-US" sz="2000" dirty="0"/>
              <a:t>However, if the pivot is always some random element in the list, quicksort runs in O(n log n) time on average.</a:t>
            </a:r>
          </a:p>
        </p:txBody>
      </p:sp>
    </p:spTree>
    <p:extLst>
      <p:ext uri="{BB962C8B-B14F-4D97-AF65-F5344CB8AC3E}">
        <p14:creationId xmlns:p14="http://schemas.microsoft.com/office/powerpoint/2010/main" val="409372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77" name="Freeform: Shape 717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34C927F2-3206-C6C2-12CB-9AFD1A2007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909432"/>
            <a:ext cx="4777381" cy="28664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179" name="Arc 717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229F88-65BB-C009-681C-A0B1CDA628DD}"/>
              </a:ext>
            </a:extLst>
          </p:cNvPr>
          <p:cNvSpPr>
            <a:spLocks noGrp="1"/>
          </p:cNvSpPr>
          <p:nvPr>
            <p:ph type="title"/>
          </p:nvPr>
        </p:nvSpPr>
        <p:spPr>
          <a:xfrm>
            <a:off x="838201" y="479493"/>
            <a:ext cx="5257800" cy="1325563"/>
          </a:xfrm>
        </p:spPr>
        <p:txBody>
          <a:bodyPr>
            <a:normAutofit/>
          </a:bodyPr>
          <a:lstStyle/>
          <a:p>
            <a:r>
              <a:rPr lang="en-US" dirty="0" err="1"/>
              <a:t>Mergesort</a:t>
            </a:r>
            <a:endParaRPr lang="en-US" dirty="0"/>
          </a:p>
        </p:txBody>
      </p:sp>
      <p:sp>
        <p:nvSpPr>
          <p:cNvPr id="3" name="Content Placeholder 2">
            <a:extLst>
              <a:ext uri="{FF2B5EF4-FFF2-40B4-BE49-F238E27FC236}">
                <a16:creationId xmlns:a16="http://schemas.microsoft.com/office/drawing/2014/main" id="{7D7C0C70-95B5-CD41-51C8-38B6AFF0F055}"/>
              </a:ext>
            </a:extLst>
          </p:cNvPr>
          <p:cNvSpPr>
            <a:spLocks noGrp="1"/>
          </p:cNvSpPr>
          <p:nvPr>
            <p:ph idx="1"/>
          </p:nvPr>
        </p:nvSpPr>
        <p:spPr>
          <a:xfrm>
            <a:off x="838201" y="1984443"/>
            <a:ext cx="5257800" cy="4192520"/>
          </a:xfrm>
        </p:spPr>
        <p:txBody>
          <a:bodyPr>
            <a:normAutofit fontScale="85000" lnSpcReduction="20000"/>
          </a:bodyPr>
          <a:lstStyle/>
          <a:p>
            <a:r>
              <a:rPr lang="en-US" dirty="0"/>
              <a:t>For the merge sort algorithm, the list would be broken down into its individual elements. </a:t>
            </a:r>
          </a:p>
          <a:p>
            <a:r>
              <a:rPr lang="en-US" dirty="0"/>
              <a:t>Ordered pairs are then created from these elements (with the smaller number to the left). </a:t>
            </a:r>
          </a:p>
          <a:p>
            <a:r>
              <a:rPr lang="en-US" dirty="0"/>
              <a:t>These ordered pairs are then grouped into ordered groups of four and this continues until the final merged, sorted list is created.</a:t>
            </a:r>
          </a:p>
          <a:p>
            <a:pPr marL="0" indent="0">
              <a:buNone/>
            </a:pPr>
            <a:r>
              <a:rPr lang="en-US" b="0" i="0" dirty="0">
                <a:solidFill>
                  <a:srgbClr val="292929"/>
                </a:solidFill>
                <a:effectLst/>
                <a:latin typeface="source-serif-pro"/>
              </a:rPr>
              <a:t>As with quicksort, </a:t>
            </a:r>
            <a:r>
              <a:rPr lang="en-US" b="0" i="0" dirty="0" err="1">
                <a:solidFill>
                  <a:srgbClr val="292929"/>
                </a:solidFill>
                <a:effectLst/>
                <a:latin typeface="source-serif-pro"/>
              </a:rPr>
              <a:t>mergesort</a:t>
            </a:r>
            <a:r>
              <a:rPr lang="en-US" b="0" i="0" dirty="0">
                <a:solidFill>
                  <a:srgbClr val="292929"/>
                </a:solidFill>
                <a:effectLst/>
                <a:latin typeface="source-serif-pro"/>
              </a:rPr>
              <a:t> is a D&amp;C algorithm</a:t>
            </a:r>
          </a:p>
          <a:p>
            <a:pPr marL="0" indent="0">
              <a:buNone/>
            </a:pPr>
            <a:r>
              <a:rPr lang="pt-BR" dirty="0"/>
              <a:t>Mergesort runs on O(n log n) time</a:t>
            </a:r>
            <a:endParaRPr lang="en-US" dirty="0"/>
          </a:p>
        </p:txBody>
      </p:sp>
    </p:spTree>
    <p:extLst>
      <p:ext uri="{BB962C8B-B14F-4D97-AF65-F5344CB8AC3E}">
        <p14:creationId xmlns:p14="http://schemas.microsoft.com/office/powerpoint/2010/main" val="3444314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3A09B-FD1C-0C28-58B4-47C6A2CEC90A}"/>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Structure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05CF71-F060-DFAD-F2AA-58121FE50D1A}"/>
              </a:ext>
            </a:extLst>
          </p:cNvPr>
          <p:cNvSpPr>
            <a:spLocks noGrp="1"/>
          </p:cNvSpPr>
          <p:nvPr>
            <p:ph idx="1"/>
          </p:nvPr>
        </p:nvSpPr>
        <p:spPr>
          <a:xfrm>
            <a:off x="4447308" y="591344"/>
            <a:ext cx="6906491" cy="5585619"/>
          </a:xfrm>
        </p:spPr>
        <p:txBody>
          <a:bodyPr anchor="ctr">
            <a:normAutofit/>
          </a:bodyPr>
          <a:lstStyle/>
          <a:p>
            <a:r>
              <a:rPr lang="en-US" sz="2600"/>
              <a:t>Time is not the only limited resource at our disposal. Any computer has only so much space (also known as memory) and any given algorithm can also be characterized by the amount of working storage that it requires. One can imagine that as our dataset of interest grows, space becomes more of a concern.</a:t>
            </a:r>
          </a:p>
          <a:p>
            <a:endParaRPr lang="en-US" sz="2600"/>
          </a:p>
          <a:p>
            <a:r>
              <a:rPr lang="en-US" sz="2600"/>
              <a:t>When working with data, selection of the correct data structure allows us to optimize both time and space, such that our pipeline runs smoothly enough to allow us to draw conclusions</a:t>
            </a:r>
          </a:p>
        </p:txBody>
      </p:sp>
    </p:spTree>
    <p:extLst>
      <p:ext uri="{BB962C8B-B14F-4D97-AF65-F5344CB8AC3E}">
        <p14:creationId xmlns:p14="http://schemas.microsoft.com/office/powerpoint/2010/main" val="191477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91DDE-74EF-FD7E-EA25-1922BD396E4F}"/>
              </a:ext>
            </a:extLst>
          </p:cNvPr>
          <p:cNvSpPr>
            <a:spLocks noGrp="1"/>
          </p:cNvSpPr>
          <p:nvPr>
            <p:ph type="title"/>
          </p:nvPr>
        </p:nvSpPr>
        <p:spPr>
          <a:xfrm>
            <a:off x="1043631" y="809898"/>
            <a:ext cx="9942716" cy="1554480"/>
          </a:xfrm>
        </p:spPr>
        <p:txBody>
          <a:bodyPr anchor="ctr">
            <a:normAutofit/>
          </a:bodyPr>
          <a:lstStyle/>
          <a:p>
            <a:r>
              <a:rPr lang="en-US" sz="4800" dirty="0"/>
              <a:t>Introduction</a:t>
            </a:r>
          </a:p>
        </p:txBody>
      </p:sp>
      <p:sp>
        <p:nvSpPr>
          <p:cNvPr id="3" name="Content Placeholder 2">
            <a:extLst>
              <a:ext uri="{FF2B5EF4-FFF2-40B4-BE49-F238E27FC236}">
                <a16:creationId xmlns:a16="http://schemas.microsoft.com/office/drawing/2014/main" id="{377285F6-AE2F-D6DA-F2C8-51AE71F06786}"/>
              </a:ext>
            </a:extLst>
          </p:cNvPr>
          <p:cNvSpPr>
            <a:spLocks noGrp="1"/>
          </p:cNvSpPr>
          <p:nvPr>
            <p:ph idx="1"/>
          </p:nvPr>
        </p:nvSpPr>
        <p:spPr>
          <a:xfrm>
            <a:off x="1045028" y="3017522"/>
            <a:ext cx="9941319" cy="3124658"/>
          </a:xfrm>
        </p:spPr>
        <p:txBody>
          <a:bodyPr anchor="ctr">
            <a:normAutofit/>
          </a:bodyPr>
          <a:lstStyle/>
          <a:p>
            <a:pPr marL="0" indent="0">
              <a:buNone/>
            </a:pPr>
            <a:r>
              <a:rPr lang="en-US" sz="2400"/>
              <a:t>In data analytics, computer science and statistics converge.</a:t>
            </a:r>
          </a:p>
          <a:p>
            <a:endParaRPr lang="en-US" sz="2400"/>
          </a:p>
          <a:p>
            <a:r>
              <a:rPr lang="en-US" sz="2400"/>
              <a:t>Statistical principles to write code: effectively explore the problem at hand.</a:t>
            </a:r>
          </a:p>
          <a:p>
            <a:r>
              <a:rPr lang="en-US" sz="2400"/>
              <a:t>Data structures, algorithms, and time-space complexity: program more efficiently and understand the tools that we use. </a:t>
            </a:r>
          </a:p>
          <a:p>
            <a:pPr marL="0" indent="0">
              <a:buNone/>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3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ACB69-A443-0D00-A86B-4E9E86FD02D7}"/>
              </a:ext>
            </a:extLst>
          </p:cNvPr>
          <p:cNvSpPr>
            <a:spLocks noGrp="1"/>
          </p:cNvSpPr>
          <p:nvPr>
            <p:ph type="title"/>
          </p:nvPr>
        </p:nvSpPr>
        <p:spPr>
          <a:xfrm>
            <a:off x="795528" y="386930"/>
            <a:ext cx="10141799" cy="1300554"/>
          </a:xfrm>
        </p:spPr>
        <p:txBody>
          <a:bodyPr anchor="b">
            <a:normAutofit/>
          </a:bodyPr>
          <a:lstStyle/>
          <a:p>
            <a:r>
              <a:rPr lang="en-US" sz="4800" dirty="0"/>
              <a:t>Data Structure</a:t>
            </a:r>
          </a:p>
        </p:txBody>
      </p:sp>
      <p:sp>
        <p:nvSpPr>
          <p:cNvPr id="24" name="Rectangle 2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74755E-583D-DB69-8862-F626ADCA5E6F}"/>
              </a:ext>
            </a:extLst>
          </p:cNvPr>
          <p:cNvPicPr>
            <a:picLocks noChangeAspect="1"/>
          </p:cNvPicPr>
          <p:nvPr/>
        </p:nvPicPr>
        <p:blipFill>
          <a:blip r:embed="rId2"/>
          <a:stretch>
            <a:fillRect/>
          </a:stretch>
        </p:blipFill>
        <p:spPr>
          <a:xfrm>
            <a:off x="635295" y="3429036"/>
            <a:ext cx="5150277" cy="1905602"/>
          </a:xfrm>
          <a:prstGeom prst="rect">
            <a:avLst/>
          </a:prstGeom>
        </p:spPr>
      </p:pic>
      <p:sp>
        <p:nvSpPr>
          <p:cNvPr id="3" name="Content Placeholder 2">
            <a:extLst>
              <a:ext uri="{FF2B5EF4-FFF2-40B4-BE49-F238E27FC236}">
                <a16:creationId xmlns:a16="http://schemas.microsoft.com/office/drawing/2014/main" id="{9967F342-E706-3C90-4C26-E360D8A5DEFD}"/>
              </a:ext>
            </a:extLst>
          </p:cNvPr>
          <p:cNvSpPr>
            <a:spLocks noGrp="1"/>
          </p:cNvSpPr>
          <p:nvPr>
            <p:ph idx="1"/>
          </p:nvPr>
        </p:nvSpPr>
        <p:spPr>
          <a:xfrm>
            <a:off x="6406429" y="2599509"/>
            <a:ext cx="4530898" cy="3639450"/>
          </a:xfrm>
        </p:spPr>
        <p:txBody>
          <a:bodyPr anchor="ctr">
            <a:normAutofit/>
          </a:bodyPr>
          <a:lstStyle/>
          <a:p>
            <a:pPr marL="0" indent="0">
              <a:buNone/>
            </a:pPr>
            <a:r>
              <a:rPr lang="en-US" sz="1600" b="0" i="0">
                <a:effectLst/>
                <a:latin typeface="source-serif-pro"/>
              </a:rPr>
              <a:t>Imagine you need to put away some clean laundry. </a:t>
            </a:r>
          </a:p>
          <a:p>
            <a:r>
              <a:rPr lang="en-US" sz="1600" b="0" i="0">
                <a:effectLst/>
                <a:latin typeface="source-serif-pro"/>
              </a:rPr>
              <a:t>A data structure with </a:t>
            </a:r>
            <a:r>
              <a:rPr lang="en-US" sz="1600" b="0" i="1">
                <a:effectLst/>
                <a:latin typeface="source-serif-pro"/>
              </a:rPr>
              <a:t>low write time</a:t>
            </a:r>
            <a:r>
              <a:rPr lang="en-US" sz="1600" b="0" i="0">
                <a:effectLst/>
                <a:latin typeface="source-serif-pro"/>
              </a:rPr>
              <a:t> but </a:t>
            </a:r>
            <a:r>
              <a:rPr lang="en-US" sz="1600" b="0" i="1">
                <a:effectLst/>
                <a:latin typeface="source-serif-pro"/>
              </a:rPr>
              <a:t>high read time</a:t>
            </a:r>
            <a:r>
              <a:rPr lang="en-US" sz="1600" b="0" i="0">
                <a:effectLst/>
                <a:latin typeface="source-serif-pro"/>
              </a:rPr>
              <a:t> would be a pile of clothes on the ground. </a:t>
            </a:r>
          </a:p>
          <a:p>
            <a:pPr lvl="1"/>
            <a:r>
              <a:rPr lang="en-US" sz="1600"/>
              <a:t>Adding to this pile is blazing fast, but retrieving any particular item is slow.</a:t>
            </a:r>
          </a:p>
          <a:p>
            <a:r>
              <a:rPr lang="en-US" sz="1600"/>
              <a:t>An alternate method would be to neatly arrange your clothes in your dresser and closet. </a:t>
            </a:r>
          </a:p>
          <a:p>
            <a:pPr lvl="1"/>
            <a:r>
              <a:rPr lang="en-US" sz="1600"/>
              <a:t>This method would take longer to put away your clothes, but you’d be able to more quickly access any item you searched for.</a:t>
            </a:r>
          </a:p>
        </p:txBody>
      </p:sp>
      <p:sp>
        <p:nvSpPr>
          <p:cNvPr id="28" name="Rectangle 2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2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7D103-242D-2C41-7D4C-38722953AA90}"/>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A Million-User App</a:t>
            </a:r>
          </a:p>
        </p:txBody>
      </p:sp>
      <p:pic>
        <p:nvPicPr>
          <p:cNvPr id="7" name="Graphic 6" descr="Stream">
            <a:extLst>
              <a:ext uri="{FF2B5EF4-FFF2-40B4-BE49-F238E27FC236}">
                <a16:creationId xmlns:a16="http://schemas.microsoft.com/office/drawing/2014/main" id="{7BB78907-F0AC-B5DB-51BC-F9BABEE02B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6A29780-1ECD-5C80-9B84-7AFCFDB075CF}"/>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rPr>
              <a:t>Imagine you build a wildly popular app </a:t>
            </a:r>
          </a:p>
          <a:p>
            <a:r>
              <a:rPr lang="en-US" sz="1800">
                <a:solidFill>
                  <a:schemeClr val="tx2"/>
                </a:solidFill>
              </a:rPr>
              <a:t>While users love the app, the app is becoming slower and slower, </a:t>
            </a:r>
          </a:p>
          <a:p>
            <a:r>
              <a:rPr lang="en-US" sz="1800">
                <a:solidFill>
                  <a:schemeClr val="tx2"/>
                </a:solidFill>
              </a:rPr>
              <a:t>The main bottleneck: how user info is retrieved during authentication.</a:t>
            </a:r>
          </a:p>
          <a:p>
            <a:r>
              <a:rPr lang="en-US" sz="1800">
                <a:solidFill>
                  <a:schemeClr val="tx2"/>
                </a:solidFill>
              </a:rPr>
              <a:t>Current way: searches through an unsorted list of Python dictionaries until it finds the requested user ID.</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3679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8338C-0D92-5409-AF70-70A6D1AB7509}"/>
              </a:ext>
            </a:extLst>
          </p:cNvPr>
          <p:cNvSpPr>
            <a:spLocks noGrp="1"/>
          </p:cNvSpPr>
          <p:nvPr>
            <p:ph type="title"/>
          </p:nvPr>
        </p:nvSpPr>
        <p:spPr>
          <a:xfrm>
            <a:off x="793662" y="386930"/>
            <a:ext cx="10066122" cy="1298448"/>
          </a:xfrm>
        </p:spPr>
        <p:txBody>
          <a:bodyPr anchor="b">
            <a:normAutofit/>
          </a:bodyPr>
          <a:lstStyle/>
          <a:p>
            <a:r>
              <a:rPr lang="en-US" sz="4800" dirty="0"/>
              <a:t>A Million-User App</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086427-AAD7-E5A7-FAFA-FA05C7800A7F}"/>
              </a:ext>
            </a:extLst>
          </p:cNvPr>
          <p:cNvSpPr>
            <a:spLocks noGrp="1"/>
          </p:cNvSpPr>
          <p:nvPr>
            <p:ph idx="1"/>
          </p:nvPr>
        </p:nvSpPr>
        <p:spPr>
          <a:xfrm>
            <a:off x="793661" y="2599509"/>
            <a:ext cx="4530898" cy="3639450"/>
          </a:xfrm>
        </p:spPr>
        <p:txBody>
          <a:bodyPr anchor="ctr">
            <a:normAutofit/>
          </a:bodyPr>
          <a:lstStyle/>
          <a:p>
            <a:pPr marL="0" indent="0">
              <a:buNone/>
            </a:pPr>
            <a:r>
              <a:rPr lang="en-US" sz="2000" b="1" dirty="0"/>
              <a:t>How can we store user IDs in a way that lets us retrieve any ID as fast as possible? </a:t>
            </a:r>
          </a:p>
          <a:p>
            <a:endParaRPr lang="en-US" sz="2000" dirty="0"/>
          </a:p>
          <a:p>
            <a:r>
              <a:rPr lang="en-US" sz="2000" dirty="0"/>
              <a:t>Sorting the list might help.</a:t>
            </a:r>
          </a:p>
          <a:p>
            <a:r>
              <a:rPr lang="en-US" sz="2000" dirty="0"/>
              <a:t>A better approach: arrange user data in a binary search tree.</a:t>
            </a:r>
          </a:p>
        </p:txBody>
      </p:sp>
      <p:pic>
        <p:nvPicPr>
          <p:cNvPr id="1026" name="Picture 2" descr="Diagram&#10;&#10;Description automatically generated with medium confidence">
            <a:extLst>
              <a:ext uri="{FF2B5EF4-FFF2-40B4-BE49-F238E27FC236}">
                <a16:creationId xmlns:a16="http://schemas.microsoft.com/office/drawing/2014/main" id="{CC9D28B3-8EDF-5E44-FA9A-7E710988CB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433641"/>
            <a:ext cx="5150277" cy="1815472"/>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65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B564BA1-C4C1-53FD-C6E9-DBC64A8C1127}"/>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A Million-User App</a:t>
            </a:r>
          </a:p>
        </p:txBody>
      </p:sp>
      <p:graphicFrame>
        <p:nvGraphicFramePr>
          <p:cNvPr id="5" name="Content Placeholder 2">
            <a:extLst>
              <a:ext uri="{FF2B5EF4-FFF2-40B4-BE49-F238E27FC236}">
                <a16:creationId xmlns:a16="http://schemas.microsoft.com/office/drawing/2014/main" id="{40F12E5A-BFBE-051E-96E0-4D93FA5FE3B0}"/>
              </a:ext>
            </a:extLst>
          </p:cNvPr>
          <p:cNvGraphicFramePr>
            <a:graphicFrameLocks noGrp="1"/>
          </p:cNvGraphicFramePr>
          <p:nvPr>
            <p:ph idx="1"/>
            <p:extLst>
              <p:ext uri="{D42A27DB-BD31-4B8C-83A1-F6EECF244321}">
                <p14:modId xmlns:p14="http://schemas.microsoft.com/office/powerpoint/2010/main" val="306087168"/>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068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3E6C8-3238-79EC-B09E-8002803C194B}"/>
              </a:ext>
            </a:extLst>
          </p:cNvPr>
          <p:cNvSpPr>
            <a:spLocks noGrp="1"/>
          </p:cNvSpPr>
          <p:nvPr>
            <p:ph type="title"/>
          </p:nvPr>
        </p:nvSpPr>
        <p:spPr>
          <a:xfrm>
            <a:off x="1171074" y="1396686"/>
            <a:ext cx="3240506" cy="4064628"/>
          </a:xfrm>
        </p:spPr>
        <p:txBody>
          <a:bodyPr>
            <a:normAutofit/>
          </a:bodyPr>
          <a:lstStyle/>
          <a:p>
            <a:r>
              <a:rPr lang="en-US">
                <a:solidFill>
                  <a:srgbClr val="FFFFFF"/>
                </a:solidFill>
              </a:rPr>
              <a:t>Algorithm</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A5E5B2-4F73-4B66-94A4-87BAEFC06D14}"/>
              </a:ext>
            </a:extLst>
          </p:cNvPr>
          <p:cNvSpPr>
            <a:spLocks noGrp="1"/>
          </p:cNvSpPr>
          <p:nvPr>
            <p:ph idx="1"/>
          </p:nvPr>
        </p:nvSpPr>
        <p:spPr>
          <a:xfrm>
            <a:off x="5370153" y="1526033"/>
            <a:ext cx="5536397" cy="3935281"/>
          </a:xfrm>
        </p:spPr>
        <p:txBody>
          <a:bodyPr>
            <a:normAutofit/>
          </a:bodyPr>
          <a:lstStyle/>
          <a:p>
            <a:r>
              <a:rPr lang="en-US" sz="2400"/>
              <a:t>In programming, an algorithm is a process or set of rules to be followed in order to achieve a particular goal. </a:t>
            </a:r>
          </a:p>
          <a:p>
            <a:r>
              <a:rPr lang="en-US" sz="2400"/>
              <a:t>An algorithm is characterized by its running time (run-time), whether in terms of space or time. </a:t>
            </a:r>
          </a:p>
          <a:p>
            <a:pPr marL="0" indent="0">
              <a:buNone/>
            </a:pPr>
            <a:endParaRPr lang="en-US" sz="2400"/>
          </a:p>
          <a:p>
            <a:pPr marL="0" indent="0">
              <a:buNone/>
            </a:pPr>
            <a:r>
              <a:rPr lang="en-US" sz="2400"/>
              <a:t>When analyzing data, we are interested in the most efficient algorithm so that we can optimize our workflow.</a:t>
            </a:r>
          </a:p>
        </p:txBody>
      </p:sp>
    </p:spTree>
    <p:extLst>
      <p:ext uri="{BB962C8B-B14F-4D97-AF65-F5344CB8AC3E}">
        <p14:creationId xmlns:p14="http://schemas.microsoft.com/office/powerpoint/2010/main" val="428206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E7834-A842-46B1-6E6C-CCDE515C5D09}"/>
              </a:ext>
            </a:extLst>
          </p:cNvPr>
          <p:cNvSpPr>
            <a:spLocks noGrp="1"/>
          </p:cNvSpPr>
          <p:nvPr>
            <p:ph type="title"/>
          </p:nvPr>
        </p:nvSpPr>
        <p:spPr>
          <a:xfrm>
            <a:off x="1171074" y="1396686"/>
            <a:ext cx="3240506" cy="4064628"/>
          </a:xfrm>
        </p:spPr>
        <p:txBody>
          <a:bodyPr>
            <a:normAutofit/>
          </a:bodyPr>
          <a:lstStyle/>
          <a:p>
            <a:r>
              <a:rPr lang="en-US">
                <a:solidFill>
                  <a:srgbClr val="FFFFFF"/>
                </a:solidFill>
              </a:rPr>
              <a:t>Big O Notation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D2588CC-8DB8-7C96-744B-86472010D4A4}"/>
              </a:ext>
            </a:extLst>
          </p:cNvPr>
          <p:cNvSpPr>
            <a:spLocks noGrp="1"/>
          </p:cNvSpPr>
          <p:nvPr>
            <p:ph idx="1"/>
          </p:nvPr>
        </p:nvSpPr>
        <p:spPr>
          <a:xfrm>
            <a:off x="5370153" y="1526033"/>
            <a:ext cx="5536397" cy="3935281"/>
          </a:xfrm>
        </p:spPr>
        <p:txBody>
          <a:bodyPr>
            <a:normAutofit/>
          </a:bodyPr>
          <a:lstStyle/>
          <a:p>
            <a:r>
              <a:rPr lang="en-US" sz="1700"/>
              <a:t>Big O is a measure of the “worst-case” efficiency.</a:t>
            </a:r>
          </a:p>
          <a:p>
            <a:pPr lvl="1"/>
            <a:r>
              <a:rPr lang="en-US" sz="1700"/>
              <a:t>an upper bound on how long it would take to accomplish a task </a:t>
            </a:r>
          </a:p>
          <a:p>
            <a:endParaRPr lang="en-US" sz="1700"/>
          </a:p>
          <a:p>
            <a:r>
              <a:rPr lang="en-US" sz="1700"/>
              <a:t>For example: searching for an element in an unsorted list is O(n) </a:t>
            </a:r>
          </a:p>
          <a:p>
            <a:pPr lvl="1"/>
            <a:r>
              <a:rPr lang="en-US" sz="1700"/>
              <a:t>in the worst case, you must search the entire list.</a:t>
            </a:r>
          </a:p>
          <a:p>
            <a:pPr lvl="1"/>
            <a:r>
              <a:rPr lang="en-US" sz="1700"/>
              <a:t>See examples in Python code.</a:t>
            </a:r>
          </a:p>
        </p:txBody>
      </p:sp>
    </p:spTree>
    <p:extLst>
      <p:ext uri="{BB962C8B-B14F-4D97-AF65-F5344CB8AC3E}">
        <p14:creationId xmlns:p14="http://schemas.microsoft.com/office/powerpoint/2010/main" val="404766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8B396-A06D-CA8D-A0E5-3F86BA389B2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Running Time </a:t>
            </a:r>
          </a:p>
        </p:txBody>
      </p:sp>
      <p:pic>
        <p:nvPicPr>
          <p:cNvPr id="4" name="Content Placeholder 3">
            <a:extLst>
              <a:ext uri="{FF2B5EF4-FFF2-40B4-BE49-F238E27FC236}">
                <a16:creationId xmlns:a16="http://schemas.microsoft.com/office/drawing/2014/main" id="{21029F33-A166-6D5E-7CDE-5716A93D9813}"/>
              </a:ext>
            </a:extLst>
          </p:cNvPr>
          <p:cNvPicPr>
            <a:picLocks noGrp="1" noChangeAspect="1"/>
          </p:cNvPicPr>
          <p:nvPr>
            <p:ph idx="1"/>
          </p:nvPr>
        </p:nvPicPr>
        <p:blipFill>
          <a:blip r:embed="rId2"/>
          <a:stretch>
            <a:fillRect/>
          </a:stretch>
        </p:blipFill>
        <p:spPr>
          <a:xfrm>
            <a:off x="643467" y="1895783"/>
            <a:ext cx="10905066" cy="3953086"/>
          </a:xfrm>
          <a:prstGeom prst="rect">
            <a:avLst/>
          </a:prstGeom>
        </p:spPr>
      </p:pic>
    </p:spTree>
    <p:extLst>
      <p:ext uri="{BB962C8B-B14F-4D97-AF65-F5344CB8AC3E}">
        <p14:creationId xmlns:p14="http://schemas.microsoft.com/office/powerpoint/2010/main" val="134012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846ED-B6C3-5D5E-B063-2A79A6B1F40A}"/>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O Notation</a:t>
            </a:r>
          </a:p>
        </p:txBody>
      </p:sp>
      <p:pic>
        <p:nvPicPr>
          <p:cNvPr id="2050" name="Picture 2">
            <a:extLst>
              <a:ext uri="{FF2B5EF4-FFF2-40B4-BE49-F238E27FC236}">
                <a16:creationId xmlns:a16="http://schemas.microsoft.com/office/drawing/2014/main" id="{1C5BA265-6120-778A-8951-B889A7E8B1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23134" y="364587"/>
            <a:ext cx="6145732"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8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1433</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source-serif-pro</vt:lpstr>
      <vt:lpstr>Arial</vt:lpstr>
      <vt:lpstr>Calibri</vt:lpstr>
      <vt:lpstr>Calibri Light</vt:lpstr>
      <vt:lpstr>Office Theme</vt:lpstr>
      <vt:lpstr>Data Structure and Algorithm</vt:lpstr>
      <vt:lpstr>Introduction</vt:lpstr>
      <vt:lpstr>A Million-User App</vt:lpstr>
      <vt:lpstr>A Million-User App</vt:lpstr>
      <vt:lpstr>A Million-User App</vt:lpstr>
      <vt:lpstr>Algorithm</vt:lpstr>
      <vt:lpstr>Big O Notation</vt:lpstr>
      <vt:lpstr>Running Time </vt:lpstr>
      <vt:lpstr>Big O Notation</vt:lpstr>
      <vt:lpstr>O(2ⁿ) Algorithm</vt:lpstr>
      <vt:lpstr>O(n!) Algorithm</vt:lpstr>
      <vt:lpstr>Recursion and D&amp;C</vt:lpstr>
      <vt:lpstr>Common Algorithms - Search</vt:lpstr>
      <vt:lpstr>Simple Search</vt:lpstr>
      <vt:lpstr>Binary Search</vt:lpstr>
      <vt:lpstr>Common Algorithm - Sort</vt:lpstr>
      <vt:lpstr>Quicksort</vt:lpstr>
      <vt:lpstr>Mergesort</vt:lpstr>
      <vt:lpstr>Data Structure</vt:lpstr>
      <vt:lpstr>Data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Algorithm, and Optimize Your Code</dc:title>
  <dc:creator>Jia Guo</dc:creator>
  <cp:lastModifiedBy>Jia Guo</cp:lastModifiedBy>
  <cp:revision>49</cp:revision>
  <dcterms:created xsi:type="dcterms:W3CDTF">2023-03-20T16:47:19Z</dcterms:created>
  <dcterms:modified xsi:type="dcterms:W3CDTF">2024-01-25T06:15:22Z</dcterms:modified>
</cp:coreProperties>
</file>