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55" y="8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6E0D0F-3604-4AE9-8A0C-C7B4CA990776}" type="datetimeFigureOut">
              <a:rPr lang="en-US" smtClean="0"/>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58AB3A-DEA3-42CE-989A-36C677E9B4BB}" type="slidenum">
              <a:rPr lang="en-US" smtClean="0"/>
              <a:t>‹#›</a:t>
            </a:fld>
            <a:endParaRPr lang="en-US"/>
          </a:p>
        </p:txBody>
      </p:sp>
    </p:spTree>
    <p:extLst>
      <p:ext uri="{BB962C8B-B14F-4D97-AF65-F5344CB8AC3E}">
        <p14:creationId xmlns:p14="http://schemas.microsoft.com/office/powerpoint/2010/main" val="3305832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6E0D0F-3604-4AE9-8A0C-C7B4CA990776}" type="datetimeFigureOut">
              <a:rPr lang="en-US" smtClean="0"/>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58AB3A-DEA3-42CE-989A-36C677E9B4BB}" type="slidenum">
              <a:rPr lang="en-US" smtClean="0"/>
              <a:t>‹#›</a:t>
            </a:fld>
            <a:endParaRPr lang="en-US"/>
          </a:p>
        </p:txBody>
      </p:sp>
    </p:spTree>
    <p:extLst>
      <p:ext uri="{BB962C8B-B14F-4D97-AF65-F5344CB8AC3E}">
        <p14:creationId xmlns:p14="http://schemas.microsoft.com/office/powerpoint/2010/main" val="1649976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6E0D0F-3604-4AE9-8A0C-C7B4CA990776}" type="datetimeFigureOut">
              <a:rPr lang="en-US" smtClean="0"/>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58AB3A-DEA3-42CE-989A-36C677E9B4BB}" type="slidenum">
              <a:rPr lang="en-US" smtClean="0"/>
              <a:t>‹#›</a:t>
            </a:fld>
            <a:endParaRPr lang="en-US"/>
          </a:p>
        </p:txBody>
      </p:sp>
    </p:spTree>
    <p:extLst>
      <p:ext uri="{BB962C8B-B14F-4D97-AF65-F5344CB8AC3E}">
        <p14:creationId xmlns:p14="http://schemas.microsoft.com/office/powerpoint/2010/main" val="1045018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6E0D0F-3604-4AE9-8A0C-C7B4CA990776}" type="datetimeFigureOut">
              <a:rPr lang="en-US" smtClean="0"/>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58AB3A-DEA3-42CE-989A-36C677E9B4BB}" type="slidenum">
              <a:rPr lang="en-US" smtClean="0"/>
              <a:t>‹#›</a:t>
            </a:fld>
            <a:endParaRPr lang="en-US"/>
          </a:p>
        </p:txBody>
      </p:sp>
    </p:spTree>
    <p:extLst>
      <p:ext uri="{BB962C8B-B14F-4D97-AF65-F5344CB8AC3E}">
        <p14:creationId xmlns:p14="http://schemas.microsoft.com/office/powerpoint/2010/main" val="2999051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6E0D0F-3604-4AE9-8A0C-C7B4CA990776}" type="datetimeFigureOut">
              <a:rPr lang="en-US" smtClean="0"/>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58AB3A-DEA3-42CE-989A-36C677E9B4BB}" type="slidenum">
              <a:rPr lang="en-US" smtClean="0"/>
              <a:t>‹#›</a:t>
            </a:fld>
            <a:endParaRPr lang="en-US"/>
          </a:p>
        </p:txBody>
      </p:sp>
    </p:spTree>
    <p:extLst>
      <p:ext uri="{BB962C8B-B14F-4D97-AF65-F5344CB8AC3E}">
        <p14:creationId xmlns:p14="http://schemas.microsoft.com/office/powerpoint/2010/main" val="2262517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6E0D0F-3604-4AE9-8A0C-C7B4CA990776}" type="datetimeFigureOut">
              <a:rPr lang="en-US" smtClean="0"/>
              <a:t>4/3/2023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58AB3A-DEA3-42CE-989A-36C677E9B4BB}" type="slidenum">
              <a:rPr lang="en-US" smtClean="0"/>
              <a:t>‹#›</a:t>
            </a:fld>
            <a:endParaRPr lang="en-US"/>
          </a:p>
        </p:txBody>
      </p:sp>
    </p:spTree>
    <p:extLst>
      <p:ext uri="{BB962C8B-B14F-4D97-AF65-F5344CB8AC3E}">
        <p14:creationId xmlns:p14="http://schemas.microsoft.com/office/powerpoint/2010/main" val="2009893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6E0D0F-3604-4AE9-8A0C-C7B4CA990776}" type="datetimeFigureOut">
              <a:rPr lang="en-US" smtClean="0"/>
              <a:t>4/3/2023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58AB3A-DEA3-42CE-989A-36C677E9B4BB}" type="slidenum">
              <a:rPr lang="en-US" smtClean="0"/>
              <a:t>‹#›</a:t>
            </a:fld>
            <a:endParaRPr lang="en-US"/>
          </a:p>
        </p:txBody>
      </p:sp>
    </p:spTree>
    <p:extLst>
      <p:ext uri="{BB962C8B-B14F-4D97-AF65-F5344CB8AC3E}">
        <p14:creationId xmlns:p14="http://schemas.microsoft.com/office/powerpoint/2010/main" val="2188256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6E0D0F-3604-4AE9-8A0C-C7B4CA990776}" type="datetimeFigureOut">
              <a:rPr lang="en-US" smtClean="0"/>
              <a:t>4/3/2023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58AB3A-DEA3-42CE-989A-36C677E9B4BB}" type="slidenum">
              <a:rPr lang="en-US" smtClean="0"/>
              <a:t>‹#›</a:t>
            </a:fld>
            <a:endParaRPr lang="en-US"/>
          </a:p>
        </p:txBody>
      </p:sp>
    </p:spTree>
    <p:extLst>
      <p:ext uri="{BB962C8B-B14F-4D97-AF65-F5344CB8AC3E}">
        <p14:creationId xmlns:p14="http://schemas.microsoft.com/office/powerpoint/2010/main" val="2338379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6E0D0F-3604-4AE9-8A0C-C7B4CA990776}" type="datetimeFigureOut">
              <a:rPr lang="en-US" smtClean="0"/>
              <a:t>4/3/2023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58AB3A-DEA3-42CE-989A-36C677E9B4BB}" type="slidenum">
              <a:rPr lang="en-US" smtClean="0"/>
              <a:t>‹#›</a:t>
            </a:fld>
            <a:endParaRPr lang="en-US"/>
          </a:p>
        </p:txBody>
      </p:sp>
    </p:spTree>
    <p:extLst>
      <p:ext uri="{BB962C8B-B14F-4D97-AF65-F5344CB8AC3E}">
        <p14:creationId xmlns:p14="http://schemas.microsoft.com/office/powerpoint/2010/main" val="15193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B6E0D0F-3604-4AE9-8A0C-C7B4CA990776}" type="datetimeFigureOut">
              <a:rPr lang="en-US" smtClean="0"/>
              <a:t>4/3/2023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58AB3A-DEA3-42CE-989A-36C677E9B4BB}" type="slidenum">
              <a:rPr lang="en-US" smtClean="0"/>
              <a:t>‹#›</a:t>
            </a:fld>
            <a:endParaRPr lang="en-US"/>
          </a:p>
        </p:txBody>
      </p:sp>
    </p:spTree>
    <p:extLst>
      <p:ext uri="{BB962C8B-B14F-4D97-AF65-F5344CB8AC3E}">
        <p14:creationId xmlns:p14="http://schemas.microsoft.com/office/powerpoint/2010/main" val="1205662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B6E0D0F-3604-4AE9-8A0C-C7B4CA990776}" type="datetimeFigureOut">
              <a:rPr lang="en-US" smtClean="0"/>
              <a:t>4/3/2023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58AB3A-DEA3-42CE-989A-36C677E9B4BB}" type="slidenum">
              <a:rPr lang="en-US" smtClean="0"/>
              <a:t>‹#›</a:t>
            </a:fld>
            <a:endParaRPr lang="en-US"/>
          </a:p>
        </p:txBody>
      </p:sp>
    </p:spTree>
    <p:extLst>
      <p:ext uri="{BB962C8B-B14F-4D97-AF65-F5344CB8AC3E}">
        <p14:creationId xmlns:p14="http://schemas.microsoft.com/office/powerpoint/2010/main" val="358416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6E0D0F-3604-4AE9-8A0C-C7B4CA990776}" type="datetimeFigureOut">
              <a:rPr lang="en-US" smtClean="0"/>
              <a:t>4/3/2023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58AB3A-DEA3-42CE-989A-36C677E9B4BB}" type="slidenum">
              <a:rPr lang="en-US" smtClean="0"/>
              <a:t>‹#›</a:t>
            </a:fld>
            <a:endParaRPr lang="en-US"/>
          </a:p>
        </p:txBody>
      </p:sp>
    </p:spTree>
    <p:extLst>
      <p:ext uri="{BB962C8B-B14F-4D97-AF65-F5344CB8AC3E}">
        <p14:creationId xmlns:p14="http://schemas.microsoft.com/office/powerpoint/2010/main" val="35899281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ip-api.com/json/128.177.113.102"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legacy.npr.org/api/index" TargetMode="External"/><Relationship Id="rId2" Type="http://schemas.openxmlformats.org/officeDocument/2006/relationships/hyperlink" Target="https://developer.nytimes.com/" TargetMode="External"/><Relationship Id="rId1" Type="http://schemas.openxmlformats.org/officeDocument/2006/relationships/slideLayout" Target="../slideLayouts/slideLayout2.xml"/><Relationship Id="rId4" Type="http://schemas.openxmlformats.org/officeDocument/2006/relationships/hyperlink" Target="https://aws.amazon.com/api-gateway/"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1" name="Freeform: Shape 20">
            <a:extLst>
              <a:ext uri="{FF2B5EF4-FFF2-40B4-BE49-F238E27FC236}">
                <a16:creationId xmlns:a16="http://schemas.microsoft.com/office/drawing/2014/main" id="{CBCB02B1-1B82-403C-B7D2-E2CED1882F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CCDE13A7-6382-4A67-BEBE-4FF1F37C7F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24" name="Freeform: Shape 23">
              <a:extLst>
                <a:ext uri="{FF2B5EF4-FFF2-40B4-BE49-F238E27FC236}">
                  <a16:creationId xmlns:a16="http://schemas.microsoft.com/office/drawing/2014/main" id="{E9978FC9-2E40-4257-8D97-FAB20CA4B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740ABB98-77BA-4C40-8121-34D196E58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Shape 25">
              <a:extLst>
                <a:ext uri="{FF2B5EF4-FFF2-40B4-BE49-F238E27FC236}">
                  <a16:creationId xmlns:a16="http://schemas.microsoft.com/office/drawing/2014/main" id="{41AA752E-66C1-4835-8A3C-556475159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Shape 26">
              <a:extLst>
                <a:ext uri="{FF2B5EF4-FFF2-40B4-BE49-F238E27FC236}">
                  <a16:creationId xmlns:a16="http://schemas.microsoft.com/office/drawing/2014/main" id="{EE9555AB-2295-4939-AEC9-B2CBFCB4CC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Shape 27">
              <a:extLst>
                <a:ext uri="{FF2B5EF4-FFF2-40B4-BE49-F238E27FC236}">
                  <a16:creationId xmlns:a16="http://schemas.microsoft.com/office/drawing/2014/main" id="{97499201-5A2C-48B3-9B02-5519B8829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Shape 28">
              <a:extLst>
                <a:ext uri="{FF2B5EF4-FFF2-40B4-BE49-F238E27FC236}">
                  <a16:creationId xmlns:a16="http://schemas.microsoft.com/office/drawing/2014/main" id="{D3FC2AE7-C60C-4C48-BCAE-410BB6C3D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29">
              <a:extLst>
                <a:ext uri="{FF2B5EF4-FFF2-40B4-BE49-F238E27FC236}">
                  <a16:creationId xmlns:a16="http://schemas.microsoft.com/office/drawing/2014/main" id="{40EA1593-6BC9-441E-8F3C-46DD50F810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itle 1">
            <a:extLst>
              <a:ext uri="{FF2B5EF4-FFF2-40B4-BE49-F238E27FC236}">
                <a16:creationId xmlns:a16="http://schemas.microsoft.com/office/drawing/2014/main" id="{996C7E5C-4F9F-F486-59F0-2FE771C5501C}"/>
              </a:ext>
            </a:extLst>
          </p:cNvPr>
          <p:cNvSpPr>
            <a:spLocks noGrp="1"/>
          </p:cNvSpPr>
          <p:nvPr>
            <p:ph type="ctrTitle"/>
          </p:nvPr>
        </p:nvSpPr>
        <p:spPr>
          <a:xfrm>
            <a:off x="3371787" y="1741337"/>
            <a:ext cx="5448730" cy="2387918"/>
          </a:xfrm>
        </p:spPr>
        <p:txBody>
          <a:bodyPr anchor="b">
            <a:normAutofit/>
          </a:bodyPr>
          <a:lstStyle/>
          <a:p>
            <a:r>
              <a:rPr lang="en-US" sz="5200">
                <a:solidFill>
                  <a:schemeClr val="tx2"/>
                </a:solidFill>
              </a:rPr>
              <a:t>API Overview</a:t>
            </a:r>
          </a:p>
        </p:txBody>
      </p:sp>
      <p:sp>
        <p:nvSpPr>
          <p:cNvPr id="3" name="Subtitle 2">
            <a:extLst>
              <a:ext uri="{FF2B5EF4-FFF2-40B4-BE49-F238E27FC236}">
                <a16:creationId xmlns:a16="http://schemas.microsoft.com/office/drawing/2014/main" id="{5652D07E-5DED-047A-C530-C887776A61D5}"/>
              </a:ext>
            </a:extLst>
          </p:cNvPr>
          <p:cNvSpPr>
            <a:spLocks noGrp="1"/>
          </p:cNvSpPr>
          <p:nvPr>
            <p:ph type="subTitle" idx="1"/>
          </p:nvPr>
        </p:nvSpPr>
        <p:spPr>
          <a:xfrm>
            <a:off x="3371161" y="4200522"/>
            <a:ext cx="5449982" cy="682079"/>
          </a:xfrm>
        </p:spPr>
        <p:txBody>
          <a:bodyPr>
            <a:normAutofit/>
          </a:bodyPr>
          <a:lstStyle/>
          <a:p>
            <a:r>
              <a:rPr lang="en-US">
                <a:solidFill>
                  <a:schemeClr val="tx2"/>
                </a:solidFill>
              </a:rPr>
              <a:t>Ban 612</a:t>
            </a:r>
          </a:p>
        </p:txBody>
      </p:sp>
      <p:grpSp>
        <p:nvGrpSpPr>
          <p:cNvPr id="32" name="Group 31">
            <a:extLst>
              <a:ext uri="{FF2B5EF4-FFF2-40B4-BE49-F238E27FC236}">
                <a16:creationId xmlns:a16="http://schemas.microsoft.com/office/drawing/2014/main" id="{17147D5D-F01F-4164-BD81-D10DC6F23E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142" y="2854"/>
            <a:ext cx="2783421" cy="2406445"/>
            <a:chOff x="-305" y="-4155"/>
            <a:chExt cx="2514948" cy="2174333"/>
          </a:xfrm>
        </p:grpSpPr>
        <p:sp>
          <p:nvSpPr>
            <p:cNvPr id="33" name="Freeform: Shape 32">
              <a:extLst>
                <a:ext uri="{FF2B5EF4-FFF2-40B4-BE49-F238E27FC236}">
                  <a16:creationId xmlns:a16="http://schemas.microsoft.com/office/drawing/2014/main" id="{F24C7412-3E2D-4708-8DC3-425A457A1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71483A6A-CB0B-4469-B09D-C9451F9B07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9A935E9D-EB55-46F3-BCCB-9CB918E870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6" name="Freeform: Shape 35">
              <a:extLst>
                <a:ext uri="{FF2B5EF4-FFF2-40B4-BE49-F238E27FC236}">
                  <a16:creationId xmlns:a16="http://schemas.microsoft.com/office/drawing/2014/main" id="{8EDC5655-C7D7-4936-91EA-E188A96DC6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8" name="Group 37">
            <a:extLst>
              <a:ext uri="{FF2B5EF4-FFF2-40B4-BE49-F238E27FC236}">
                <a16:creationId xmlns:a16="http://schemas.microsoft.com/office/drawing/2014/main" id="{6D0E248E-80AB-4B35-BA8D-F940FCB443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417253" y="4456669"/>
            <a:ext cx="2783421" cy="2406445"/>
            <a:chOff x="-305" y="-4155"/>
            <a:chExt cx="2514948" cy="2174333"/>
          </a:xfrm>
        </p:grpSpPr>
        <p:sp>
          <p:nvSpPr>
            <p:cNvPr id="39" name="Freeform: Shape 38">
              <a:extLst>
                <a:ext uri="{FF2B5EF4-FFF2-40B4-BE49-F238E27FC236}">
                  <a16:creationId xmlns:a16="http://schemas.microsoft.com/office/drawing/2014/main" id="{F9E91B0A-66E8-4298-BAC6-004DBE4919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0A629C66-36BD-487E-B1CD-ED026D7789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A6BC2D2C-3D7D-4224-81BC-22C094C9FB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2" name="Freeform: Shape 41">
              <a:extLst>
                <a:ext uri="{FF2B5EF4-FFF2-40B4-BE49-F238E27FC236}">
                  <a16:creationId xmlns:a16="http://schemas.microsoft.com/office/drawing/2014/main" id="{53BDF903-22C5-4312-8776-C2ABC3EDC0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70309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38" name="Freeform: Shape 37">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E726E2CE-0A50-C2F1-1612-3B0B40608BA3}"/>
              </a:ext>
            </a:extLst>
          </p:cNvPr>
          <p:cNvSpPr>
            <a:spLocks noGrp="1"/>
          </p:cNvSpPr>
          <p:nvPr>
            <p:ph type="title"/>
          </p:nvPr>
        </p:nvSpPr>
        <p:spPr>
          <a:xfrm>
            <a:off x="3027924" y="991261"/>
            <a:ext cx="5754696" cy="1837349"/>
          </a:xfrm>
        </p:spPr>
        <p:txBody>
          <a:bodyPr>
            <a:normAutofit/>
          </a:bodyPr>
          <a:lstStyle/>
          <a:p>
            <a:pPr algn="ctr"/>
            <a:r>
              <a:rPr lang="en-US" sz="3600">
                <a:solidFill>
                  <a:schemeClr val="tx2"/>
                </a:solidFill>
              </a:rPr>
              <a:t>What Is An Application Programming Interface?</a:t>
            </a:r>
          </a:p>
        </p:txBody>
      </p:sp>
      <p:sp>
        <p:nvSpPr>
          <p:cNvPr id="3" name="Content Placeholder 2">
            <a:extLst>
              <a:ext uri="{FF2B5EF4-FFF2-40B4-BE49-F238E27FC236}">
                <a16:creationId xmlns:a16="http://schemas.microsoft.com/office/drawing/2014/main" id="{A660AC67-C80A-8555-F607-1798A1DD1225}"/>
              </a:ext>
            </a:extLst>
          </p:cNvPr>
          <p:cNvSpPr>
            <a:spLocks noGrp="1"/>
          </p:cNvSpPr>
          <p:nvPr>
            <p:ph idx="1"/>
          </p:nvPr>
        </p:nvSpPr>
        <p:spPr>
          <a:xfrm>
            <a:off x="3050412" y="2979336"/>
            <a:ext cx="5709721" cy="2430864"/>
          </a:xfrm>
        </p:spPr>
        <p:txBody>
          <a:bodyPr anchor="t">
            <a:normAutofit/>
          </a:bodyPr>
          <a:lstStyle/>
          <a:p>
            <a:r>
              <a:rPr lang="en-US" sz="2000">
                <a:solidFill>
                  <a:schemeClr val="tx2"/>
                </a:solidFill>
              </a:rPr>
              <a:t>An API, or Application Programming Interface, allows us to retrieve information prepackaged in a consistent format making it much nicer to work with than manually scraping a page that may change design. </a:t>
            </a:r>
          </a:p>
          <a:p>
            <a:r>
              <a:rPr lang="en-US" sz="2000">
                <a:solidFill>
                  <a:schemeClr val="tx2"/>
                </a:solidFill>
              </a:rPr>
              <a:t>API’s are also agnostic to what language or architecture is requesting the data, making it easy to incorporate in any application.</a:t>
            </a:r>
          </a:p>
        </p:txBody>
      </p:sp>
      <p:grpSp>
        <p:nvGrpSpPr>
          <p:cNvPr id="43" name="Group 42">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44" name="Freeform: Shape 43">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7" name="Freeform: Shape 46">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303589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29" name="Freeform: Shape 28">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1300250D-2FEA-4FB0-96B4-F3C5BB4C59BD}"/>
              </a:ext>
            </a:extLst>
          </p:cNvPr>
          <p:cNvSpPr>
            <a:spLocks noGrp="1"/>
          </p:cNvSpPr>
          <p:nvPr>
            <p:ph type="title"/>
          </p:nvPr>
        </p:nvSpPr>
        <p:spPr>
          <a:xfrm>
            <a:off x="3027924" y="991261"/>
            <a:ext cx="5754696" cy="1837349"/>
          </a:xfrm>
        </p:spPr>
        <p:txBody>
          <a:bodyPr>
            <a:normAutofit/>
          </a:bodyPr>
          <a:lstStyle/>
          <a:p>
            <a:pPr algn="ctr"/>
            <a:r>
              <a:rPr lang="en-US" sz="3600">
                <a:solidFill>
                  <a:schemeClr val="tx2"/>
                </a:solidFill>
              </a:rPr>
              <a:t>What Is An Application Programming Interface?</a:t>
            </a:r>
          </a:p>
        </p:txBody>
      </p:sp>
      <p:sp>
        <p:nvSpPr>
          <p:cNvPr id="3" name="Content Placeholder 2">
            <a:extLst>
              <a:ext uri="{FF2B5EF4-FFF2-40B4-BE49-F238E27FC236}">
                <a16:creationId xmlns:a16="http://schemas.microsoft.com/office/drawing/2014/main" id="{BA127505-544B-C43B-5F17-97F71AEEC684}"/>
              </a:ext>
            </a:extLst>
          </p:cNvPr>
          <p:cNvSpPr>
            <a:spLocks noGrp="1"/>
          </p:cNvSpPr>
          <p:nvPr>
            <p:ph idx="1"/>
          </p:nvPr>
        </p:nvSpPr>
        <p:spPr>
          <a:xfrm>
            <a:off x="3050412" y="2979336"/>
            <a:ext cx="5709721" cy="2430864"/>
          </a:xfrm>
        </p:spPr>
        <p:txBody>
          <a:bodyPr anchor="t">
            <a:normAutofit/>
          </a:bodyPr>
          <a:lstStyle/>
          <a:p>
            <a:r>
              <a:rPr lang="en-US" sz="1100">
                <a:solidFill>
                  <a:schemeClr val="tx2"/>
                </a:solidFill>
              </a:rPr>
              <a:t>APIs work in a similar manner to how we’ve been interacting with webpages up to now. </a:t>
            </a:r>
          </a:p>
          <a:p>
            <a:r>
              <a:rPr lang="en-US" sz="1100">
                <a:solidFill>
                  <a:schemeClr val="tx2"/>
                </a:solidFill>
              </a:rPr>
              <a:t>You make a request to the API via HTTP for a specific piece of information and the API returns the data in either XML (Extensible Markup Language) or JSON (JavaScript Object Notation). </a:t>
            </a:r>
          </a:p>
          <a:p>
            <a:r>
              <a:rPr lang="en-US" sz="1100">
                <a:solidFill>
                  <a:schemeClr val="tx2"/>
                </a:solidFill>
              </a:rPr>
              <a:t>While XML is still in wide use, JSON is quickly becoming the encoding protocol of choice.</a:t>
            </a:r>
          </a:p>
          <a:p>
            <a:r>
              <a:rPr lang="en-US" sz="1100">
                <a:solidFill>
                  <a:schemeClr val="tx2"/>
                </a:solidFill>
              </a:rPr>
              <a:t>Example: </a:t>
            </a:r>
            <a:r>
              <a:rPr lang="en-US" sz="1100">
                <a:solidFill>
                  <a:schemeClr val="tx2"/>
                </a:solidFill>
                <a:hlinkClick r:id="rId2"/>
              </a:rPr>
              <a:t>http://ip-api.com/json/128.177.113.102</a:t>
            </a:r>
            <a:endParaRPr lang="en-US" sz="1100">
              <a:solidFill>
                <a:schemeClr val="tx2"/>
              </a:solidFill>
            </a:endParaRPr>
          </a:p>
          <a:p>
            <a:pPr lvl="1"/>
            <a:r>
              <a:rPr lang="en-US" sz="1100">
                <a:solidFill>
                  <a:schemeClr val="tx2"/>
                </a:solidFill>
              </a:rPr>
              <a:t>You just made your first API call! The resulting data could then be used to resolve an IP address to latitude and longitude coordinates for creating a map or for retrieving additional information such as the associated ZIP code.</a:t>
            </a:r>
          </a:p>
        </p:txBody>
      </p:sp>
      <p:grpSp>
        <p:nvGrpSpPr>
          <p:cNvPr id="34" name="Group 33">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35" name="Freeform: Shape 34">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8" name="Freeform: Shape 37">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983129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574D01E2-D6B8-9393-97DE-B04E86C1D370}"/>
              </a:ext>
            </a:extLst>
          </p:cNvPr>
          <p:cNvSpPr>
            <a:spLocks noGrp="1"/>
          </p:cNvSpPr>
          <p:nvPr>
            <p:ph type="title"/>
          </p:nvPr>
        </p:nvSpPr>
        <p:spPr>
          <a:xfrm>
            <a:off x="1179226" y="1755073"/>
            <a:ext cx="9833548" cy="1066802"/>
          </a:xfrm>
        </p:spPr>
        <p:txBody>
          <a:bodyPr anchor="b">
            <a:normAutofit/>
          </a:bodyPr>
          <a:lstStyle/>
          <a:p>
            <a:r>
              <a:rPr lang="en-US" sz="3600">
                <a:solidFill>
                  <a:schemeClr val="tx2"/>
                </a:solidFill>
              </a:rPr>
              <a:t>Why Use An API?</a:t>
            </a:r>
          </a:p>
        </p:txBody>
      </p:sp>
      <p:grpSp>
        <p:nvGrpSpPr>
          <p:cNvPr id="28" name="Group 27">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29" name="Freeform: Shape 28">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7A63070B-D0E6-0072-C263-3E636A87068E}"/>
              </a:ext>
            </a:extLst>
          </p:cNvPr>
          <p:cNvSpPr>
            <a:spLocks noGrp="1"/>
          </p:cNvSpPr>
          <p:nvPr>
            <p:ph idx="1"/>
          </p:nvPr>
        </p:nvSpPr>
        <p:spPr>
          <a:xfrm>
            <a:off x="1179226" y="3049325"/>
            <a:ext cx="9833548" cy="2945574"/>
          </a:xfrm>
        </p:spPr>
        <p:txBody>
          <a:bodyPr anchor="ctr">
            <a:normAutofit/>
          </a:bodyPr>
          <a:lstStyle/>
          <a:p>
            <a:r>
              <a:rPr lang="en-US" sz="1800">
                <a:solidFill>
                  <a:schemeClr val="tx2"/>
                </a:solidFill>
              </a:rPr>
              <a:t>APIs follow a standardized set of rules making it easy to craft calls which will produce consistent and standardized results. </a:t>
            </a:r>
          </a:p>
          <a:p>
            <a:r>
              <a:rPr lang="en-US" sz="1800">
                <a:solidFill>
                  <a:schemeClr val="tx2"/>
                </a:solidFill>
              </a:rPr>
              <a:t>Not only can you count on the results to be consistent, but you are also saving bandwidth by not having to load any of the additional formatting or multimedia that would be present if you tried to scape a page manually.</a:t>
            </a:r>
          </a:p>
        </p:txBody>
      </p:sp>
    </p:spTree>
    <p:extLst>
      <p:ext uri="{BB962C8B-B14F-4D97-AF65-F5344CB8AC3E}">
        <p14:creationId xmlns:p14="http://schemas.microsoft.com/office/powerpoint/2010/main" val="1994912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C1947F-5807-9623-8BC7-FB9F8D353929}"/>
              </a:ext>
            </a:extLst>
          </p:cNvPr>
          <p:cNvSpPr>
            <a:spLocks noGrp="1"/>
          </p:cNvSpPr>
          <p:nvPr>
            <p:ph type="title"/>
          </p:nvPr>
        </p:nvSpPr>
        <p:spPr>
          <a:xfrm>
            <a:off x="3027924" y="991261"/>
            <a:ext cx="5754696" cy="1837349"/>
          </a:xfrm>
        </p:spPr>
        <p:txBody>
          <a:bodyPr>
            <a:normAutofit/>
          </a:bodyPr>
          <a:lstStyle/>
          <a:p>
            <a:pPr algn="ctr"/>
            <a:r>
              <a:rPr lang="en-US" sz="3600">
                <a:solidFill>
                  <a:schemeClr val="tx2"/>
                </a:solidFill>
              </a:rPr>
              <a:t>Why Use An API?</a:t>
            </a:r>
          </a:p>
        </p:txBody>
      </p:sp>
      <p:grpSp>
        <p:nvGrpSpPr>
          <p:cNvPr id="26" name="Group 25">
            <a:extLst>
              <a:ext uri="{FF2B5EF4-FFF2-40B4-BE49-F238E27FC236}">
                <a16:creationId xmlns:a16="http://schemas.microsoft.com/office/drawing/2014/main" id="{05545017-2445-4AB3-95A6-48F17C8026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27" name="Freeform: Shape 26">
              <a:extLst>
                <a:ext uri="{FF2B5EF4-FFF2-40B4-BE49-F238E27FC236}">
                  <a16:creationId xmlns:a16="http://schemas.microsoft.com/office/drawing/2014/main" id="{F3B5D580-007D-4215-A10B-C8CF12EE02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24228C19-035F-4E8E-BAFD-56EC684B6F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C10D7C81-A1BE-4720-A66D-AEF9A11A5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1BF18FEE-BE44-4F4A-AA4E-EC795CB0B9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88BEB911-ABDB-9EC5-99C6-F8159CEDFCE7}"/>
              </a:ext>
            </a:extLst>
          </p:cNvPr>
          <p:cNvSpPr>
            <a:spLocks noGrp="1"/>
          </p:cNvSpPr>
          <p:nvPr>
            <p:ph idx="1"/>
          </p:nvPr>
        </p:nvSpPr>
        <p:spPr>
          <a:xfrm>
            <a:off x="3050412" y="2979336"/>
            <a:ext cx="5709721" cy="2430864"/>
          </a:xfrm>
        </p:spPr>
        <p:txBody>
          <a:bodyPr anchor="t">
            <a:normAutofit/>
          </a:bodyPr>
          <a:lstStyle/>
          <a:p>
            <a:r>
              <a:rPr lang="en-US" sz="2000">
                <a:solidFill>
                  <a:schemeClr val="tx2"/>
                </a:solidFill>
              </a:rPr>
              <a:t>There are a variety of APIs available to retrieve all kinds of information. </a:t>
            </a:r>
          </a:p>
          <a:p>
            <a:r>
              <a:rPr lang="en-US" sz="2000">
                <a:solidFill>
                  <a:schemeClr val="tx2"/>
                </a:solidFill>
              </a:rPr>
              <a:t>Want to get data from a news outlet? There are APIs provided by </a:t>
            </a:r>
          </a:p>
          <a:p>
            <a:pPr lvl="1"/>
            <a:r>
              <a:rPr lang="en-US" sz="2000">
                <a:solidFill>
                  <a:schemeClr val="tx2"/>
                </a:solidFill>
                <a:hlinkClick r:id="rId2"/>
              </a:rPr>
              <a:t>https://developer.nytimes.com/</a:t>
            </a:r>
            <a:endParaRPr lang="en-US" sz="2000">
              <a:solidFill>
                <a:schemeClr val="tx2"/>
              </a:solidFill>
            </a:endParaRPr>
          </a:p>
          <a:p>
            <a:pPr lvl="1"/>
            <a:r>
              <a:rPr lang="en-US" sz="2000">
                <a:solidFill>
                  <a:schemeClr val="tx2"/>
                </a:solidFill>
                <a:hlinkClick r:id="rId3"/>
              </a:rPr>
              <a:t>https://legacy.npr.org/api/index</a:t>
            </a:r>
            <a:endParaRPr lang="en-US" sz="2000">
              <a:solidFill>
                <a:schemeClr val="tx2"/>
              </a:solidFill>
            </a:endParaRPr>
          </a:p>
          <a:p>
            <a:pPr lvl="1"/>
            <a:r>
              <a:rPr lang="en-US" sz="2000">
                <a:solidFill>
                  <a:schemeClr val="tx2"/>
                </a:solidFill>
                <a:hlinkClick r:id="rId4"/>
              </a:rPr>
              <a:t>https://aws.amazon.com/api-gateway/</a:t>
            </a:r>
            <a:endParaRPr lang="en-US" sz="2000">
              <a:solidFill>
                <a:schemeClr val="tx2"/>
              </a:solidFill>
            </a:endParaRPr>
          </a:p>
        </p:txBody>
      </p:sp>
      <p:grpSp>
        <p:nvGrpSpPr>
          <p:cNvPr id="32" name="Group 31">
            <a:extLst>
              <a:ext uri="{FF2B5EF4-FFF2-40B4-BE49-F238E27FC236}">
                <a16:creationId xmlns:a16="http://schemas.microsoft.com/office/drawing/2014/main" id="{06B7259D-F2AD-42FE-B984-6D1D74321C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56264" y="3658536"/>
            <a:ext cx="3655725" cy="2743201"/>
            <a:chOff x="-305" y="-1"/>
            <a:chExt cx="3832880" cy="2876136"/>
          </a:xfrm>
        </p:grpSpPr>
        <p:sp>
          <p:nvSpPr>
            <p:cNvPr id="33" name="Freeform: Shape 32">
              <a:extLst>
                <a:ext uri="{FF2B5EF4-FFF2-40B4-BE49-F238E27FC236}">
                  <a16:creationId xmlns:a16="http://schemas.microsoft.com/office/drawing/2014/main" id="{9E5C38C6-2516-45D1-ADFC-3F59F8E34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6C274C95-E7A7-401D-A8F5-FFF5EB929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61D598C3-55D0-44FB-8766-A89B34B317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39EBC5C7-E54F-42F3-93F0-75AAC99FF9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38823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4D01E2-D6B8-9393-97DE-B04E86C1D370}"/>
              </a:ext>
            </a:extLst>
          </p:cNvPr>
          <p:cNvSpPr>
            <a:spLocks noGrp="1"/>
          </p:cNvSpPr>
          <p:nvPr>
            <p:ph type="title"/>
          </p:nvPr>
        </p:nvSpPr>
        <p:spPr>
          <a:xfrm>
            <a:off x="3033466" y="991261"/>
            <a:ext cx="5754696" cy="1837349"/>
          </a:xfrm>
        </p:spPr>
        <p:txBody>
          <a:bodyPr anchor="b">
            <a:normAutofit/>
          </a:bodyPr>
          <a:lstStyle/>
          <a:p>
            <a:pPr algn="ctr"/>
            <a:r>
              <a:rPr lang="en-US" sz="3600">
                <a:solidFill>
                  <a:schemeClr val="tx2"/>
                </a:solidFill>
              </a:rPr>
              <a:t>Authentication</a:t>
            </a:r>
          </a:p>
        </p:txBody>
      </p:sp>
      <p:grpSp>
        <p:nvGrpSpPr>
          <p:cNvPr id="26" name="Group 25">
            <a:extLst>
              <a:ext uri="{FF2B5EF4-FFF2-40B4-BE49-F238E27FC236}">
                <a16:creationId xmlns:a16="http://schemas.microsoft.com/office/drawing/2014/main" id="{5C3921CD-DDE5-4B57-8FDF-B37ADE4EDA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1219" y="3985"/>
            <a:ext cx="9747620" cy="6858000"/>
            <a:chOff x="1318434" y="36937"/>
            <a:chExt cx="9747620" cy="6858000"/>
          </a:xfrm>
        </p:grpSpPr>
        <p:sp>
          <p:nvSpPr>
            <p:cNvPr id="27" name="Freeform: Shape 26">
              <a:extLst>
                <a:ext uri="{FF2B5EF4-FFF2-40B4-BE49-F238E27FC236}">
                  <a16:creationId xmlns:a16="http://schemas.microsoft.com/office/drawing/2014/main" id="{A4CBEDF6-7B5F-471F-AF99-301A23748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Shape 27">
              <a:extLst>
                <a:ext uri="{FF2B5EF4-FFF2-40B4-BE49-F238E27FC236}">
                  <a16:creationId xmlns:a16="http://schemas.microsoft.com/office/drawing/2014/main" id="{1D43DB10-4F84-47C2-8170-CB9EED8667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Shape 28">
              <a:extLst>
                <a:ext uri="{FF2B5EF4-FFF2-40B4-BE49-F238E27FC236}">
                  <a16:creationId xmlns:a16="http://schemas.microsoft.com/office/drawing/2014/main" id="{9F35C7A0-1526-4D97-BCD8-91B3576E3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29">
              <a:extLst>
                <a:ext uri="{FF2B5EF4-FFF2-40B4-BE49-F238E27FC236}">
                  <a16:creationId xmlns:a16="http://schemas.microsoft.com/office/drawing/2014/main" id="{1009574A-38B7-43A8-A925-1FB54C6B1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Freeform: Shape 30">
              <a:extLst>
                <a:ext uri="{FF2B5EF4-FFF2-40B4-BE49-F238E27FC236}">
                  <a16:creationId xmlns:a16="http://schemas.microsoft.com/office/drawing/2014/main" id="{EA3AAA50-DE22-4E5D-9064-A37786C590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3" name="Content Placeholder 2">
            <a:extLst>
              <a:ext uri="{FF2B5EF4-FFF2-40B4-BE49-F238E27FC236}">
                <a16:creationId xmlns:a16="http://schemas.microsoft.com/office/drawing/2014/main" id="{7A63070B-D0E6-0072-C263-3E636A87068E}"/>
              </a:ext>
            </a:extLst>
          </p:cNvPr>
          <p:cNvSpPr>
            <a:spLocks noGrp="1"/>
          </p:cNvSpPr>
          <p:nvPr>
            <p:ph idx="1"/>
          </p:nvPr>
        </p:nvSpPr>
        <p:spPr>
          <a:xfrm>
            <a:off x="3055954" y="2979336"/>
            <a:ext cx="5709721" cy="2430864"/>
          </a:xfrm>
        </p:spPr>
        <p:txBody>
          <a:bodyPr anchor="t">
            <a:normAutofit/>
          </a:bodyPr>
          <a:lstStyle/>
          <a:p>
            <a:r>
              <a:rPr lang="en-US" sz="1300">
                <a:solidFill>
                  <a:schemeClr val="tx2"/>
                </a:solidFill>
              </a:rPr>
              <a:t>Some APIs don’t require authentication.</a:t>
            </a:r>
          </a:p>
          <a:p>
            <a:r>
              <a:rPr lang="en-US" sz="1300">
                <a:solidFill>
                  <a:schemeClr val="tx2"/>
                </a:solidFill>
              </a:rPr>
              <a:t>Many modern APIs, however, require some sort of authentication before they can be used. </a:t>
            </a:r>
          </a:p>
          <a:p>
            <a:r>
              <a:rPr lang="en-US" sz="1300">
                <a:solidFill>
                  <a:schemeClr val="tx2"/>
                </a:solidFill>
              </a:rPr>
              <a:t>The reasons for requiring authentication include </a:t>
            </a:r>
          </a:p>
          <a:p>
            <a:pPr lvl="1"/>
            <a:r>
              <a:rPr lang="en-US" sz="1300">
                <a:solidFill>
                  <a:schemeClr val="tx2"/>
                </a:solidFill>
              </a:rPr>
              <a:t>charging a fee on a per call basis (or some sort of monthly subscription), </a:t>
            </a:r>
          </a:p>
          <a:p>
            <a:pPr lvl="1"/>
            <a:r>
              <a:rPr lang="en-US" sz="1300">
                <a:solidFill>
                  <a:schemeClr val="tx2"/>
                </a:solidFill>
              </a:rPr>
              <a:t>tracking who is requesting what information for marketing purposes,</a:t>
            </a:r>
          </a:p>
          <a:p>
            <a:pPr lvl="1"/>
            <a:r>
              <a:rPr lang="en-US" sz="1300">
                <a:solidFill>
                  <a:schemeClr val="tx2"/>
                </a:solidFill>
              </a:rPr>
              <a:t>restricting access to certain information, </a:t>
            </a:r>
          </a:p>
          <a:p>
            <a:pPr lvl="1"/>
            <a:r>
              <a:rPr lang="en-US" sz="1300">
                <a:solidFill>
                  <a:schemeClr val="tx2"/>
                </a:solidFill>
              </a:rPr>
              <a:t>limiting the volume of calls coming from a particular customer.</a:t>
            </a:r>
          </a:p>
        </p:txBody>
      </p:sp>
    </p:spTree>
    <p:extLst>
      <p:ext uri="{BB962C8B-B14F-4D97-AF65-F5344CB8AC3E}">
        <p14:creationId xmlns:p14="http://schemas.microsoft.com/office/powerpoint/2010/main" val="997545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C1947F-5807-9623-8BC7-FB9F8D353929}"/>
              </a:ext>
            </a:extLst>
          </p:cNvPr>
          <p:cNvSpPr>
            <a:spLocks noGrp="1"/>
          </p:cNvSpPr>
          <p:nvPr>
            <p:ph type="title"/>
          </p:nvPr>
        </p:nvSpPr>
        <p:spPr>
          <a:xfrm>
            <a:off x="3033466" y="991261"/>
            <a:ext cx="5754696" cy="1837349"/>
          </a:xfrm>
        </p:spPr>
        <p:txBody>
          <a:bodyPr anchor="b">
            <a:normAutofit/>
          </a:bodyPr>
          <a:lstStyle/>
          <a:p>
            <a:pPr algn="ctr"/>
            <a:r>
              <a:rPr lang="en-US" sz="3600">
                <a:solidFill>
                  <a:schemeClr val="tx2"/>
                </a:solidFill>
              </a:rPr>
              <a:t>Authentication</a:t>
            </a:r>
          </a:p>
        </p:txBody>
      </p:sp>
      <p:grpSp>
        <p:nvGrpSpPr>
          <p:cNvPr id="26" name="Group 25">
            <a:extLst>
              <a:ext uri="{FF2B5EF4-FFF2-40B4-BE49-F238E27FC236}">
                <a16:creationId xmlns:a16="http://schemas.microsoft.com/office/drawing/2014/main" id="{5C3921CD-DDE5-4B57-8FDF-B37ADE4EDA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1219" y="3985"/>
            <a:ext cx="9747620" cy="6858000"/>
            <a:chOff x="1318434" y="36937"/>
            <a:chExt cx="9747620" cy="6858000"/>
          </a:xfrm>
        </p:grpSpPr>
        <p:sp>
          <p:nvSpPr>
            <p:cNvPr id="27" name="Freeform: Shape 26">
              <a:extLst>
                <a:ext uri="{FF2B5EF4-FFF2-40B4-BE49-F238E27FC236}">
                  <a16:creationId xmlns:a16="http://schemas.microsoft.com/office/drawing/2014/main" id="{A4CBEDF6-7B5F-471F-AF99-301A23748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Shape 27">
              <a:extLst>
                <a:ext uri="{FF2B5EF4-FFF2-40B4-BE49-F238E27FC236}">
                  <a16:creationId xmlns:a16="http://schemas.microsoft.com/office/drawing/2014/main" id="{1D43DB10-4F84-47C2-8170-CB9EED8667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Shape 28">
              <a:extLst>
                <a:ext uri="{FF2B5EF4-FFF2-40B4-BE49-F238E27FC236}">
                  <a16:creationId xmlns:a16="http://schemas.microsoft.com/office/drawing/2014/main" id="{9F35C7A0-1526-4D97-BCD8-91B3576E3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29">
              <a:extLst>
                <a:ext uri="{FF2B5EF4-FFF2-40B4-BE49-F238E27FC236}">
                  <a16:creationId xmlns:a16="http://schemas.microsoft.com/office/drawing/2014/main" id="{1009574A-38B7-43A8-A925-1FB54C6B1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Freeform: Shape 30">
              <a:extLst>
                <a:ext uri="{FF2B5EF4-FFF2-40B4-BE49-F238E27FC236}">
                  <a16:creationId xmlns:a16="http://schemas.microsoft.com/office/drawing/2014/main" id="{EA3AAA50-DE22-4E5D-9064-A37786C590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3" name="Content Placeholder 2">
            <a:extLst>
              <a:ext uri="{FF2B5EF4-FFF2-40B4-BE49-F238E27FC236}">
                <a16:creationId xmlns:a16="http://schemas.microsoft.com/office/drawing/2014/main" id="{88BEB911-ABDB-9EC5-99C6-F8159CEDFCE7}"/>
              </a:ext>
            </a:extLst>
          </p:cNvPr>
          <p:cNvSpPr>
            <a:spLocks noGrp="1"/>
          </p:cNvSpPr>
          <p:nvPr>
            <p:ph idx="1"/>
          </p:nvPr>
        </p:nvSpPr>
        <p:spPr>
          <a:xfrm>
            <a:off x="3055954" y="2979336"/>
            <a:ext cx="5709721" cy="2430864"/>
          </a:xfrm>
        </p:spPr>
        <p:txBody>
          <a:bodyPr anchor="t">
            <a:normAutofit/>
          </a:bodyPr>
          <a:lstStyle/>
          <a:p>
            <a:r>
              <a:rPr lang="en-US" sz="1400">
                <a:solidFill>
                  <a:schemeClr val="tx2"/>
                </a:solidFill>
              </a:rPr>
              <a:t>For example, the New York Times Article Search API is a completely free service.</a:t>
            </a:r>
          </a:p>
          <a:p>
            <a:r>
              <a:rPr lang="en-US" sz="1400">
                <a:solidFill>
                  <a:schemeClr val="tx2"/>
                </a:solidFill>
              </a:rPr>
              <a:t>While this service is free, there are limitations on the frequency that you can ping their service. </a:t>
            </a:r>
          </a:p>
          <a:p>
            <a:r>
              <a:rPr lang="en-US" sz="1400">
                <a:solidFill>
                  <a:schemeClr val="tx2"/>
                </a:solidFill>
              </a:rPr>
              <a:t>Currently their Terms Of Service institute a rate limit of 10 calls per second or 10,000 calls per day. </a:t>
            </a:r>
          </a:p>
          <a:p>
            <a:r>
              <a:rPr lang="en-US" sz="1400">
                <a:solidFill>
                  <a:schemeClr val="tx2"/>
                </a:solidFill>
              </a:rPr>
              <a:t>If you exceed these limits the service will likely just deny the request, but there could be an associated penalty with going over the rate limit so be sure to check what the terms are whenever you are using a new API.</a:t>
            </a:r>
          </a:p>
        </p:txBody>
      </p:sp>
    </p:spTree>
    <p:extLst>
      <p:ext uri="{BB962C8B-B14F-4D97-AF65-F5344CB8AC3E}">
        <p14:creationId xmlns:p14="http://schemas.microsoft.com/office/powerpoint/2010/main" val="1842048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4D01E2-D6B8-9393-97DE-B04E86C1D370}"/>
              </a:ext>
            </a:extLst>
          </p:cNvPr>
          <p:cNvSpPr>
            <a:spLocks noGrp="1"/>
          </p:cNvSpPr>
          <p:nvPr>
            <p:ph type="title"/>
          </p:nvPr>
        </p:nvSpPr>
        <p:spPr>
          <a:xfrm>
            <a:off x="3033466" y="991261"/>
            <a:ext cx="5754696" cy="1837349"/>
          </a:xfrm>
        </p:spPr>
        <p:txBody>
          <a:bodyPr anchor="b">
            <a:normAutofit/>
          </a:bodyPr>
          <a:lstStyle/>
          <a:p>
            <a:pPr algn="ctr"/>
            <a:r>
              <a:rPr lang="en-US" sz="3600">
                <a:solidFill>
                  <a:schemeClr val="tx2"/>
                </a:solidFill>
              </a:rPr>
              <a:t>Authentication</a:t>
            </a:r>
          </a:p>
        </p:txBody>
      </p:sp>
      <p:grpSp>
        <p:nvGrpSpPr>
          <p:cNvPr id="26" name="Group 25">
            <a:extLst>
              <a:ext uri="{FF2B5EF4-FFF2-40B4-BE49-F238E27FC236}">
                <a16:creationId xmlns:a16="http://schemas.microsoft.com/office/drawing/2014/main" id="{5C3921CD-DDE5-4B57-8FDF-B37ADE4EDA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1219" y="3985"/>
            <a:ext cx="9747620" cy="6858000"/>
            <a:chOff x="1318434" y="36937"/>
            <a:chExt cx="9747620" cy="6858000"/>
          </a:xfrm>
        </p:grpSpPr>
        <p:sp>
          <p:nvSpPr>
            <p:cNvPr id="27" name="Freeform: Shape 26">
              <a:extLst>
                <a:ext uri="{FF2B5EF4-FFF2-40B4-BE49-F238E27FC236}">
                  <a16:creationId xmlns:a16="http://schemas.microsoft.com/office/drawing/2014/main" id="{A4CBEDF6-7B5F-471F-AF99-301A23748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Shape 27">
              <a:extLst>
                <a:ext uri="{FF2B5EF4-FFF2-40B4-BE49-F238E27FC236}">
                  <a16:creationId xmlns:a16="http://schemas.microsoft.com/office/drawing/2014/main" id="{1D43DB10-4F84-47C2-8170-CB9EED8667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Shape 28">
              <a:extLst>
                <a:ext uri="{FF2B5EF4-FFF2-40B4-BE49-F238E27FC236}">
                  <a16:creationId xmlns:a16="http://schemas.microsoft.com/office/drawing/2014/main" id="{9F35C7A0-1526-4D97-BCD8-91B3576E3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29">
              <a:extLst>
                <a:ext uri="{FF2B5EF4-FFF2-40B4-BE49-F238E27FC236}">
                  <a16:creationId xmlns:a16="http://schemas.microsoft.com/office/drawing/2014/main" id="{1009574A-38B7-43A8-A925-1FB54C6B1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Freeform: Shape 30">
              <a:extLst>
                <a:ext uri="{FF2B5EF4-FFF2-40B4-BE49-F238E27FC236}">
                  <a16:creationId xmlns:a16="http://schemas.microsoft.com/office/drawing/2014/main" id="{EA3AAA50-DE22-4E5D-9064-A37786C590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3" name="Content Placeholder 2">
            <a:extLst>
              <a:ext uri="{FF2B5EF4-FFF2-40B4-BE49-F238E27FC236}">
                <a16:creationId xmlns:a16="http://schemas.microsoft.com/office/drawing/2014/main" id="{7A63070B-D0E6-0072-C263-3E636A87068E}"/>
              </a:ext>
            </a:extLst>
          </p:cNvPr>
          <p:cNvSpPr>
            <a:spLocks noGrp="1"/>
          </p:cNvSpPr>
          <p:nvPr>
            <p:ph idx="1"/>
          </p:nvPr>
        </p:nvSpPr>
        <p:spPr>
          <a:xfrm>
            <a:off x="3055954" y="2979336"/>
            <a:ext cx="5709721" cy="2430864"/>
          </a:xfrm>
        </p:spPr>
        <p:txBody>
          <a:bodyPr anchor="t">
            <a:normAutofit/>
          </a:bodyPr>
          <a:lstStyle/>
          <a:p>
            <a:r>
              <a:rPr lang="en-US" sz="1400">
                <a:solidFill>
                  <a:schemeClr val="tx2"/>
                </a:solidFill>
              </a:rPr>
              <a:t>When you request access to an API that requires authentication you will be provided a unique token that is passed to the web server along with each API call that is made. </a:t>
            </a:r>
          </a:p>
          <a:p>
            <a:r>
              <a:rPr lang="en-US" sz="1400">
                <a:solidFill>
                  <a:schemeClr val="tx2"/>
                </a:solidFill>
              </a:rPr>
              <a:t>In the case of the New York Times or NPR APIs, you are provided a single key that is passed along. </a:t>
            </a:r>
          </a:p>
          <a:p>
            <a:r>
              <a:rPr lang="en-US" sz="1400">
                <a:solidFill>
                  <a:schemeClr val="tx2"/>
                </a:solidFill>
              </a:rPr>
              <a:t>Other services, such as the Twitter API, require an Access Token, Access Token Secret, Consumer Key, and Consumer Secret in order to query the API. </a:t>
            </a:r>
          </a:p>
          <a:p>
            <a:r>
              <a:rPr lang="en-US" sz="1400">
                <a:solidFill>
                  <a:schemeClr val="tx2"/>
                </a:solidFill>
              </a:rPr>
              <a:t>Because every API is different, you should always refer to the documentation to see how the authentication should be passed along.</a:t>
            </a:r>
          </a:p>
        </p:txBody>
      </p:sp>
    </p:spTree>
    <p:extLst>
      <p:ext uri="{BB962C8B-B14F-4D97-AF65-F5344CB8AC3E}">
        <p14:creationId xmlns:p14="http://schemas.microsoft.com/office/powerpoint/2010/main" val="203493825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 2013 - 2022</Template>
  <TotalTime>83</TotalTime>
  <Words>614</Words>
  <Application>Microsoft Office PowerPoint</Application>
  <PresentationFormat>Widescreen</PresentationFormat>
  <Paragraphs>38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API Overview</vt:lpstr>
      <vt:lpstr>What Is An Application Programming Interface?</vt:lpstr>
      <vt:lpstr>What Is An Application Programming Interface?</vt:lpstr>
      <vt:lpstr>Why Use An API?</vt:lpstr>
      <vt:lpstr>Why Use An API?</vt:lpstr>
      <vt:lpstr>Authentication</vt:lpstr>
      <vt:lpstr>Authentication</vt:lpstr>
      <vt:lpstr>Authentication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API</dc:title>
  <dc:creator>Jia Guo</dc:creator>
  <cp:lastModifiedBy>Jia Guo</cp:lastModifiedBy>
  <cp:revision>9</cp:revision>
  <dcterms:created xsi:type="dcterms:W3CDTF">2023-04-03T21:29:22Z</dcterms:created>
  <dcterms:modified xsi:type="dcterms:W3CDTF">2023-04-03T22:52:35Z</dcterms:modified>
</cp:coreProperties>
</file>