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99"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6F825-6C6B-45DF-9C87-1A4F42B79F94}"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0345E-B675-4DE6-8A0E-2F8C8479C608}" type="slidenum">
              <a:rPr lang="en-US" smtClean="0"/>
              <a:t>‹#›</a:t>
            </a:fld>
            <a:endParaRPr lang="en-US"/>
          </a:p>
        </p:txBody>
      </p:sp>
    </p:spTree>
    <p:extLst>
      <p:ext uri="{BB962C8B-B14F-4D97-AF65-F5344CB8AC3E}">
        <p14:creationId xmlns:p14="http://schemas.microsoft.com/office/powerpoint/2010/main" val="213986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0345E-B675-4DE6-8A0E-2F8C8479C608}" type="slidenum">
              <a:rPr lang="en-US" smtClean="0"/>
              <a:t>36</a:t>
            </a:fld>
            <a:endParaRPr lang="en-US"/>
          </a:p>
        </p:txBody>
      </p:sp>
    </p:spTree>
    <p:extLst>
      <p:ext uri="{BB962C8B-B14F-4D97-AF65-F5344CB8AC3E}">
        <p14:creationId xmlns:p14="http://schemas.microsoft.com/office/powerpoint/2010/main" val="76058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D29F-0274-DC16-2CF1-015CAFDEBE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18586C-3E6C-B3D3-671A-CF77356CC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DF4255-EA31-DEF9-E721-953FA3FFC0A3}"/>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5" name="Footer Placeholder 4">
            <a:extLst>
              <a:ext uri="{FF2B5EF4-FFF2-40B4-BE49-F238E27FC236}">
                <a16:creationId xmlns:a16="http://schemas.microsoft.com/office/drawing/2014/main" id="{BCEBFCC4-B165-46E7-91D8-2FA927C07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2D2F8-0851-D2FD-5B41-F512B39E3307}"/>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44246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F05-85DD-8D3C-E21C-79A994FD2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AF4F6C-A8B4-0294-B673-156D719212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CC696-4AAC-3C84-7385-EC5809BEE58E}"/>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5" name="Footer Placeholder 4">
            <a:extLst>
              <a:ext uri="{FF2B5EF4-FFF2-40B4-BE49-F238E27FC236}">
                <a16:creationId xmlns:a16="http://schemas.microsoft.com/office/drawing/2014/main" id="{8D142F7E-19BB-344E-4770-205DE6504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72794-8858-868F-2E6C-B83C32EEEF1C}"/>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7179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1517D-45D7-71EC-57EA-874B5EF318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551A22-F7F1-B216-3848-214BC2EB1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EEDE6-DB64-0265-7ABC-B6069159CEEB}"/>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5" name="Footer Placeholder 4">
            <a:extLst>
              <a:ext uri="{FF2B5EF4-FFF2-40B4-BE49-F238E27FC236}">
                <a16:creationId xmlns:a16="http://schemas.microsoft.com/office/drawing/2014/main" id="{4685033F-6269-5998-B9D7-513866E06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BE8CC-32C6-A1B6-6AB7-303C70A83460}"/>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51592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E66-805F-A816-56E2-C65722E0A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7A4B5-7824-628B-0706-23B4FBEE6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86D09-5F44-C06C-863F-41BFEE9BCD27}"/>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5" name="Footer Placeholder 4">
            <a:extLst>
              <a:ext uri="{FF2B5EF4-FFF2-40B4-BE49-F238E27FC236}">
                <a16:creationId xmlns:a16="http://schemas.microsoft.com/office/drawing/2014/main" id="{1CEC47BD-21BC-12A5-1A5F-5AC884D63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806C-FBB4-0F1B-3383-7C0242FFCFE9}"/>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1294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7384-FD59-7F8C-BB46-B2D685231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5E3D3-4C0E-9C92-E5BD-9E5AB766E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2CDE7-14A7-AA53-D234-20EC8B5641D8}"/>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5" name="Footer Placeholder 4">
            <a:extLst>
              <a:ext uri="{FF2B5EF4-FFF2-40B4-BE49-F238E27FC236}">
                <a16:creationId xmlns:a16="http://schemas.microsoft.com/office/drawing/2014/main" id="{59A361A3-FC2E-1C05-782B-BCAB4DA0D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5958-F002-677A-C776-0E64E440BD64}"/>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341711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9009-400A-2D2D-6DCB-6F1929A5A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DB798-B612-DA28-3419-B534E23D1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F647-CC86-6713-3C3E-DF8014F9F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4FF8F0-EDBB-55BB-EBE4-683B1916A5B3}"/>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6" name="Footer Placeholder 5">
            <a:extLst>
              <a:ext uri="{FF2B5EF4-FFF2-40B4-BE49-F238E27FC236}">
                <a16:creationId xmlns:a16="http://schemas.microsoft.com/office/drawing/2014/main" id="{5C9C505B-EB7A-5F7A-16C0-E7BFC21CE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98B06-2193-B1BE-DFD6-2DE1B644FECB}"/>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6766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8301-8B5B-41E9-8DF1-18195A80B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03F3B3-B4B4-131C-968C-5BDB5BE1A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0CFAA-E5F0-6FF7-650F-7B69CE1DF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322DC-0516-BB1A-68DD-4F4D79641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CA6B31-654A-DC00-DA48-666EC707A6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DF5F59-B0BA-22C1-48E7-2BA72A6F2E17}"/>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8" name="Footer Placeholder 7">
            <a:extLst>
              <a:ext uri="{FF2B5EF4-FFF2-40B4-BE49-F238E27FC236}">
                <a16:creationId xmlns:a16="http://schemas.microsoft.com/office/drawing/2014/main" id="{82124A0F-B32D-E95C-03BB-FB3BDCB49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BCE6D1-31A8-31C8-681A-EB9B3980CD89}"/>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370160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EC92-180B-1E04-B711-32234098A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A03868-217C-BA5C-699F-786D669F5E33}"/>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4" name="Footer Placeholder 3">
            <a:extLst>
              <a:ext uri="{FF2B5EF4-FFF2-40B4-BE49-F238E27FC236}">
                <a16:creationId xmlns:a16="http://schemas.microsoft.com/office/drawing/2014/main" id="{A5507DB7-B1BC-EE2E-CA97-B59CABB9D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C79218-DAB3-17FF-B337-5E5FB31173F2}"/>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5844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70745-E567-4985-B3C9-1EFAB5DE451D}"/>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3" name="Footer Placeholder 2">
            <a:extLst>
              <a:ext uri="{FF2B5EF4-FFF2-40B4-BE49-F238E27FC236}">
                <a16:creationId xmlns:a16="http://schemas.microsoft.com/office/drawing/2014/main" id="{FAE0E74B-C3C6-DD05-F464-A4632FD9D0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20286E-FE0B-1C98-8763-B48E7370222A}"/>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422847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4CD0-0A6B-9BDC-ED6E-1AB3B0EAC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EF2EE7-5539-E4C6-C354-0A47D4D76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477748-4F27-1C55-B7E0-821118969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823E0-48F0-4D8A-4CD5-780EA17A3E0F}"/>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6" name="Footer Placeholder 5">
            <a:extLst>
              <a:ext uri="{FF2B5EF4-FFF2-40B4-BE49-F238E27FC236}">
                <a16:creationId xmlns:a16="http://schemas.microsoft.com/office/drawing/2014/main" id="{548B13DB-1269-4D37-3228-9CE19D8A4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DDFD4-D5C5-5498-4AF1-CAD8F2DB085C}"/>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267287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CFC4-26B7-B158-25DA-E78F7D1EC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FD8177-2258-F89D-8FA2-4D2661934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AF598-CF03-6461-09AE-D8B448820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857BD-7F72-E92E-4029-04B572DC9D2E}"/>
              </a:ext>
            </a:extLst>
          </p:cNvPr>
          <p:cNvSpPr>
            <a:spLocks noGrp="1"/>
          </p:cNvSpPr>
          <p:nvPr>
            <p:ph type="dt" sz="half" idx="10"/>
          </p:nvPr>
        </p:nvSpPr>
        <p:spPr/>
        <p:txBody>
          <a:bodyPr/>
          <a:lstStyle/>
          <a:p>
            <a:fld id="{674EC6F4-20B6-4184-941B-8164E94974AE}" type="datetimeFigureOut">
              <a:rPr lang="en-US" smtClean="0"/>
              <a:t>3/22/2023</a:t>
            </a:fld>
            <a:endParaRPr lang="en-US"/>
          </a:p>
        </p:txBody>
      </p:sp>
      <p:sp>
        <p:nvSpPr>
          <p:cNvPr id="6" name="Footer Placeholder 5">
            <a:extLst>
              <a:ext uri="{FF2B5EF4-FFF2-40B4-BE49-F238E27FC236}">
                <a16:creationId xmlns:a16="http://schemas.microsoft.com/office/drawing/2014/main" id="{B1FCDED7-B621-329B-77E8-2F4776785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AF2FA-60FE-DBE3-C054-195C3DA38080}"/>
              </a:ext>
            </a:extLst>
          </p:cNvPr>
          <p:cNvSpPr>
            <a:spLocks noGrp="1"/>
          </p:cNvSpPr>
          <p:nvPr>
            <p:ph type="sldNum" sz="quarter" idx="12"/>
          </p:nvPr>
        </p:nvSpPr>
        <p:spPr/>
        <p:txBody>
          <a:bodyPr/>
          <a:lstStyle/>
          <a:p>
            <a:fld id="{02D82D02-E5C3-4A6B-9104-A0EB8482860F}" type="slidenum">
              <a:rPr lang="en-US" smtClean="0"/>
              <a:t>‹#›</a:t>
            </a:fld>
            <a:endParaRPr lang="en-US"/>
          </a:p>
        </p:txBody>
      </p:sp>
    </p:spTree>
    <p:extLst>
      <p:ext uri="{BB962C8B-B14F-4D97-AF65-F5344CB8AC3E}">
        <p14:creationId xmlns:p14="http://schemas.microsoft.com/office/powerpoint/2010/main" val="209707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6CE99-14A5-B7E3-3D20-5E6639999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DCCB56-F3D6-531F-FB1A-EBFD96BAB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EFE8-CA9B-4A2D-3A41-0CAC1ACCD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EC6F4-20B6-4184-941B-8164E94974AE}" type="datetimeFigureOut">
              <a:rPr lang="en-US" smtClean="0"/>
              <a:t>3/22/2023</a:t>
            </a:fld>
            <a:endParaRPr lang="en-US"/>
          </a:p>
        </p:txBody>
      </p:sp>
      <p:sp>
        <p:nvSpPr>
          <p:cNvPr id="5" name="Footer Placeholder 4">
            <a:extLst>
              <a:ext uri="{FF2B5EF4-FFF2-40B4-BE49-F238E27FC236}">
                <a16:creationId xmlns:a16="http://schemas.microsoft.com/office/drawing/2014/main" id="{21258710-752A-7582-A97D-98394F1D1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055C1-32B6-6E04-7EB4-F120D9FAD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82D02-E5C3-4A6B-9104-A0EB8482860F}" type="slidenum">
              <a:rPr lang="en-US" smtClean="0"/>
              <a:t>‹#›</a:t>
            </a:fld>
            <a:endParaRPr lang="en-US"/>
          </a:p>
        </p:txBody>
      </p:sp>
    </p:spTree>
    <p:extLst>
      <p:ext uri="{BB962C8B-B14F-4D97-AF65-F5344CB8AC3E}">
        <p14:creationId xmlns:p14="http://schemas.microsoft.com/office/powerpoint/2010/main" val="245678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4A0B210-2D90-59FA-A891-2736DE247547}"/>
              </a:ext>
            </a:extLst>
          </p:cNvPr>
          <p:cNvSpPr>
            <a:spLocks noGrp="1"/>
          </p:cNvSpPr>
          <p:nvPr>
            <p:ph type="ctrTitle"/>
          </p:nvPr>
        </p:nvSpPr>
        <p:spPr>
          <a:xfrm>
            <a:off x="3215729" y="1764407"/>
            <a:ext cx="5760846" cy="2310312"/>
          </a:xfrm>
        </p:spPr>
        <p:txBody>
          <a:bodyPr>
            <a:normAutofit/>
          </a:bodyPr>
          <a:lstStyle/>
          <a:p>
            <a:r>
              <a:rPr lang="en-US" sz="4400">
                <a:solidFill>
                  <a:schemeClr val="tx2"/>
                </a:solidFill>
              </a:rPr>
              <a:t>A Practitioner’s Guide to Best Practices in Data</a:t>
            </a:r>
            <a:br>
              <a:rPr lang="en-US" sz="4400">
                <a:solidFill>
                  <a:schemeClr val="tx2"/>
                </a:solidFill>
              </a:rPr>
            </a:br>
            <a:r>
              <a:rPr lang="en-US" sz="4400">
                <a:solidFill>
                  <a:schemeClr val="tx2"/>
                </a:solidFill>
              </a:rPr>
              <a:t>Visualization</a:t>
            </a:r>
          </a:p>
        </p:txBody>
      </p:sp>
      <p:sp>
        <p:nvSpPr>
          <p:cNvPr id="3" name="Subtitle 2">
            <a:extLst>
              <a:ext uri="{FF2B5EF4-FFF2-40B4-BE49-F238E27FC236}">
                <a16:creationId xmlns:a16="http://schemas.microsoft.com/office/drawing/2014/main" id="{75618D88-2E44-A114-6A50-1379D7425BEA}"/>
              </a:ext>
            </a:extLst>
          </p:cNvPr>
          <p:cNvSpPr>
            <a:spLocks noGrp="1"/>
          </p:cNvSpPr>
          <p:nvPr>
            <p:ph type="subTitle" idx="1"/>
          </p:nvPr>
        </p:nvSpPr>
        <p:spPr>
          <a:xfrm>
            <a:off x="3215729" y="4165152"/>
            <a:ext cx="5760846" cy="682079"/>
          </a:xfrm>
        </p:spPr>
        <p:txBody>
          <a:bodyPr>
            <a:normAutofit/>
          </a:bodyPr>
          <a:lstStyle/>
          <a:p>
            <a:r>
              <a:rPr lang="en-US" sz="1300">
                <a:solidFill>
                  <a:schemeClr val="tx2"/>
                </a:solidFill>
              </a:rPr>
              <a:t>Based on the work of </a:t>
            </a:r>
            <a:r>
              <a:rPr lang="en-US" sz="1300" b="0" i="0">
                <a:solidFill>
                  <a:schemeClr val="tx2"/>
                </a:solidFill>
                <a:effectLst/>
                <a:latin typeface="Arial" panose="020B0604020202020204" pitchFamily="34" charset="0"/>
              </a:rPr>
              <a:t>Camm, Jeffrey D., Michael J. Fry, and Jeffrey Shaffer. "A practitioner’s guide to best practices in data visualization." </a:t>
            </a:r>
            <a:r>
              <a:rPr lang="en-US" sz="1300" b="0" i="1">
                <a:solidFill>
                  <a:schemeClr val="tx2"/>
                </a:solidFill>
                <a:effectLst/>
                <a:latin typeface="Arial" panose="020B0604020202020204" pitchFamily="34" charset="0"/>
              </a:rPr>
              <a:t>Interfaces</a:t>
            </a:r>
            <a:r>
              <a:rPr lang="en-US" sz="1300" b="0" i="0">
                <a:solidFill>
                  <a:schemeClr val="tx2"/>
                </a:solidFill>
                <a:effectLst/>
                <a:latin typeface="Arial" panose="020B0604020202020204" pitchFamily="34" charset="0"/>
              </a:rPr>
              <a:t> 47.6 (2017): 473-488.</a:t>
            </a:r>
            <a:endParaRPr lang="en-US" sz="1300">
              <a:solidFill>
                <a:schemeClr val="tx2"/>
              </a:solidFill>
            </a:endParaRPr>
          </a:p>
        </p:txBody>
      </p:sp>
    </p:spTree>
    <p:extLst>
      <p:ext uri="{BB962C8B-B14F-4D97-AF65-F5344CB8AC3E}">
        <p14:creationId xmlns:p14="http://schemas.microsoft.com/office/powerpoint/2010/main" val="352199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1043631" y="809898"/>
            <a:ext cx="9942716" cy="1554480"/>
          </a:xfrm>
        </p:spPr>
        <p:txBody>
          <a:bodyPr anchor="ctr">
            <a:normAutofit/>
          </a:bodyPr>
          <a:lstStyle/>
          <a:p>
            <a:r>
              <a:rPr lang="en-US" sz="4800"/>
              <a:t>Use Color Purposely and Effectively</a:t>
            </a:r>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1045028" y="3017522"/>
            <a:ext cx="9941319" cy="3124658"/>
          </a:xfrm>
        </p:spPr>
        <p:txBody>
          <a:bodyPr anchor="ctr">
            <a:normAutofit/>
          </a:bodyPr>
          <a:lstStyle/>
          <a:p>
            <a:r>
              <a:rPr lang="en-US" sz="2400"/>
              <a:t>Although the use of color might be attractive to make the data visualization seem “prettier,” it can be a distraction to the audience and hinder your message.</a:t>
            </a:r>
          </a:p>
          <a:p>
            <a:r>
              <a:rPr lang="en-US" sz="2400"/>
              <a:t>As an example, color can be used effectively to draw attention to part of a visualization or to distinguish categories in the data; however, using too much color can distract the audience.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76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1043631" y="809898"/>
            <a:ext cx="9942716" cy="1554480"/>
          </a:xfrm>
        </p:spPr>
        <p:txBody>
          <a:bodyPr anchor="ctr">
            <a:normAutofit/>
          </a:bodyPr>
          <a:lstStyle/>
          <a:p>
            <a:r>
              <a:rPr lang="en-US" sz="4800"/>
              <a:t>An Example: Barring Pie Charts</a:t>
            </a:r>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1045028" y="3017522"/>
            <a:ext cx="9941319" cy="3124658"/>
          </a:xfrm>
        </p:spPr>
        <p:txBody>
          <a:bodyPr anchor="ctr">
            <a:normAutofit/>
          </a:bodyPr>
          <a:lstStyle/>
          <a:p>
            <a:r>
              <a:rPr lang="en-US" sz="1700"/>
              <a:t>We have data that have yielded the percentage of students declaring each of the 12 categories of majors (plus undesignated) in a college of business. </a:t>
            </a:r>
          </a:p>
          <a:p>
            <a:r>
              <a:rPr lang="en-US" sz="1700"/>
              <a:t>Suppose these data are to be used as part of the recruiting process for the college.</a:t>
            </a:r>
          </a:p>
          <a:p>
            <a:r>
              <a:rPr lang="en-US" sz="1700"/>
              <a:t>The audience includes potential students, and one or more parents.</a:t>
            </a:r>
          </a:p>
          <a:p>
            <a:r>
              <a:rPr lang="en-US" sz="1700"/>
              <a:t>Possible Questions</a:t>
            </a:r>
          </a:p>
          <a:p>
            <a:pPr lvl="1"/>
            <a:r>
              <a:rPr lang="en-US" sz="1700"/>
              <a:t>What is the most popular major?</a:t>
            </a:r>
          </a:p>
          <a:p>
            <a:pPr lvl="1"/>
            <a:r>
              <a:rPr lang="en-US" sz="1700"/>
              <a:t>What is the least popular major?</a:t>
            </a:r>
          </a:p>
          <a:p>
            <a:pPr lvl="1"/>
            <a:r>
              <a:rPr lang="en-US" sz="1700"/>
              <a:t>What are the top three majors?</a:t>
            </a:r>
          </a:p>
          <a:p>
            <a:pPr lvl="1"/>
            <a:r>
              <a:rPr lang="en-US" sz="1700"/>
              <a:t>How does the major I am considering compare to the other majors in terms of its popularity?</a:t>
            </a:r>
          </a:p>
          <a:p>
            <a:pPr lvl="1"/>
            <a:r>
              <a:rPr lang="en-US" sz="1700"/>
              <a:t>What percentage of students are undesignated?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65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1137034" y="609600"/>
            <a:ext cx="4784796" cy="1330840"/>
          </a:xfrm>
        </p:spPr>
        <p:txBody>
          <a:bodyPr>
            <a:normAutofit/>
          </a:bodyPr>
          <a:lstStyle/>
          <a:p>
            <a:r>
              <a:rPr lang="en-US" dirty="0"/>
              <a:t>Figure 1.</a:t>
            </a:r>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1137034" y="2194102"/>
            <a:ext cx="4438036" cy="3908585"/>
          </a:xfrm>
        </p:spPr>
        <p:txBody>
          <a:bodyPr>
            <a:normAutofit/>
          </a:bodyPr>
          <a:lstStyle/>
          <a:p>
            <a:r>
              <a:rPr lang="en-US" sz="2000" dirty="0"/>
              <a:t>The data that we have available are the percentage of the total student population in each major.</a:t>
            </a:r>
          </a:p>
          <a:p>
            <a:r>
              <a:rPr lang="en-US" sz="2000" dirty="0"/>
              <a:t>Illustrates a part-to-whole relationship—the percentage breakdown of the total for the variable under consideration.</a:t>
            </a:r>
          </a:p>
          <a:p>
            <a:r>
              <a:rPr lang="en-US" sz="2000" dirty="0"/>
              <a:t>Pie charts are often touted as being useful for showing this part-to-whole relationship</a:t>
            </a:r>
          </a:p>
          <a:p>
            <a:endParaRPr lang="en-US" sz="2000" dirty="0"/>
          </a:p>
        </p:txBody>
      </p:sp>
      <p:pic>
        <p:nvPicPr>
          <p:cNvPr id="5" name="Picture 4">
            <a:extLst>
              <a:ext uri="{FF2B5EF4-FFF2-40B4-BE49-F238E27FC236}">
                <a16:creationId xmlns:a16="http://schemas.microsoft.com/office/drawing/2014/main" id="{F7D3F920-F26C-83C2-1EF1-2C775B198647}"/>
              </a:ext>
            </a:extLst>
          </p:cNvPr>
          <p:cNvPicPr>
            <a:picLocks noChangeAspect="1"/>
          </p:cNvPicPr>
          <p:nvPr/>
        </p:nvPicPr>
        <p:blipFill>
          <a:blip r:embed="rId2"/>
          <a:stretch>
            <a:fillRect/>
          </a:stretch>
        </p:blipFill>
        <p:spPr>
          <a:xfrm>
            <a:off x="7077767" y="717012"/>
            <a:ext cx="4343336" cy="5446191"/>
          </a:xfrm>
          <a:prstGeom prst="rect">
            <a:avLst/>
          </a:prstGeom>
        </p:spPr>
      </p:pic>
    </p:spTree>
    <p:extLst>
      <p:ext uri="{BB962C8B-B14F-4D97-AF65-F5344CB8AC3E}">
        <p14:creationId xmlns:p14="http://schemas.microsoft.com/office/powerpoint/2010/main" val="95520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836679" y="723898"/>
            <a:ext cx="6002110" cy="1495425"/>
          </a:xfrm>
        </p:spPr>
        <p:txBody>
          <a:bodyPr>
            <a:normAutofit/>
          </a:bodyPr>
          <a:lstStyle/>
          <a:p>
            <a:r>
              <a:rPr lang="en-US" sz="4000" dirty="0"/>
              <a:t>Figure 2</a:t>
            </a:r>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836680" y="2405067"/>
            <a:ext cx="6002110" cy="3729034"/>
          </a:xfrm>
        </p:spPr>
        <p:txBody>
          <a:bodyPr>
            <a:normAutofit/>
          </a:bodyPr>
          <a:lstStyle/>
          <a:p>
            <a:pPr marL="0" indent="0">
              <a:buNone/>
            </a:pPr>
            <a:r>
              <a:rPr lang="en-US" sz="2000" dirty="0"/>
              <a:t>Consider Figure 2 in which we have eliminated the unnecessary third dimension.</a:t>
            </a:r>
          </a:p>
          <a:p>
            <a:r>
              <a:rPr lang="en-US" sz="2000" dirty="0">
                <a:latin typeface="TeXGyrePagellaX-Regular"/>
              </a:rPr>
              <a:t>D</a:t>
            </a:r>
            <a:r>
              <a:rPr lang="en-US" sz="2000" b="0" i="0" u="none" strike="noStrike" baseline="0" dirty="0">
                <a:latin typeface="TeXGyrePagellaX-Regular"/>
              </a:rPr>
              <a:t>ifficult to see the legend and the colors associated with each major.</a:t>
            </a:r>
          </a:p>
          <a:p>
            <a:r>
              <a:rPr lang="en-US" sz="2000" dirty="0"/>
              <a:t>With 13 categories, many of the colors are very similar, which also makes comparison difficult.</a:t>
            </a:r>
          </a:p>
          <a:p>
            <a:r>
              <a:rPr lang="en-US" sz="2000" dirty="0"/>
              <a:t>Humans are also good at measuring the position of objects; for example, how far one person is standing from another. However, they are much less adept at accurately measuring angles, arcs, and area, and comparing them against each other. </a:t>
            </a:r>
          </a:p>
          <a:p>
            <a:endParaRPr lang="en-US" sz="2000" dirty="0"/>
          </a:p>
        </p:txBody>
      </p:sp>
      <p:pic>
        <p:nvPicPr>
          <p:cNvPr id="5" name="Picture 4">
            <a:extLst>
              <a:ext uri="{FF2B5EF4-FFF2-40B4-BE49-F238E27FC236}">
                <a16:creationId xmlns:a16="http://schemas.microsoft.com/office/drawing/2014/main" id="{2E629187-3749-16F1-39F8-191709A27766}"/>
              </a:ext>
            </a:extLst>
          </p:cNvPr>
          <p:cNvPicPr>
            <a:picLocks noChangeAspect="1"/>
          </p:cNvPicPr>
          <p:nvPr/>
        </p:nvPicPr>
        <p:blipFill rotWithShape="1">
          <a:blip r:embed="rId2"/>
          <a:srcRect r="1954"/>
          <a:stretch/>
        </p:blipFill>
        <p:spPr>
          <a:xfrm>
            <a:off x="7199440" y="10"/>
            <a:ext cx="4992560" cy="6857990"/>
          </a:xfrm>
          <a:prstGeom prst="rect">
            <a:avLst/>
          </a:prstGeom>
          <a:effectLst/>
        </p:spPr>
      </p:pic>
    </p:spTree>
    <p:extLst>
      <p:ext uri="{BB962C8B-B14F-4D97-AF65-F5344CB8AC3E}">
        <p14:creationId xmlns:p14="http://schemas.microsoft.com/office/powerpoint/2010/main" val="212786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589560" y="856180"/>
            <a:ext cx="4560584" cy="1128068"/>
          </a:xfrm>
        </p:spPr>
        <p:txBody>
          <a:bodyPr anchor="ctr">
            <a:normAutofit/>
          </a:bodyPr>
          <a:lstStyle/>
          <a:p>
            <a:r>
              <a:rPr lang="en-US" sz="4000" dirty="0"/>
              <a:t>Figure 3</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590719" y="2330505"/>
            <a:ext cx="4559425" cy="3979585"/>
          </a:xfrm>
        </p:spPr>
        <p:txBody>
          <a:bodyPr anchor="ctr">
            <a:normAutofit/>
          </a:bodyPr>
          <a:lstStyle/>
          <a:p>
            <a:r>
              <a:rPr lang="en-US" sz="2000" dirty="0"/>
              <a:t>Figure 3 shows a vertical bar chart of the data on business college majors. The differences in college majors are much easier to visualize in this figure than in either Figures 1 or 2.</a:t>
            </a:r>
          </a:p>
          <a:p>
            <a:r>
              <a:rPr lang="en-US" sz="2000" dirty="0"/>
              <a:t>Can we improve upon Figure 3? If we think about how this chart will be used, perhaps sorting the data from high to low would make the chart easier to read and more useful for the reader.</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228EF3-3F76-4053-B601-DAB72BD5D6F5}"/>
              </a:ext>
            </a:extLst>
          </p:cNvPr>
          <p:cNvPicPr>
            <a:picLocks noChangeAspect="1"/>
          </p:cNvPicPr>
          <p:nvPr/>
        </p:nvPicPr>
        <p:blipFill rotWithShape="1">
          <a:blip r:embed="rId2"/>
          <a:srcRect b="3789"/>
          <a:stretch/>
        </p:blipFill>
        <p:spPr>
          <a:xfrm>
            <a:off x="5977788" y="799352"/>
            <a:ext cx="5425410" cy="5259296"/>
          </a:xfrm>
          <a:prstGeom prst="rect">
            <a:avLst/>
          </a:prstGeom>
        </p:spPr>
      </p:pic>
    </p:spTree>
    <p:extLst>
      <p:ext uri="{BB962C8B-B14F-4D97-AF65-F5344CB8AC3E}">
        <p14:creationId xmlns:p14="http://schemas.microsoft.com/office/powerpoint/2010/main" val="23051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645064" y="525982"/>
            <a:ext cx="4282983" cy="1200361"/>
          </a:xfrm>
        </p:spPr>
        <p:txBody>
          <a:bodyPr anchor="b">
            <a:normAutofit/>
          </a:bodyPr>
          <a:lstStyle/>
          <a:p>
            <a:r>
              <a:rPr lang="en-US" sz="3600" dirty="0"/>
              <a:t>Figure 4</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645066" y="2031101"/>
            <a:ext cx="4282984" cy="3511943"/>
          </a:xfrm>
        </p:spPr>
        <p:txBody>
          <a:bodyPr anchor="ctr">
            <a:normAutofit/>
          </a:bodyPr>
          <a:lstStyle/>
          <a:p>
            <a:r>
              <a:rPr lang="en-US" sz="1800" dirty="0"/>
              <a:t>Figure 4 shows the same vertical bar chart sorted. </a:t>
            </a:r>
          </a:p>
          <a:p>
            <a:r>
              <a:rPr lang="en-US" sz="1800" dirty="0"/>
              <a:t>Sorting allows the reader to more easily find the highest and lowest percentage majors and to compare majors that are close in percentage</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7218F7-A28A-87CF-7D46-B14DFEF7540A}"/>
              </a:ext>
            </a:extLst>
          </p:cNvPr>
          <p:cNvPicPr>
            <a:picLocks noChangeAspect="1"/>
          </p:cNvPicPr>
          <p:nvPr/>
        </p:nvPicPr>
        <p:blipFill rotWithShape="1">
          <a:blip r:embed="rId2"/>
          <a:srcRect r="3012" b="-1"/>
          <a:stretch/>
        </p:blipFill>
        <p:spPr>
          <a:xfrm>
            <a:off x="5987738" y="650494"/>
            <a:ext cx="5628018" cy="5324142"/>
          </a:xfrm>
          <a:prstGeom prst="rect">
            <a:avLst/>
          </a:prstGeom>
        </p:spPr>
      </p:pic>
    </p:spTree>
    <p:extLst>
      <p:ext uri="{BB962C8B-B14F-4D97-AF65-F5344CB8AC3E}">
        <p14:creationId xmlns:p14="http://schemas.microsoft.com/office/powerpoint/2010/main" val="415745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7239014" y="525982"/>
            <a:ext cx="4282983" cy="1200361"/>
          </a:xfrm>
        </p:spPr>
        <p:txBody>
          <a:bodyPr anchor="b">
            <a:normAutofit/>
          </a:bodyPr>
          <a:lstStyle/>
          <a:p>
            <a:r>
              <a:rPr lang="en-US" sz="3600" dirty="0"/>
              <a:t>Figure 5</a:t>
            </a:r>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6AA150-22D7-31EE-3248-B28F79590F6B}"/>
              </a:ext>
            </a:extLst>
          </p:cNvPr>
          <p:cNvPicPr>
            <a:picLocks noChangeAspect="1"/>
          </p:cNvPicPr>
          <p:nvPr/>
        </p:nvPicPr>
        <p:blipFill rotWithShape="1">
          <a:blip r:embed="rId2"/>
          <a:srcRect r="6975" b="-3"/>
          <a:stretch/>
        </p:blipFill>
        <p:spPr>
          <a:xfrm>
            <a:off x="576244" y="650494"/>
            <a:ext cx="5628018" cy="5324142"/>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7239012" y="2031101"/>
            <a:ext cx="4282984" cy="3511943"/>
          </a:xfrm>
        </p:spPr>
        <p:txBody>
          <a:bodyPr anchor="ctr">
            <a:normAutofit/>
          </a:bodyPr>
          <a:lstStyle/>
          <a:p>
            <a:r>
              <a:rPr lang="en-US" sz="1800" dirty="0"/>
              <a:t>Finally, our adeptness at comparing lengths is not impaired using a horizontal display versus a vertical display. </a:t>
            </a:r>
          </a:p>
          <a:p>
            <a:r>
              <a:rPr lang="en-US" sz="1800" dirty="0"/>
              <a:t>Figure 5 displays a horizontal bar chart, which is a better design for the same data; the categorical text labels are easier to read because they are oriented horizontally.</a:t>
            </a:r>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92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1043631" y="809898"/>
            <a:ext cx="9942716" cy="1554480"/>
          </a:xfrm>
        </p:spPr>
        <p:txBody>
          <a:bodyPr anchor="ctr">
            <a:normAutofit/>
          </a:bodyPr>
          <a:lstStyle/>
          <a:p>
            <a:r>
              <a:rPr lang="en-US" sz="4800" dirty="0"/>
              <a:t>Example Summary</a:t>
            </a:r>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1045028" y="3017522"/>
            <a:ext cx="9941319" cy="3124658"/>
          </a:xfrm>
        </p:spPr>
        <p:txBody>
          <a:bodyPr anchor="ctr">
            <a:normAutofit/>
          </a:bodyPr>
          <a:lstStyle/>
          <a:p>
            <a:pPr marL="0" indent="0">
              <a:buNone/>
            </a:pPr>
            <a:r>
              <a:rPr lang="en-US" sz="2000"/>
              <a:t>With this simple example in Figures 1–5, we have illustrated the following three general principles</a:t>
            </a:r>
          </a:p>
          <a:p>
            <a:r>
              <a:rPr lang="en-US" sz="2000"/>
              <a:t>Design and layout matter: Use them effectively. We evolved from a pie chart to a bar chart to a sorted bar chart, and we then rotated the bar chart for ease of reading.</a:t>
            </a:r>
          </a:p>
          <a:p>
            <a:r>
              <a:rPr lang="en-US" sz="2000"/>
              <a:t>Avoid clutter: Too many labels, values, lines, and dimensions hinder the reader in interpreting the data. We eliminated the distracting third dimension.</a:t>
            </a:r>
          </a:p>
          <a:p>
            <a:r>
              <a:rPr lang="en-US" sz="2000"/>
              <a:t>Use color purposely and effectively: Use it only when it is needed to distinguish categories or draw the attention of the reader.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21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1179576" y="1163848"/>
            <a:ext cx="9829800" cy="1325880"/>
          </a:xfrm>
        </p:spPr>
        <p:txBody>
          <a:bodyPr anchor="b">
            <a:normAutofit/>
          </a:bodyPr>
          <a:lstStyle/>
          <a:p>
            <a:pPr algn="ctr"/>
            <a:r>
              <a:rPr lang="en-US" sz="3600">
                <a:solidFill>
                  <a:schemeClr val="tx2"/>
                </a:solidFill>
              </a:rPr>
              <a:t>Design and Layout Matter: Types of Comparisons and Chart Types</a:t>
            </a:r>
          </a:p>
        </p:txBody>
      </p:sp>
      <p:grpSp>
        <p:nvGrpSpPr>
          <p:cNvPr id="46" name="Group 45">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7" name="Freeform: Shape 46">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Graphic 38" descr="Statistics">
            <a:extLst>
              <a:ext uri="{FF2B5EF4-FFF2-40B4-BE49-F238E27FC236}">
                <a16:creationId xmlns:a16="http://schemas.microsoft.com/office/drawing/2014/main" id="{692515EB-FD19-DA69-6997-C6377B380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6354871" y="2827419"/>
            <a:ext cx="5029200" cy="3227626"/>
          </a:xfrm>
        </p:spPr>
        <p:txBody>
          <a:bodyPr anchor="ctr">
            <a:normAutofit/>
          </a:bodyPr>
          <a:lstStyle/>
          <a:p>
            <a:r>
              <a:rPr lang="en-US" sz="1800" dirty="0">
                <a:solidFill>
                  <a:schemeClr val="tx2"/>
                </a:solidFill>
              </a:rPr>
              <a:t>Several primary comparisons can made when visualizing data. </a:t>
            </a:r>
          </a:p>
          <a:p>
            <a:r>
              <a:rPr lang="en-US" sz="1800" dirty="0">
                <a:solidFill>
                  <a:schemeClr val="tx2"/>
                </a:solidFill>
              </a:rPr>
              <a:t>The type of comparison being made is critical when determining the type of data visualization or chart type.</a:t>
            </a:r>
          </a:p>
        </p:txBody>
      </p:sp>
      <p:grpSp>
        <p:nvGrpSpPr>
          <p:cNvPr id="52" name="Group 51">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53" name="Freeform: Shape 52">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8342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D1131-FE68-116D-14F6-51C98FDED925}"/>
              </a:ext>
            </a:extLst>
          </p:cNvPr>
          <p:cNvSpPr>
            <a:spLocks noGrp="1"/>
          </p:cNvSpPr>
          <p:nvPr>
            <p:ph type="title"/>
          </p:nvPr>
        </p:nvSpPr>
        <p:spPr>
          <a:xfrm>
            <a:off x="793662" y="386930"/>
            <a:ext cx="10066122" cy="1298448"/>
          </a:xfrm>
        </p:spPr>
        <p:txBody>
          <a:bodyPr anchor="b">
            <a:normAutofit/>
          </a:bodyPr>
          <a:lstStyle/>
          <a:p>
            <a:r>
              <a:rPr lang="en-US" sz="4800"/>
              <a:t>Bar Chart</a:t>
            </a:r>
          </a:p>
        </p:txBody>
      </p:sp>
      <p:sp>
        <p:nvSpPr>
          <p:cNvPr id="26"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422E6B-EBF3-3A1B-33AA-68393DE41E2D}"/>
              </a:ext>
            </a:extLst>
          </p:cNvPr>
          <p:cNvSpPr>
            <a:spLocks noGrp="1"/>
          </p:cNvSpPr>
          <p:nvPr>
            <p:ph idx="1"/>
          </p:nvPr>
        </p:nvSpPr>
        <p:spPr>
          <a:xfrm>
            <a:off x="793661" y="2599509"/>
            <a:ext cx="4530898" cy="3639450"/>
          </a:xfrm>
        </p:spPr>
        <p:txBody>
          <a:bodyPr anchor="ctr">
            <a:normAutofit/>
          </a:bodyPr>
          <a:lstStyle/>
          <a:p>
            <a:r>
              <a:rPr lang="en-US" sz="2000"/>
              <a:t>A bar chart, either vertically or horizontally, is a great choice for making quick and precise categorical comparisons.</a:t>
            </a:r>
          </a:p>
          <a:p>
            <a:endParaRPr lang="en-US" sz="2000"/>
          </a:p>
        </p:txBody>
      </p:sp>
      <p:pic>
        <p:nvPicPr>
          <p:cNvPr id="4" name="Picture 3">
            <a:extLst>
              <a:ext uri="{FF2B5EF4-FFF2-40B4-BE49-F238E27FC236}">
                <a16:creationId xmlns:a16="http://schemas.microsoft.com/office/drawing/2014/main" id="{DFFDF02D-AE86-FE7D-70E7-1CE9DCD06E9D}"/>
              </a:ext>
            </a:extLst>
          </p:cNvPr>
          <p:cNvPicPr>
            <a:picLocks noChangeAspect="1"/>
          </p:cNvPicPr>
          <p:nvPr/>
        </p:nvPicPr>
        <p:blipFill>
          <a:blip r:embed="rId2"/>
          <a:stretch>
            <a:fillRect/>
          </a:stretch>
        </p:blipFill>
        <p:spPr>
          <a:xfrm>
            <a:off x="5911532" y="3304884"/>
            <a:ext cx="5150277" cy="2072986"/>
          </a:xfrm>
          <a:prstGeom prst="rect">
            <a:avLst/>
          </a:prstGeom>
        </p:spPr>
      </p:pic>
      <p:sp>
        <p:nvSpPr>
          <p:cNvPr id="28"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76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808638" y="386930"/>
            <a:ext cx="9236700" cy="1188950"/>
          </a:xfrm>
        </p:spPr>
        <p:txBody>
          <a:bodyPr anchor="b">
            <a:normAutofit/>
          </a:bodyPr>
          <a:lstStyle/>
          <a:p>
            <a:r>
              <a:rPr lang="en-US" sz="5400" dirty="0"/>
              <a:t>Data Visualization is Easy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793660" y="2599509"/>
            <a:ext cx="10143668" cy="3435531"/>
          </a:xfrm>
        </p:spPr>
        <p:txBody>
          <a:bodyPr anchor="ctr">
            <a:normAutofit/>
          </a:bodyPr>
          <a:lstStyle/>
          <a:p>
            <a:r>
              <a:rPr lang="en-US" sz="2400"/>
              <a:t>From the point of view of good, available software, data visualization has never been easier.</a:t>
            </a:r>
          </a:p>
          <a:p>
            <a:r>
              <a:rPr lang="en-US" sz="2400"/>
              <a:t>Microsoft has recently updated the data-visualization capabilities in its ubiquitous Excel package to allow the creation of a wider range of charts.</a:t>
            </a:r>
          </a:p>
          <a:p>
            <a:r>
              <a:rPr lang="en-US" sz="2400"/>
              <a:t>Excel also has a recommended- chart option, which provides the user with a list of suggested visualizations based on the selected data.</a:t>
            </a:r>
          </a:p>
        </p:txBody>
      </p:sp>
    </p:spTree>
    <p:extLst>
      <p:ext uri="{BB962C8B-B14F-4D97-AF65-F5344CB8AC3E}">
        <p14:creationId xmlns:p14="http://schemas.microsoft.com/office/powerpoint/2010/main" val="255510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1282963" y="1238080"/>
            <a:ext cx="9849751" cy="1349671"/>
          </a:xfrm>
        </p:spPr>
        <p:txBody>
          <a:bodyPr anchor="b">
            <a:normAutofit/>
          </a:bodyPr>
          <a:lstStyle/>
          <a:p>
            <a:r>
              <a:rPr lang="en-US" sz="5400"/>
              <a:t>Designing a Bar Chart</a:t>
            </a:r>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1289304" y="2902913"/>
            <a:ext cx="9849751" cy="3032168"/>
          </a:xfrm>
        </p:spPr>
        <p:txBody>
          <a:bodyPr anchor="ctr">
            <a:normAutofit/>
          </a:bodyPr>
          <a:lstStyle/>
          <a:p>
            <a:pPr marL="0" indent="0">
              <a:buNone/>
            </a:pPr>
            <a:r>
              <a:rPr lang="en-US" sz="1600"/>
              <a:t>In designing a bar chart, consider the following</a:t>
            </a:r>
          </a:p>
          <a:p>
            <a:r>
              <a:rPr lang="en-US" sz="1600"/>
              <a:t>Order the data to provide additional context.</a:t>
            </a:r>
          </a:p>
          <a:p>
            <a:r>
              <a:rPr lang="en-US" sz="1600"/>
              <a:t>For a small number of bars, consider data labels.</a:t>
            </a:r>
          </a:p>
          <a:p>
            <a:r>
              <a:rPr lang="en-US" sz="1600"/>
              <a:t>If the chart must include many categories, then balance the use of axis labels with data labels. Both are unnecessary.</a:t>
            </a:r>
          </a:p>
          <a:p>
            <a:r>
              <a:rPr lang="en-US" sz="1600"/>
              <a:t>Avoid rotated text.</a:t>
            </a:r>
          </a:p>
          <a:p>
            <a:r>
              <a:rPr lang="en-US" sz="1600"/>
              <a:t>Mute or remove gridlines and remove chart borders.</a:t>
            </a:r>
          </a:p>
          <a:p>
            <a:r>
              <a:rPr lang="en-US" sz="1600"/>
              <a:t>Always start the axis at zero on a bar chart or any other chart that encodes data using length or height (e.g., bar chart, histogram, lollipop chart, area chart). otherwise, the visual comparison is incorrect and can be misleading.</a:t>
            </a:r>
          </a:p>
        </p:txBody>
      </p:sp>
    </p:spTree>
    <p:extLst>
      <p:ext uri="{BB962C8B-B14F-4D97-AF65-F5344CB8AC3E}">
        <p14:creationId xmlns:p14="http://schemas.microsoft.com/office/powerpoint/2010/main" val="120308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1046746" y="586822"/>
            <a:ext cx="3560252" cy="1645920"/>
          </a:xfrm>
        </p:spPr>
        <p:txBody>
          <a:bodyPr>
            <a:normAutofit/>
          </a:bodyPr>
          <a:lstStyle/>
          <a:p>
            <a:r>
              <a:rPr lang="en-US" sz="3200" dirty="0"/>
              <a:t>Stacked Bar Chart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5351164" y="586822"/>
            <a:ext cx="6002636" cy="1645920"/>
          </a:xfrm>
        </p:spPr>
        <p:txBody>
          <a:bodyPr anchor="ctr">
            <a:normAutofit/>
          </a:bodyPr>
          <a:lstStyle/>
          <a:p>
            <a:r>
              <a:rPr lang="en-US" sz="1500"/>
              <a:t>In addition, the part-to-whole comparison is often necessary. Unfortunately, this is often shown as a pie chart, which for the reasons previously discussed, most data-visualization experts consider to be bad practice.</a:t>
            </a:r>
          </a:p>
          <a:p>
            <a:r>
              <a:rPr lang="en-US" sz="1500"/>
              <a:t>To emphasize comparisons among categories and part-to-whole comparisons, the bar chart can be supplemented by a stacked bar chart</a:t>
            </a:r>
          </a:p>
        </p:txBody>
      </p:sp>
      <p:pic>
        <p:nvPicPr>
          <p:cNvPr id="5" name="Picture 4">
            <a:extLst>
              <a:ext uri="{FF2B5EF4-FFF2-40B4-BE49-F238E27FC236}">
                <a16:creationId xmlns:a16="http://schemas.microsoft.com/office/drawing/2014/main" id="{4B146D6B-479B-0CA3-B8C2-11A89732D816}"/>
              </a:ext>
            </a:extLst>
          </p:cNvPr>
          <p:cNvPicPr>
            <a:picLocks noChangeAspect="1"/>
          </p:cNvPicPr>
          <p:nvPr/>
        </p:nvPicPr>
        <p:blipFill>
          <a:blip r:embed="rId2"/>
          <a:stretch>
            <a:fillRect/>
          </a:stretch>
        </p:blipFill>
        <p:spPr>
          <a:xfrm>
            <a:off x="2790327" y="2734056"/>
            <a:ext cx="6699737" cy="3483864"/>
          </a:xfrm>
          <a:prstGeom prst="rect">
            <a:avLst/>
          </a:prstGeom>
        </p:spPr>
      </p:pic>
    </p:spTree>
    <p:extLst>
      <p:ext uri="{BB962C8B-B14F-4D97-AF65-F5344CB8AC3E}">
        <p14:creationId xmlns:p14="http://schemas.microsoft.com/office/powerpoint/2010/main" val="273870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630936" y="639520"/>
            <a:ext cx="3429000" cy="1719072"/>
          </a:xfrm>
        </p:spPr>
        <p:txBody>
          <a:bodyPr anchor="b">
            <a:normAutofit/>
          </a:bodyPr>
          <a:lstStyle/>
          <a:p>
            <a:r>
              <a:rPr lang="en-US" sz="5400" dirty="0"/>
              <a:t>Time-Series Chart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630936" y="2807208"/>
            <a:ext cx="3429000" cy="3410712"/>
          </a:xfrm>
        </p:spPr>
        <p:txBody>
          <a:bodyPr anchor="t">
            <a:normAutofit/>
          </a:bodyPr>
          <a:lstStyle/>
          <a:p>
            <a:r>
              <a:rPr lang="en-US" sz="2200" dirty="0"/>
              <a:t>Another very common comparison in data visualization is showing a trend over time. Time should generally be on the horizontal axis. </a:t>
            </a:r>
          </a:p>
          <a:p>
            <a:r>
              <a:rPr lang="en-US" sz="2200" dirty="0"/>
              <a:t>Line charts are great for visualizing a trend, but a bar chart can also be used.</a:t>
            </a:r>
          </a:p>
        </p:txBody>
      </p:sp>
      <p:pic>
        <p:nvPicPr>
          <p:cNvPr id="5" name="Picture 4">
            <a:extLst>
              <a:ext uri="{FF2B5EF4-FFF2-40B4-BE49-F238E27FC236}">
                <a16:creationId xmlns:a16="http://schemas.microsoft.com/office/drawing/2014/main" id="{50154C96-204A-0BA9-7FA5-AB387DFF9615}"/>
              </a:ext>
            </a:extLst>
          </p:cNvPr>
          <p:cNvPicPr>
            <a:picLocks noChangeAspect="1"/>
          </p:cNvPicPr>
          <p:nvPr/>
        </p:nvPicPr>
        <p:blipFill>
          <a:blip r:embed="rId2"/>
          <a:stretch>
            <a:fillRect/>
          </a:stretch>
        </p:blipFill>
        <p:spPr>
          <a:xfrm>
            <a:off x="4654296" y="1892922"/>
            <a:ext cx="6903720" cy="3072155"/>
          </a:xfrm>
          <a:prstGeom prst="rect">
            <a:avLst/>
          </a:prstGeom>
        </p:spPr>
      </p:pic>
    </p:spTree>
    <p:extLst>
      <p:ext uri="{BB962C8B-B14F-4D97-AF65-F5344CB8AC3E}">
        <p14:creationId xmlns:p14="http://schemas.microsoft.com/office/powerpoint/2010/main" val="45358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645065" y="1463040"/>
            <a:ext cx="3796306" cy="2690949"/>
          </a:xfrm>
        </p:spPr>
        <p:txBody>
          <a:bodyPr anchor="t">
            <a:normAutofit/>
          </a:bodyPr>
          <a:lstStyle/>
          <a:p>
            <a:r>
              <a:rPr lang="en-US" sz="4800"/>
              <a:t>Designing a Time-Series Chart</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5656218" y="1463039"/>
            <a:ext cx="5542387" cy="4300447"/>
          </a:xfrm>
        </p:spPr>
        <p:txBody>
          <a:bodyPr anchor="t">
            <a:normAutofit/>
          </a:bodyPr>
          <a:lstStyle/>
          <a:p>
            <a:pPr marL="0" indent="0">
              <a:buNone/>
            </a:pPr>
            <a:r>
              <a:rPr lang="en-US" sz="1700" dirty="0"/>
              <a:t>In designing a time-series chart, consider the following:</a:t>
            </a:r>
          </a:p>
          <a:p>
            <a:r>
              <a:rPr lang="en-US" sz="1700" dirty="0"/>
              <a:t>Time should be on the horizontal axis; time should progress from earlier to later and read from left to right.</a:t>
            </a:r>
          </a:p>
          <a:p>
            <a:r>
              <a:rPr lang="en-US" sz="1700" dirty="0"/>
              <a:t>If using bars to represent time, do not break the axis. Bars must begin at zero. It is acceptable to break the axis on a line chart; however, it has a magnifying effect on the visualization, making the visual slope of the line appear much more dramatic as the magnification increases.</a:t>
            </a:r>
          </a:p>
          <a:p>
            <a:r>
              <a:rPr lang="en-US" sz="1700" dirty="0"/>
              <a:t>Plot consistent time periods using a line chart. If time periods are missing or unequal, then note this and deal with it in the visualization; for example, use a dotted line where years are missing.</a:t>
            </a:r>
          </a:p>
        </p:txBody>
      </p:sp>
    </p:spTree>
    <p:extLst>
      <p:ext uri="{BB962C8B-B14F-4D97-AF65-F5344CB8AC3E}">
        <p14:creationId xmlns:p14="http://schemas.microsoft.com/office/powerpoint/2010/main" val="243466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Use of Dots</a:t>
            </a:r>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The use of dots can be effective in various visualization methods. This includes making comparisons, showing time-series data when an interval is missing, plotting a distribution, or showing a correlation between variables. If possible, avoid using shapes other than dots or circles.</a:t>
            </a:r>
          </a:p>
          <a:p>
            <a:r>
              <a:rPr lang="en-US" sz="2000">
                <a:solidFill>
                  <a:schemeClr val="tx1">
                    <a:lumMod val="85000"/>
                    <a:lumOff val="15000"/>
                  </a:schemeClr>
                </a:solidFill>
              </a:rPr>
              <a:t>Circles and dots have a single center point that is clear to readers. Triangles, squares, asterisks, stars, or other shapes hinder the reader in making a quick and accurate determination of the center of the point.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181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Dot Charts</a:t>
            </a:r>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804672" y="2421683"/>
            <a:ext cx="4765949" cy="3353476"/>
          </a:xfrm>
        </p:spPr>
        <p:txBody>
          <a:bodyPr anchor="t">
            <a:normAutofit/>
          </a:bodyPr>
          <a:lstStyle/>
          <a:p>
            <a:r>
              <a:rPr lang="en-US" sz="1800" dirty="0">
                <a:solidFill>
                  <a:schemeClr val="tx2"/>
                </a:solidFill>
              </a:rPr>
              <a:t>Figure 9 shows an example of a dot plot, also known as a strip plot, to visualize the grades in a data visualization class. </a:t>
            </a:r>
          </a:p>
          <a:p>
            <a:r>
              <a:rPr lang="en-US" sz="1800" dirty="0">
                <a:solidFill>
                  <a:schemeClr val="tx2"/>
                </a:solidFill>
              </a:rPr>
              <a:t>A standard dot plot is on the left; the same plot using jitter and background shading for the performance bands (50 to 100 percent) is on the right.</a:t>
            </a:r>
          </a:p>
          <a:p>
            <a:r>
              <a:rPr lang="en-US" sz="1800" dirty="0">
                <a:solidFill>
                  <a:schemeClr val="tx2"/>
                </a:solidFill>
              </a:rPr>
              <a:t>Jitter allows the reader to more easily observe differences in values that would otherwise be plotted on top of each other;</a:t>
            </a:r>
          </a:p>
        </p:txBody>
      </p:sp>
      <p:grpSp>
        <p:nvGrpSpPr>
          <p:cNvPr id="21" name="Group 2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2" name="Freeform: Shape 2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A0B8B3F-7866-5C5B-3F6B-4A6530C84A3A}"/>
              </a:ext>
            </a:extLst>
          </p:cNvPr>
          <p:cNvPicPr>
            <a:picLocks noChangeAspect="1"/>
          </p:cNvPicPr>
          <p:nvPr/>
        </p:nvPicPr>
        <p:blipFill>
          <a:blip r:embed="rId2"/>
          <a:stretch>
            <a:fillRect/>
          </a:stretch>
        </p:blipFill>
        <p:spPr>
          <a:xfrm>
            <a:off x="8000143" y="1700784"/>
            <a:ext cx="3558730" cy="4379976"/>
          </a:xfrm>
          <a:prstGeom prst="rect">
            <a:avLst/>
          </a:prstGeom>
        </p:spPr>
      </p:pic>
    </p:spTree>
    <p:extLst>
      <p:ext uri="{BB962C8B-B14F-4D97-AF65-F5344CB8AC3E}">
        <p14:creationId xmlns:p14="http://schemas.microsoft.com/office/powerpoint/2010/main" val="379055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630936" y="639520"/>
            <a:ext cx="3429000" cy="1719072"/>
          </a:xfrm>
        </p:spPr>
        <p:txBody>
          <a:bodyPr anchor="b">
            <a:normAutofit/>
          </a:bodyPr>
          <a:lstStyle/>
          <a:p>
            <a:r>
              <a:rPr lang="en-US" sz="5400" dirty="0"/>
              <a:t>Scatter Plot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630936" y="2807208"/>
            <a:ext cx="3429000" cy="3410712"/>
          </a:xfrm>
        </p:spPr>
        <p:txBody>
          <a:bodyPr anchor="t">
            <a:normAutofit/>
          </a:bodyPr>
          <a:lstStyle/>
          <a:p>
            <a:r>
              <a:rPr lang="en-US" sz="2200" dirty="0"/>
              <a:t>Dots can also be used in a scatter plot</a:t>
            </a:r>
          </a:p>
        </p:txBody>
      </p:sp>
      <p:pic>
        <p:nvPicPr>
          <p:cNvPr id="5" name="Picture 4">
            <a:extLst>
              <a:ext uri="{FF2B5EF4-FFF2-40B4-BE49-F238E27FC236}">
                <a16:creationId xmlns:a16="http://schemas.microsoft.com/office/drawing/2014/main" id="{8364A366-71BC-AAF6-C4C3-8F757B101256}"/>
              </a:ext>
            </a:extLst>
          </p:cNvPr>
          <p:cNvPicPr>
            <a:picLocks noChangeAspect="1"/>
          </p:cNvPicPr>
          <p:nvPr/>
        </p:nvPicPr>
        <p:blipFill>
          <a:blip r:embed="rId2"/>
          <a:stretch>
            <a:fillRect/>
          </a:stretch>
        </p:blipFill>
        <p:spPr>
          <a:xfrm>
            <a:off x="4654296" y="1124884"/>
            <a:ext cx="6903720" cy="4608232"/>
          </a:xfrm>
          <a:prstGeom prst="rect">
            <a:avLst/>
          </a:prstGeom>
        </p:spPr>
      </p:pic>
    </p:spTree>
    <p:extLst>
      <p:ext uri="{BB962C8B-B14F-4D97-AF65-F5344CB8AC3E}">
        <p14:creationId xmlns:p14="http://schemas.microsoft.com/office/powerpoint/2010/main" val="63604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630936" y="639520"/>
            <a:ext cx="3429000" cy="1719072"/>
          </a:xfrm>
        </p:spPr>
        <p:txBody>
          <a:bodyPr anchor="b">
            <a:normAutofit/>
          </a:bodyPr>
          <a:lstStyle/>
          <a:p>
            <a:r>
              <a:rPr lang="en-US" sz="5400" dirty="0"/>
              <a:t>Scatter Matrix</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630936" y="2807208"/>
            <a:ext cx="3429000" cy="3410712"/>
          </a:xfrm>
        </p:spPr>
        <p:txBody>
          <a:bodyPr anchor="t">
            <a:normAutofit/>
          </a:bodyPr>
          <a:lstStyle/>
          <a:p>
            <a:r>
              <a:rPr lang="en-US" sz="2200" dirty="0"/>
              <a:t>Scatter plots are also suitable in comparing many variables using a scatter matrix—a matrix that displays correlations among multiple variables.</a:t>
            </a:r>
          </a:p>
        </p:txBody>
      </p:sp>
      <p:pic>
        <p:nvPicPr>
          <p:cNvPr id="5" name="Picture 4">
            <a:extLst>
              <a:ext uri="{FF2B5EF4-FFF2-40B4-BE49-F238E27FC236}">
                <a16:creationId xmlns:a16="http://schemas.microsoft.com/office/drawing/2014/main" id="{21DD990C-6B33-887F-60EB-15D56467DF11}"/>
              </a:ext>
            </a:extLst>
          </p:cNvPr>
          <p:cNvPicPr>
            <a:picLocks noChangeAspect="1"/>
          </p:cNvPicPr>
          <p:nvPr/>
        </p:nvPicPr>
        <p:blipFill>
          <a:blip r:embed="rId2"/>
          <a:stretch>
            <a:fillRect/>
          </a:stretch>
        </p:blipFill>
        <p:spPr>
          <a:xfrm>
            <a:off x="4654296" y="909143"/>
            <a:ext cx="6903720" cy="5039714"/>
          </a:xfrm>
          <a:prstGeom prst="rect">
            <a:avLst/>
          </a:prstGeom>
        </p:spPr>
      </p:pic>
    </p:spTree>
    <p:extLst>
      <p:ext uri="{BB962C8B-B14F-4D97-AF65-F5344CB8AC3E}">
        <p14:creationId xmlns:p14="http://schemas.microsoft.com/office/powerpoint/2010/main" val="87114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371094" y="1161288"/>
            <a:ext cx="3438144" cy="1239012"/>
          </a:xfrm>
        </p:spPr>
        <p:txBody>
          <a:bodyPr anchor="ctr">
            <a:normAutofit/>
          </a:bodyPr>
          <a:lstStyle/>
          <a:p>
            <a:r>
              <a:rPr lang="en-US" sz="2800" dirty="0"/>
              <a:t>Histogram</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371094" y="2718054"/>
            <a:ext cx="3438906" cy="3207258"/>
          </a:xfrm>
        </p:spPr>
        <p:txBody>
          <a:bodyPr anchor="t">
            <a:normAutofit/>
          </a:bodyPr>
          <a:lstStyle/>
          <a:p>
            <a:r>
              <a:rPr lang="en-US" sz="1700"/>
              <a:t>A histogram is a basic chart type that is used to display the distribution of data and compare frequencies across bins of ranges. Figure 12 shows a histogram of delivery times (in days) for a supplier.</a:t>
            </a:r>
          </a:p>
        </p:txBody>
      </p:sp>
      <p:pic>
        <p:nvPicPr>
          <p:cNvPr id="5" name="Picture 4">
            <a:extLst>
              <a:ext uri="{FF2B5EF4-FFF2-40B4-BE49-F238E27FC236}">
                <a16:creationId xmlns:a16="http://schemas.microsoft.com/office/drawing/2014/main" id="{E4E60F7D-2C08-C40B-CFFC-3A24AA41BEE8}"/>
              </a:ext>
            </a:extLst>
          </p:cNvPr>
          <p:cNvPicPr>
            <a:picLocks noChangeAspect="1"/>
          </p:cNvPicPr>
          <p:nvPr/>
        </p:nvPicPr>
        <p:blipFill>
          <a:blip r:embed="rId2"/>
          <a:stretch>
            <a:fillRect/>
          </a:stretch>
        </p:blipFill>
        <p:spPr>
          <a:xfrm>
            <a:off x="4901184" y="909497"/>
            <a:ext cx="6922008" cy="5139590"/>
          </a:xfrm>
          <a:prstGeom prst="rect">
            <a:avLst/>
          </a:prstGeom>
        </p:spPr>
      </p:pic>
    </p:spTree>
    <p:extLst>
      <p:ext uri="{BB962C8B-B14F-4D97-AF65-F5344CB8AC3E}">
        <p14:creationId xmlns:p14="http://schemas.microsoft.com/office/powerpoint/2010/main" val="43914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371094" y="1161288"/>
            <a:ext cx="3438144" cy="1239012"/>
          </a:xfrm>
        </p:spPr>
        <p:txBody>
          <a:bodyPr anchor="ctr">
            <a:normAutofit/>
          </a:bodyPr>
          <a:lstStyle/>
          <a:p>
            <a:r>
              <a:rPr lang="en-US" sz="2800" dirty="0"/>
              <a:t>Slope Graph</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a:xfrm>
            <a:off x="371094" y="2718054"/>
            <a:ext cx="3438906" cy="3207258"/>
          </a:xfrm>
        </p:spPr>
        <p:txBody>
          <a:bodyPr anchor="t">
            <a:normAutofit/>
          </a:bodyPr>
          <a:lstStyle/>
          <a:p>
            <a:r>
              <a:rPr lang="en-US" sz="1700" dirty="0"/>
              <a:t>Another common </a:t>
            </a:r>
            <a:r>
              <a:rPr lang="en-US" sz="1700" dirty="0" err="1"/>
              <a:t>comparisonmeasure</a:t>
            </a:r>
            <a:r>
              <a:rPr lang="en-US" sz="1700" dirty="0"/>
              <a:t> is rank order.</a:t>
            </a:r>
          </a:p>
          <a:p>
            <a:r>
              <a:rPr lang="en-US" sz="1700" dirty="0"/>
              <a:t>A slope graph is useful for this type of comparison. Figure 13 shows an example of the change in car production from Year 1 to Year 5 for car manufacturers.</a:t>
            </a:r>
          </a:p>
        </p:txBody>
      </p:sp>
      <p:pic>
        <p:nvPicPr>
          <p:cNvPr id="5" name="Picture 4">
            <a:extLst>
              <a:ext uri="{FF2B5EF4-FFF2-40B4-BE49-F238E27FC236}">
                <a16:creationId xmlns:a16="http://schemas.microsoft.com/office/drawing/2014/main" id="{5E384D54-5330-C12C-A210-25EE2E9FF8AD}"/>
              </a:ext>
            </a:extLst>
          </p:cNvPr>
          <p:cNvPicPr>
            <a:picLocks noChangeAspect="1"/>
          </p:cNvPicPr>
          <p:nvPr/>
        </p:nvPicPr>
        <p:blipFill>
          <a:blip r:embed="rId2"/>
          <a:stretch>
            <a:fillRect/>
          </a:stretch>
        </p:blipFill>
        <p:spPr>
          <a:xfrm>
            <a:off x="4901184" y="952759"/>
            <a:ext cx="6922008" cy="5053065"/>
          </a:xfrm>
          <a:prstGeom prst="rect">
            <a:avLst/>
          </a:prstGeom>
        </p:spPr>
      </p:pic>
    </p:spTree>
    <p:extLst>
      <p:ext uri="{BB962C8B-B14F-4D97-AF65-F5344CB8AC3E}">
        <p14:creationId xmlns:p14="http://schemas.microsoft.com/office/powerpoint/2010/main" val="224374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808638" y="386930"/>
            <a:ext cx="9236700" cy="1188950"/>
          </a:xfrm>
        </p:spPr>
        <p:txBody>
          <a:bodyPr anchor="b">
            <a:normAutofit/>
          </a:bodyPr>
          <a:lstStyle/>
          <a:p>
            <a:r>
              <a:rPr lang="en-US" sz="5400" dirty="0"/>
              <a:t>Data Visualization is Hard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793660" y="2599509"/>
            <a:ext cx="10143668" cy="3435531"/>
          </a:xfrm>
        </p:spPr>
        <p:txBody>
          <a:bodyPr anchor="ctr">
            <a:normAutofit/>
          </a:bodyPr>
          <a:lstStyle/>
          <a:p>
            <a:r>
              <a:rPr lang="en-US" sz="2400"/>
              <a:t>However, software availability does not relieve the user of the responsibility of making intelligent choices—choices that impact the effectiveness of the visualization in communicating to the audience.</a:t>
            </a:r>
          </a:p>
          <a:p>
            <a:r>
              <a:rPr lang="en-US" sz="2400"/>
              <a:t>Data visualization is often thought of as a descriptive tool, but it is also important for use in predictive and prescriptive analytics. </a:t>
            </a:r>
          </a:p>
          <a:p>
            <a:r>
              <a:rPr lang="en-US" sz="2400"/>
              <a:t>In this presentation, we provide a concise discussion of best practices for data visualization for effective communication.</a:t>
            </a:r>
          </a:p>
          <a:p>
            <a:endParaRPr lang="en-US" sz="2400"/>
          </a:p>
        </p:txBody>
      </p:sp>
    </p:spTree>
    <p:extLst>
      <p:ext uri="{BB962C8B-B14F-4D97-AF65-F5344CB8AC3E}">
        <p14:creationId xmlns:p14="http://schemas.microsoft.com/office/powerpoint/2010/main" val="1754333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371094" y="1161288"/>
            <a:ext cx="3438144" cy="1239012"/>
          </a:xfrm>
        </p:spPr>
        <p:txBody>
          <a:bodyPr anchor="ctr">
            <a:normAutofit/>
          </a:bodyPr>
          <a:lstStyle/>
          <a:p>
            <a:r>
              <a:rPr lang="en-US" sz="2800" dirty="0"/>
              <a:t>Slope Graph</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CBE8CEE-B658-A11F-038E-AB5CDC411C0B}"/>
              </a:ext>
            </a:extLst>
          </p:cNvPr>
          <p:cNvSpPr>
            <a:spLocks noGrp="1"/>
          </p:cNvSpPr>
          <p:nvPr>
            <p:ph idx="1"/>
          </p:nvPr>
        </p:nvSpPr>
        <p:spPr>
          <a:xfrm>
            <a:off x="371094" y="2718054"/>
            <a:ext cx="3438906" cy="3207258"/>
          </a:xfrm>
        </p:spPr>
        <p:txBody>
          <a:bodyPr anchor="t">
            <a:normAutofit/>
          </a:bodyPr>
          <a:lstStyle/>
          <a:p>
            <a:r>
              <a:rPr lang="en-US" sz="1700" dirty="0"/>
              <a:t>Another slope graph.</a:t>
            </a:r>
          </a:p>
        </p:txBody>
      </p:sp>
      <p:pic>
        <p:nvPicPr>
          <p:cNvPr id="5" name="Content Placeholder 4" descr="Timeline&#10;&#10;Description automatically generated">
            <a:extLst>
              <a:ext uri="{FF2B5EF4-FFF2-40B4-BE49-F238E27FC236}">
                <a16:creationId xmlns:a16="http://schemas.microsoft.com/office/drawing/2014/main" id="{B72CB475-A640-6132-E900-A1C4EF99A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498" y="841248"/>
            <a:ext cx="5329380" cy="5276088"/>
          </a:xfrm>
          <a:prstGeom prst="rect">
            <a:avLst/>
          </a:prstGeom>
        </p:spPr>
      </p:pic>
    </p:spTree>
    <p:extLst>
      <p:ext uri="{BB962C8B-B14F-4D97-AF65-F5344CB8AC3E}">
        <p14:creationId xmlns:p14="http://schemas.microsoft.com/office/powerpoint/2010/main" val="2764123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8755C-4160-4880-4BEF-CFEEF3809248}"/>
              </a:ext>
            </a:extLst>
          </p:cNvPr>
          <p:cNvSpPr>
            <a:spLocks noGrp="1"/>
          </p:cNvSpPr>
          <p:nvPr>
            <p:ph type="title"/>
          </p:nvPr>
        </p:nvSpPr>
        <p:spPr>
          <a:xfrm>
            <a:off x="1043631" y="809898"/>
            <a:ext cx="9942716" cy="1554480"/>
          </a:xfrm>
        </p:spPr>
        <p:txBody>
          <a:bodyPr anchor="ctr">
            <a:normAutofit/>
          </a:bodyPr>
          <a:lstStyle/>
          <a:p>
            <a:r>
              <a:rPr lang="en-US" sz="4800"/>
              <a:t>Avoid Clutter</a:t>
            </a:r>
          </a:p>
        </p:txBody>
      </p:sp>
      <p:sp>
        <p:nvSpPr>
          <p:cNvPr id="16" name="Content Placeholder 2">
            <a:extLst>
              <a:ext uri="{FF2B5EF4-FFF2-40B4-BE49-F238E27FC236}">
                <a16:creationId xmlns:a16="http://schemas.microsoft.com/office/drawing/2014/main" id="{30A7CC19-B6E5-621B-7DF5-33B03516F220}"/>
              </a:ext>
            </a:extLst>
          </p:cNvPr>
          <p:cNvSpPr>
            <a:spLocks noGrp="1"/>
          </p:cNvSpPr>
          <p:nvPr>
            <p:ph idx="1"/>
          </p:nvPr>
        </p:nvSpPr>
        <p:spPr>
          <a:xfrm>
            <a:off x="1045028" y="3017522"/>
            <a:ext cx="9941319" cy="3124658"/>
          </a:xfrm>
        </p:spPr>
        <p:txBody>
          <a:bodyPr anchor="ctr">
            <a:normAutofit/>
          </a:bodyPr>
          <a:lstStyle/>
          <a:p>
            <a:r>
              <a:rPr lang="en-US" sz="2400"/>
              <a:t>Any element that does not contribute to the intended message of a data visualization is clutter. </a:t>
            </a:r>
          </a:p>
          <a:p>
            <a:r>
              <a:rPr lang="en-US" sz="2400"/>
              <a:t>Clutter distracts from the message of the visualization; therefore, it requires more mental effort on the part of the viewer.</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762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2D627-D4A2-798A-D1AD-B060A313C14F}"/>
              </a:ext>
            </a:extLst>
          </p:cNvPr>
          <p:cNvSpPr>
            <a:spLocks noGrp="1"/>
          </p:cNvSpPr>
          <p:nvPr>
            <p:ph type="title"/>
          </p:nvPr>
        </p:nvSpPr>
        <p:spPr>
          <a:xfrm>
            <a:off x="1043631" y="809898"/>
            <a:ext cx="9942716" cy="1554480"/>
          </a:xfrm>
        </p:spPr>
        <p:txBody>
          <a:bodyPr anchor="ctr">
            <a:normAutofit/>
          </a:bodyPr>
          <a:lstStyle/>
          <a:p>
            <a:r>
              <a:rPr lang="en-US" sz="4800"/>
              <a:t>Gestalt Principles of Visual Perception </a:t>
            </a:r>
          </a:p>
        </p:txBody>
      </p:sp>
      <p:sp>
        <p:nvSpPr>
          <p:cNvPr id="3" name="Content Placeholder 2">
            <a:extLst>
              <a:ext uri="{FF2B5EF4-FFF2-40B4-BE49-F238E27FC236}">
                <a16:creationId xmlns:a16="http://schemas.microsoft.com/office/drawing/2014/main" id="{6D717D4A-431E-5895-ABD5-AAFAAA5C8794}"/>
              </a:ext>
            </a:extLst>
          </p:cNvPr>
          <p:cNvSpPr>
            <a:spLocks noGrp="1"/>
          </p:cNvSpPr>
          <p:nvPr>
            <p:ph idx="1"/>
          </p:nvPr>
        </p:nvSpPr>
        <p:spPr>
          <a:xfrm>
            <a:off x="1045028" y="3017522"/>
            <a:ext cx="9941319" cy="3124658"/>
          </a:xfrm>
        </p:spPr>
        <p:txBody>
          <a:bodyPr anchor="ctr">
            <a:normAutofit/>
          </a:bodyPr>
          <a:lstStyle/>
          <a:p>
            <a:pPr marL="0" indent="0">
              <a:buNone/>
            </a:pPr>
            <a:r>
              <a:rPr lang="en-US" sz="1900"/>
              <a:t>Knaflic (2015) discusses the Gestalt Principles of Visual Perception and how they can aid in eliminating clutter. These six principles, which allow us to create order from visual stimuli are:</a:t>
            </a:r>
          </a:p>
          <a:p>
            <a:pPr marL="971550" lvl="1" indent="-514350">
              <a:buFont typeface="+mj-lt"/>
              <a:buAutoNum type="arabicPeriod"/>
            </a:pPr>
            <a:r>
              <a:rPr lang="en-US" sz="1900"/>
              <a:t>Proximity: We place objects that are close together in a group;</a:t>
            </a:r>
          </a:p>
          <a:p>
            <a:pPr marL="971550" lvl="1" indent="-514350">
              <a:buFont typeface="+mj-lt"/>
              <a:buAutoNum type="arabicPeriod"/>
            </a:pPr>
            <a:r>
              <a:rPr lang="en-US" sz="1900"/>
              <a:t>Similarity: We place objects with the same shape and (or) color in a group;</a:t>
            </a:r>
          </a:p>
          <a:p>
            <a:pPr marL="971550" lvl="1" indent="-514350">
              <a:buFont typeface="+mj-lt"/>
              <a:buAutoNum type="arabicPeriod"/>
            </a:pPr>
            <a:r>
              <a:rPr lang="en-US" sz="1900"/>
              <a:t>Enclosure: We place objects that are enclosed in a group;</a:t>
            </a:r>
          </a:p>
          <a:p>
            <a:pPr marL="971550" lvl="1" indent="-514350">
              <a:buFont typeface="+mj-lt"/>
              <a:buAutoNum type="arabicPeriod"/>
            </a:pPr>
            <a:r>
              <a:rPr lang="en-US" sz="1900"/>
              <a:t>Closure: If enough of a shape is shown, we map the shape to something familiar to us;</a:t>
            </a:r>
          </a:p>
          <a:p>
            <a:pPr marL="971550" lvl="1" indent="-514350">
              <a:buFont typeface="+mj-lt"/>
              <a:buAutoNum type="arabicPeriod"/>
            </a:pPr>
            <a:r>
              <a:rPr lang="en-US" sz="1900"/>
              <a:t>Continuity: We expect objects that follow a path or curve to be more related than those that do not;</a:t>
            </a:r>
          </a:p>
          <a:p>
            <a:pPr marL="971550" lvl="1" indent="-514350">
              <a:buFont typeface="+mj-lt"/>
              <a:buAutoNum type="arabicPeriod"/>
            </a:pPr>
            <a:r>
              <a:rPr lang="en-US" sz="1900"/>
              <a:t>Connection: We place objects that are connected in a group.</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100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755C-4160-4880-4BEF-CFEEF380924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0A7CC19-B6E5-621B-7DF5-33B03516F220}"/>
              </a:ext>
            </a:extLst>
          </p:cNvPr>
          <p:cNvSpPr>
            <a:spLocks noGrp="1"/>
          </p:cNvSpPr>
          <p:nvPr>
            <p:ph idx="1"/>
          </p:nvPr>
        </p:nvSpPr>
        <p:spPr/>
        <p:txBody>
          <a:bodyPr>
            <a:normAutofit/>
          </a:bodyPr>
          <a:lstStyle/>
          <a:p>
            <a:r>
              <a:rPr lang="en-US" dirty="0"/>
              <a:t>Assume we have 24 years (Periods 1–24) of budget data (measured in billions of dollars) and wish to predict the budget for the next four years (Periods 25–28).</a:t>
            </a:r>
          </a:p>
          <a:p>
            <a:r>
              <a:rPr lang="en-US" dirty="0"/>
              <a:t>Using linear regression, we obtain a predictive model budget where t is the period. </a:t>
            </a:r>
          </a:p>
          <a:p>
            <a:r>
              <a:rPr lang="en-US" dirty="0"/>
              <a:t>Our objectives in constructing a graphic are to convey to our audience of budget analysts how well the predictive model fits historical data, to show the predictions from the model, and to emphasize the uncertainty associated with those predictions.</a:t>
            </a:r>
          </a:p>
        </p:txBody>
      </p:sp>
    </p:spTree>
    <p:extLst>
      <p:ext uri="{BB962C8B-B14F-4D97-AF65-F5344CB8AC3E}">
        <p14:creationId xmlns:p14="http://schemas.microsoft.com/office/powerpoint/2010/main" val="1612213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F2D627-D4A2-798A-D1AD-B060A313C14F}"/>
              </a:ext>
            </a:extLst>
          </p:cNvPr>
          <p:cNvSpPr>
            <a:spLocks noGrp="1"/>
          </p:cNvSpPr>
          <p:nvPr>
            <p:ph type="title"/>
          </p:nvPr>
        </p:nvSpPr>
        <p:spPr>
          <a:xfrm>
            <a:off x="371094" y="1161288"/>
            <a:ext cx="3438144" cy="1239012"/>
          </a:xfrm>
        </p:spPr>
        <p:txBody>
          <a:bodyPr anchor="ctr">
            <a:normAutofit/>
          </a:bodyPr>
          <a:lstStyle/>
          <a:p>
            <a:r>
              <a:rPr lang="en-US" sz="2800" dirty="0"/>
              <a:t>Regression with an Overlaid Line Chart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717D4A-431E-5895-ABD5-AAFAAA5C8794}"/>
              </a:ext>
            </a:extLst>
          </p:cNvPr>
          <p:cNvSpPr>
            <a:spLocks noGrp="1"/>
          </p:cNvSpPr>
          <p:nvPr>
            <p:ph idx="1"/>
          </p:nvPr>
        </p:nvSpPr>
        <p:spPr>
          <a:xfrm>
            <a:off x="371094" y="2718054"/>
            <a:ext cx="3438906" cy="3207258"/>
          </a:xfrm>
        </p:spPr>
        <p:txBody>
          <a:bodyPr anchor="t">
            <a:normAutofit/>
          </a:bodyPr>
          <a:lstStyle/>
          <a:p>
            <a:r>
              <a:rPr lang="en-US" sz="1700" dirty="0"/>
              <a:t>Figure 14 shows the results of this regression with an overlaid line chart. We use continuity with the darker (black) line giving the observed budget over time and the lighter (blue) line the estimated</a:t>
            </a:r>
          </a:p>
        </p:txBody>
      </p:sp>
      <p:pic>
        <p:nvPicPr>
          <p:cNvPr id="5" name="Picture 4" descr="Chart, line chart&#10;&#10;Description automatically generated">
            <a:extLst>
              <a:ext uri="{FF2B5EF4-FFF2-40B4-BE49-F238E27FC236}">
                <a16:creationId xmlns:a16="http://schemas.microsoft.com/office/drawing/2014/main" id="{8089EA18-EDF8-014D-4BE6-5BD50EF969A1}"/>
              </a:ext>
            </a:extLst>
          </p:cNvPr>
          <p:cNvPicPr>
            <a:picLocks noChangeAspect="1"/>
          </p:cNvPicPr>
          <p:nvPr/>
        </p:nvPicPr>
        <p:blipFill>
          <a:blip r:embed="rId2"/>
          <a:stretch>
            <a:fillRect/>
          </a:stretch>
        </p:blipFill>
        <p:spPr>
          <a:xfrm>
            <a:off x="4901184" y="1463257"/>
            <a:ext cx="6922008" cy="4032069"/>
          </a:xfrm>
          <a:prstGeom prst="rect">
            <a:avLst/>
          </a:prstGeom>
        </p:spPr>
      </p:pic>
    </p:spTree>
    <p:extLst>
      <p:ext uri="{BB962C8B-B14F-4D97-AF65-F5344CB8AC3E}">
        <p14:creationId xmlns:p14="http://schemas.microsoft.com/office/powerpoint/2010/main" val="299167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8755C-4160-4880-4BEF-CFEEF3809248}"/>
              </a:ext>
            </a:extLst>
          </p:cNvPr>
          <p:cNvSpPr>
            <a:spLocks noGrp="1"/>
          </p:cNvSpPr>
          <p:nvPr>
            <p:ph type="title"/>
          </p:nvPr>
        </p:nvSpPr>
        <p:spPr>
          <a:xfrm>
            <a:off x="371094" y="1161288"/>
            <a:ext cx="3438144" cy="1239012"/>
          </a:xfrm>
        </p:spPr>
        <p:txBody>
          <a:bodyPr anchor="ctr">
            <a:normAutofit/>
          </a:bodyPr>
          <a:lstStyle/>
          <a:p>
            <a:r>
              <a:rPr lang="en-US" sz="2800" dirty="0"/>
              <a:t>Bar Chart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A7CC19-B6E5-621B-7DF5-33B03516F220}"/>
              </a:ext>
            </a:extLst>
          </p:cNvPr>
          <p:cNvSpPr>
            <a:spLocks noGrp="1"/>
          </p:cNvSpPr>
          <p:nvPr>
            <p:ph idx="1"/>
          </p:nvPr>
        </p:nvSpPr>
        <p:spPr>
          <a:xfrm>
            <a:off x="371094" y="2718054"/>
            <a:ext cx="3438906" cy="3207258"/>
          </a:xfrm>
        </p:spPr>
        <p:txBody>
          <a:bodyPr anchor="t">
            <a:normAutofit/>
          </a:bodyPr>
          <a:lstStyle/>
          <a:p>
            <a:r>
              <a:rPr lang="en-US" sz="1700"/>
              <a:t>Color should not be used simply to “spice up” a visualization or to avoid a “boring” visualization. It should be used purposefully.</a:t>
            </a:r>
          </a:p>
        </p:txBody>
      </p:sp>
      <p:pic>
        <p:nvPicPr>
          <p:cNvPr id="5" name="Picture 4">
            <a:extLst>
              <a:ext uri="{FF2B5EF4-FFF2-40B4-BE49-F238E27FC236}">
                <a16:creationId xmlns:a16="http://schemas.microsoft.com/office/drawing/2014/main" id="{E868AD3C-9545-1012-7748-CF4C7E411F1C}"/>
              </a:ext>
            </a:extLst>
          </p:cNvPr>
          <p:cNvPicPr>
            <a:picLocks noChangeAspect="1"/>
          </p:cNvPicPr>
          <p:nvPr/>
        </p:nvPicPr>
        <p:blipFill>
          <a:blip r:embed="rId2"/>
          <a:stretch>
            <a:fillRect/>
          </a:stretch>
        </p:blipFill>
        <p:spPr>
          <a:xfrm>
            <a:off x="5670306" y="841248"/>
            <a:ext cx="5383763" cy="5276088"/>
          </a:xfrm>
          <a:prstGeom prst="rect">
            <a:avLst/>
          </a:prstGeom>
        </p:spPr>
      </p:pic>
    </p:spTree>
    <p:extLst>
      <p:ext uri="{BB962C8B-B14F-4D97-AF65-F5344CB8AC3E}">
        <p14:creationId xmlns:p14="http://schemas.microsoft.com/office/powerpoint/2010/main" val="3134328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F2D627-D4A2-798A-D1AD-B060A313C14F}"/>
              </a:ext>
            </a:extLst>
          </p:cNvPr>
          <p:cNvSpPr>
            <a:spLocks noGrp="1"/>
          </p:cNvSpPr>
          <p:nvPr>
            <p:ph type="title"/>
          </p:nvPr>
        </p:nvSpPr>
        <p:spPr>
          <a:xfrm>
            <a:off x="371094" y="1161288"/>
            <a:ext cx="3438144" cy="1239012"/>
          </a:xfrm>
        </p:spPr>
        <p:txBody>
          <a:bodyPr anchor="ctr">
            <a:normAutofit/>
          </a:bodyPr>
          <a:lstStyle/>
          <a:p>
            <a:r>
              <a:rPr lang="en-US" sz="2800" dirty="0"/>
              <a:t>Map</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717D4A-431E-5895-ABD5-AAFAAA5C8794}"/>
              </a:ext>
            </a:extLst>
          </p:cNvPr>
          <p:cNvSpPr>
            <a:spLocks noGrp="1"/>
          </p:cNvSpPr>
          <p:nvPr>
            <p:ph idx="1"/>
          </p:nvPr>
        </p:nvSpPr>
        <p:spPr>
          <a:xfrm>
            <a:off x="371094" y="2718054"/>
            <a:ext cx="3438906" cy="3207258"/>
          </a:xfrm>
        </p:spPr>
        <p:txBody>
          <a:bodyPr anchor="t">
            <a:normAutofit/>
          </a:bodyPr>
          <a:lstStyle/>
          <a:p>
            <a:r>
              <a:rPr lang="en-US" sz="1700"/>
              <a:t>Figure 16 shows an example of sequential use of color—a map showing the population density (population per square mile) for each state in the United States.</a:t>
            </a:r>
          </a:p>
        </p:txBody>
      </p:sp>
      <p:pic>
        <p:nvPicPr>
          <p:cNvPr id="5" name="Picture 4">
            <a:extLst>
              <a:ext uri="{FF2B5EF4-FFF2-40B4-BE49-F238E27FC236}">
                <a16:creationId xmlns:a16="http://schemas.microsoft.com/office/drawing/2014/main" id="{6DF4E5BB-D65F-D86C-26DE-6D648D2CF528}"/>
              </a:ext>
            </a:extLst>
          </p:cNvPr>
          <p:cNvPicPr>
            <a:picLocks noChangeAspect="1"/>
          </p:cNvPicPr>
          <p:nvPr/>
        </p:nvPicPr>
        <p:blipFill>
          <a:blip r:embed="rId3"/>
          <a:stretch>
            <a:fillRect/>
          </a:stretch>
        </p:blipFill>
        <p:spPr>
          <a:xfrm>
            <a:off x="4901184" y="1238292"/>
            <a:ext cx="6922008" cy="4481999"/>
          </a:xfrm>
          <a:prstGeom prst="rect">
            <a:avLst/>
          </a:prstGeom>
        </p:spPr>
      </p:pic>
    </p:spTree>
    <p:extLst>
      <p:ext uri="{BB962C8B-B14F-4D97-AF65-F5344CB8AC3E}">
        <p14:creationId xmlns:p14="http://schemas.microsoft.com/office/powerpoint/2010/main" val="110438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8755C-4160-4880-4BEF-CFEEF3809248}"/>
              </a:ext>
            </a:extLst>
          </p:cNvPr>
          <p:cNvSpPr>
            <a:spLocks noGrp="1"/>
          </p:cNvSpPr>
          <p:nvPr>
            <p:ph type="title"/>
          </p:nvPr>
        </p:nvSpPr>
        <p:spPr>
          <a:xfrm>
            <a:off x="630936" y="639520"/>
            <a:ext cx="3429000" cy="1719072"/>
          </a:xfrm>
        </p:spPr>
        <p:txBody>
          <a:bodyPr anchor="b">
            <a:normAutofit/>
          </a:bodyPr>
          <a:lstStyle/>
          <a:p>
            <a:r>
              <a:rPr lang="en-US" sz="5400" dirty="0"/>
              <a:t>Heat Map</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A7CC19-B6E5-621B-7DF5-33B03516F220}"/>
              </a:ext>
            </a:extLst>
          </p:cNvPr>
          <p:cNvSpPr>
            <a:spLocks noGrp="1"/>
          </p:cNvSpPr>
          <p:nvPr>
            <p:ph idx="1"/>
          </p:nvPr>
        </p:nvSpPr>
        <p:spPr>
          <a:xfrm>
            <a:off x="630936" y="2807208"/>
            <a:ext cx="3429000" cy="3410712"/>
          </a:xfrm>
        </p:spPr>
        <p:txBody>
          <a:bodyPr anchor="t">
            <a:normAutofit/>
          </a:bodyPr>
          <a:lstStyle/>
          <a:p>
            <a:r>
              <a:rPr lang="en-US" sz="2200"/>
              <a:t>Figure 17 shows a diverging use of color. The figure uses a blue-orange scale to show monthly same-store sales for 10 retail outlets.</a:t>
            </a:r>
          </a:p>
        </p:txBody>
      </p:sp>
      <p:pic>
        <p:nvPicPr>
          <p:cNvPr id="5" name="Picture 4">
            <a:extLst>
              <a:ext uri="{FF2B5EF4-FFF2-40B4-BE49-F238E27FC236}">
                <a16:creationId xmlns:a16="http://schemas.microsoft.com/office/drawing/2014/main" id="{973C10B1-B66B-E623-67A8-7C2B33B91951}"/>
              </a:ext>
            </a:extLst>
          </p:cNvPr>
          <p:cNvPicPr>
            <a:picLocks noChangeAspect="1"/>
          </p:cNvPicPr>
          <p:nvPr/>
        </p:nvPicPr>
        <p:blipFill>
          <a:blip r:embed="rId2"/>
          <a:stretch>
            <a:fillRect/>
          </a:stretch>
        </p:blipFill>
        <p:spPr>
          <a:xfrm>
            <a:off x="4654296" y="1979219"/>
            <a:ext cx="6903720" cy="2899561"/>
          </a:xfrm>
          <a:prstGeom prst="rect">
            <a:avLst/>
          </a:prstGeom>
        </p:spPr>
      </p:pic>
    </p:spTree>
    <p:extLst>
      <p:ext uri="{BB962C8B-B14F-4D97-AF65-F5344CB8AC3E}">
        <p14:creationId xmlns:p14="http://schemas.microsoft.com/office/powerpoint/2010/main" val="4013627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2D627-D4A2-798A-D1AD-B060A313C14F}"/>
              </a:ext>
            </a:extLst>
          </p:cNvPr>
          <p:cNvSpPr>
            <a:spLocks noGrp="1"/>
          </p:cNvSpPr>
          <p:nvPr>
            <p:ph type="title"/>
          </p:nvPr>
        </p:nvSpPr>
        <p:spPr>
          <a:xfrm>
            <a:off x="808638" y="386930"/>
            <a:ext cx="9236700" cy="1188950"/>
          </a:xfrm>
        </p:spPr>
        <p:txBody>
          <a:bodyPr anchor="b">
            <a:normAutofit/>
          </a:bodyPr>
          <a:lstStyle/>
          <a:p>
            <a:r>
              <a:rPr lang="en-US" sz="5400"/>
              <a:t>Final Example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717D4A-431E-5895-ABD5-AAFAAA5C8794}"/>
              </a:ext>
            </a:extLst>
          </p:cNvPr>
          <p:cNvSpPr>
            <a:spLocks noGrp="1"/>
          </p:cNvSpPr>
          <p:nvPr>
            <p:ph idx="1"/>
          </p:nvPr>
        </p:nvSpPr>
        <p:spPr>
          <a:xfrm>
            <a:off x="793660" y="2599509"/>
            <a:ext cx="10143668" cy="3435531"/>
          </a:xfrm>
        </p:spPr>
        <p:txBody>
          <a:bodyPr anchor="ctr">
            <a:normAutofit/>
          </a:bodyPr>
          <a:lstStyle/>
          <a:p>
            <a:pPr marL="0" indent="0">
              <a:buNone/>
            </a:pPr>
            <a:r>
              <a:rPr lang="en-US" sz="1700"/>
              <a:t>One final example that illustrates </a:t>
            </a:r>
          </a:p>
          <a:p>
            <a:pPr lvl="1"/>
            <a:r>
              <a:rPr lang="en-US" sz="1700"/>
              <a:t>the use of the three data visualization principles and </a:t>
            </a:r>
          </a:p>
          <a:p>
            <a:pPr lvl="1"/>
            <a:r>
              <a:rPr lang="en-US" sz="1700"/>
              <a:t>the use of a visualization for communicating visually the output and recommendation from a prescriptive model</a:t>
            </a:r>
          </a:p>
          <a:p>
            <a:pPr marL="0" indent="0">
              <a:buNone/>
            </a:pPr>
            <a:r>
              <a:rPr lang="en-US" sz="1700"/>
              <a:t>Example Background:</a:t>
            </a:r>
          </a:p>
          <a:p>
            <a:pPr lvl="1"/>
            <a:r>
              <a:rPr lang="en-US" sz="1700"/>
              <a:t>Make-versus-buy decision.</a:t>
            </a:r>
          </a:p>
          <a:p>
            <a:pPr lvl="1"/>
            <a:r>
              <a:rPr lang="en-US" sz="1700"/>
              <a:t>Known demand for 15 fabrics.</a:t>
            </a:r>
          </a:p>
          <a:p>
            <a:pPr lvl="1"/>
            <a:r>
              <a:rPr lang="en-US" sz="1700"/>
              <a:t>Can be made on a dobby loom or a regular loom or subcontract.</a:t>
            </a:r>
          </a:p>
          <a:p>
            <a:pPr lvl="1"/>
            <a:r>
              <a:rPr lang="en-US" sz="1700"/>
              <a:t>Optimization problem.</a:t>
            </a:r>
          </a:p>
          <a:p>
            <a:pPr marL="0" indent="0">
              <a:buNone/>
            </a:pPr>
            <a:r>
              <a:rPr lang="en-US" sz="1700"/>
              <a:t>Objective: to develop a graphical display to communicate to management the model’s recommendation and give insights on why the solution makes sense.</a:t>
            </a:r>
          </a:p>
        </p:txBody>
      </p:sp>
    </p:spTree>
    <p:extLst>
      <p:ext uri="{BB962C8B-B14F-4D97-AF65-F5344CB8AC3E}">
        <p14:creationId xmlns:p14="http://schemas.microsoft.com/office/powerpoint/2010/main" val="1870069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8755C-4160-4880-4BEF-CFEEF3809248}"/>
              </a:ext>
            </a:extLst>
          </p:cNvPr>
          <p:cNvSpPr>
            <a:spLocks noGrp="1"/>
          </p:cNvSpPr>
          <p:nvPr>
            <p:ph type="title"/>
          </p:nvPr>
        </p:nvSpPr>
        <p:spPr>
          <a:xfrm>
            <a:off x="630936" y="639520"/>
            <a:ext cx="3429000" cy="1719072"/>
          </a:xfrm>
        </p:spPr>
        <p:txBody>
          <a:bodyPr anchor="b">
            <a:normAutofit/>
          </a:bodyPr>
          <a:lstStyle/>
          <a:p>
            <a:r>
              <a:rPr lang="en-US" sz="5400" dirty="0"/>
              <a:t>First Attempt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A7CC19-B6E5-621B-7DF5-33B03516F220}"/>
              </a:ext>
            </a:extLst>
          </p:cNvPr>
          <p:cNvSpPr>
            <a:spLocks noGrp="1"/>
          </p:cNvSpPr>
          <p:nvPr>
            <p:ph idx="1"/>
          </p:nvPr>
        </p:nvSpPr>
        <p:spPr>
          <a:xfrm>
            <a:off x="630936" y="2807208"/>
            <a:ext cx="3429000" cy="3410712"/>
          </a:xfrm>
        </p:spPr>
        <p:txBody>
          <a:bodyPr anchor="t">
            <a:normAutofit/>
          </a:bodyPr>
          <a:lstStyle/>
          <a:p>
            <a:r>
              <a:rPr lang="en-US" sz="2200" dirty="0"/>
              <a:t>At first, seduced by Excel’s three-dimensional graphing capability, used Figure 18 to convey the recommendation and explain the solution.</a:t>
            </a:r>
          </a:p>
          <a:p>
            <a:r>
              <a:rPr lang="en-US" sz="2200" dirty="0"/>
              <a:t>This figure clearly violates all three of the guiding principles we presented.</a:t>
            </a:r>
          </a:p>
        </p:txBody>
      </p:sp>
      <p:pic>
        <p:nvPicPr>
          <p:cNvPr id="5" name="Picture 4">
            <a:extLst>
              <a:ext uri="{FF2B5EF4-FFF2-40B4-BE49-F238E27FC236}">
                <a16:creationId xmlns:a16="http://schemas.microsoft.com/office/drawing/2014/main" id="{FFF81903-6AC2-7AC6-8038-ADB345477ECF}"/>
              </a:ext>
            </a:extLst>
          </p:cNvPr>
          <p:cNvPicPr>
            <a:picLocks noChangeAspect="1"/>
          </p:cNvPicPr>
          <p:nvPr/>
        </p:nvPicPr>
        <p:blipFill>
          <a:blip r:embed="rId2"/>
          <a:stretch>
            <a:fillRect/>
          </a:stretch>
        </p:blipFill>
        <p:spPr>
          <a:xfrm>
            <a:off x="4844261" y="640080"/>
            <a:ext cx="6523789" cy="5577840"/>
          </a:xfrm>
          <a:prstGeom prst="rect">
            <a:avLst/>
          </a:prstGeom>
        </p:spPr>
      </p:pic>
    </p:spTree>
    <p:extLst>
      <p:ext uri="{BB962C8B-B14F-4D97-AF65-F5344CB8AC3E}">
        <p14:creationId xmlns:p14="http://schemas.microsoft.com/office/powerpoint/2010/main" val="285015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a:xfrm>
            <a:off x="1043631" y="809898"/>
            <a:ext cx="9942716" cy="1554480"/>
          </a:xfrm>
        </p:spPr>
        <p:txBody>
          <a:bodyPr anchor="ctr">
            <a:normAutofit/>
          </a:bodyPr>
          <a:lstStyle/>
          <a:p>
            <a:r>
              <a:rPr lang="en-US" sz="4800"/>
              <a:t>Example</a:t>
            </a:r>
          </a:p>
        </p:txBody>
      </p:sp>
      <p:sp>
        <p:nvSpPr>
          <p:cNvPr id="25" name="Content Placeholder 2">
            <a:extLst>
              <a:ext uri="{FF2B5EF4-FFF2-40B4-BE49-F238E27FC236}">
                <a16:creationId xmlns:a16="http://schemas.microsoft.com/office/drawing/2014/main" id="{84A03134-2DF6-8C4D-9ABE-B8AE8004A40D}"/>
              </a:ext>
            </a:extLst>
          </p:cNvPr>
          <p:cNvSpPr>
            <a:spLocks noGrp="1"/>
          </p:cNvSpPr>
          <p:nvPr>
            <p:ph idx="1"/>
          </p:nvPr>
        </p:nvSpPr>
        <p:spPr>
          <a:xfrm>
            <a:off x="1045028" y="3017522"/>
            <a:ext cx="9941319" cy="3124658"/>
          </a:xfrm>
        </p:spPr>
        <p:txBody>
          <a:bodyPr anchor="ctr">
            <a:normAutofit/>
          </a:bodyPr>
          <a:lstStyle/>
          <a:p>
            <a:r>
              <a:rPr lang="en-US" sz="2400">
                <a:latin typeface="TeXGyrePagellaX-Regular"/>
              </a:rPr>
              <a:t>I</a:t>
            </a:r>
            <a:r>
              <a:rPr lang="en-US" sz="2400" b="0" i="0" u="none" strike="noStrike" baseline="0">
                <a:latin typeface="TeXGyrePagellaX-Regular"/>
              </a:rPr>
              <a:t>n descriptive analytics, scatter plots are useful for exploring and conveying possible relationships between pairs of variables. </a:t>
            </a:r>
          </a:p>
          <a:p>
            <a:r>
              <a:rPr lang="en-US" sz="2400" b="0" i="0" u="none" strike="noStrike" baseline="0">
                <a:latin typeface="TeXGyrePagellaX-Regular"/>
              </a:rPr>
              <a:t>Overlaid line charts are often an excellent choice for the output of predictive models when the goal is to show the model results and prediction intervals to convey the uncertainty associated with those results. </a:t>
            </a:r>
          </a:p>
          <a:p>
            <a:r>
              <a:rPr lang="en-US" sz="2400" b="0" i="0" u="none" strike="noStrike" baseline="0">
                <a:latin typeface="TeXGyrePagellaX-Regular"/>
              </a:rPr>
              <a:t>A network geographic map, with arcs showing distribution-center-to-customer-zone assignments, is an excellent way to convey the efficient structure of the solution from a supply-network optimization model.</a:t>
            </a:r>
            <a:endParaRPr lang="en-US"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37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2D627-D4A2-798A-D1AD-B060A313C14F}"/>
              </a:ext>
            </a:extLst>
          </p:cNvPr>
          <p:cNvSpPr>
            <a:spLocks noGrp="1"/>
          </p:cNvSpPr>
          <p:nvPr>
            <p:ph type="title"/>
          </p:nvPr>
        </p:nvSpPr>
        <p:spPr>
          <a:xfrm>
            <a:off x="630936" y="639520"/>
            <a:ext cx="3429000" cy="1719072"/>
          </a:xfrm>
        </p:spPr>
        <p:txBody>
          <a:bodyPr anchor="b">
            <a:normAutofit/>
          </a:bodyPr>
          <a:lstStyle/>
          <a:p>
            <a:r>
              <a:rPr lang="en-US" sz="5400" dirty="0"/>
              <a:t>Final Attempt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EEE0782-BADF-0A21-0483-EC930774719B}"/>
              </a:ext>
            </a:extLst>
          </p:cNvPr>
          <p:cNvSpPr>
            <a:spLocks noGrp="1"/>
          </p:cNvSpPr>
          <p:nvPr>
            <p:ph idx="1"/>
          </p:nvPr>
        </p:nvSpPr>
        <p:spPr>
          <a:xfrm>
            <a:off x="630936" y="2807208"/>
            <a:ext cx="3429000" cy="3410712"/>
          </a:xfrm>
        </p:spPr>
        <p:txBody>
          <a:bodyPr anchor="t">
            <a:normAutofit/>
          </a:bodyPr>
          <a:lstStyle/>
          <a:p>
            <a:r>
              <a:rPr lang="en-US" sz="2200" dirty="0"/>
              <a:t>In Figure 19, we use color and a stacked bar for each fabric.</a:t>
            </a:r>
          </a:p>
        </p:txBody>
      </p:sp>
      <p:pic>
        <p:nvPicPr>
          <p:cNvPr id="5" name="Content Placeholder 4" descr="Chart, bar chart&#10;&#10;Description automatically generated">
            <a:extLst>
              <a:ext uri="{FF2B5EF4-FFF2-40B4-BE49-F238E27FC236}">
                <a16:creationId xmlns:a16="http://schemas.microsoft.com/office/drawing/2014/main" id="{93D0DDF0-03A2-00B6-D8A1-912E7EB682C8}"/>
              </a:ext>
            </a:extLst>
          </p:cNvPr>
          <p:cNvPicPr>
            <a:picLocks noChangeAspect="1"/>
          </p:cNvPicPr>
          <p:nvPr/>
        </p:nvPicPr>
        <p:blipFill>
          <a:blip r:embed="rId2"/>
          <a:stretch>
            <a:fillRect/>
          </a:stretch>
        </p:blipFill>
        <p:spPr>
          <a:xfrm>
            <a:off x="4654296" y="1142143"/>
            <a:ext cx="6903720" cy="4573713"/>
          </a:xfrm>
          <a:prstGeom prst="rect">
            <a:avLst/>
          </a:prstGeom>
        </p:spPr>
      </p:pic>
    </p:spTree>
    <p:extLst>
      <p:ext uri="{BB962C8B-B14F-4D97-AF65-F5344CB8AC3E}">
        <p14:creationId xmlns:p14="http://schemas.microsoft.com/office/powerpoint/2010/main" val="120311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1043631" y="809898"/>
            <a:ext cx="9942716" cy="1554480"/>
          </a:xfrm>
        </p:spPr>
        <p:txBody>
          <a:bodyPr anchor="ctr">
            <a:normAutofit/>
          </a:bodyPr>
          <a:lstStyle/>
          <a:p>
            <a:r>
              <a:rPr lang="en-US" sz="4800" dirty="0"/>
              <a:t>Empathy for Your Audience</a:t>
            </a:r>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1045028" y="3017522"/>
            <a:ext cx="9941319" cy="3124658"/>
          </a:xfrm>
        </p:spPr>
        <p:txBody>
          <a:bodyPr anchor="ctr">
            <a:normAutofit/>
          </a:bodyPr>
          <a:lstStyle/>
          <a:p>
            <a:r>
              <a:rPr lang="en-US" sz="2400"/>
              <a:t>Regardless of the type of input data (data or model output), the creation of the visualization must be guided by the intended audience, the interests of that audience, and the message that is to be conveyed.</a:t>
            </a:r>
          </a:p>
          <a:p>
            <a:r>
              <a:rPr lang="en-US" sz="2400">
                <a:latin typeface="TeXGyrePagellaX-Regular"/>
              </a:rPr>
              <a:t>E</a:t>
            </a:r>
            <a:r>
              <a:rPr lang="en-US" sz="2400" b="0" i="0" u="none" strike="noStrike" baseline="0">
                <a:latin typeface="TeXGyrePagellaX-Regular"/>
              </a:rPr>
              <a:t>mpathy for your audience should be the main driver in designing your visualization.</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66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How We Process Information</a:t>
            </a:r>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It is instructive to know a bit about how we process information.</a:t>
            </a:r>
          </a:p>
          <a:p>
            <a:r>
              <a:rPr lang="en-US" sz="2000">
                <a:solidFill>
                  <a:schemeClr val="tx1">
                    <a:lumMod val="85000"/>
                    <a:lumOff val="15000"/>
                  </a:schemeClr>
                </a:solidFill>
              </a:rPr>
              <a:t>The brain filters stimuli from our environment to process what is important in two main ways: unconscious and conscious,</a:t>
            </a:r>
          </a:p>
          <a:p>
            <a:r>
              <a:rPr lang="en-US" sz="2000">
                <a:solidFill>
                  <a:schemeClr val="tx1">
                    <a:lumMod val="85000"/>
                    <a:lumOff val="15000"/>
                  </a:schemeClr>
                </a:solidFill>
              </a:rPr>
              <a:t>System 1 represents the uncontrolled functions, such as reading people’s facial expressions or the immediate reaction we have to an event. </a:t>
            </a:r>
          </a:p>
          <a:p>
            <a:r>
              <a:rPr lang="en-US" sz="2000">
                <a:solidFill>
                  <a:schemeClr val="tx1">
                    <a:lumMod val="85000"/>
                    <a:lumOff val="15000"/>
                  </a:schemeClr>
                </a:solidFill>
              </a:rPr>
              <a:t>System 2 represents the controlled functions that require conscious effort, such as solving a math problem.</a:t>
            </a:r>
          </a:p>
          <a:p>
            <a:endParaRPr lang="en-US" sz="2000">
              <a:solidFill>
                <a:schemeClr val="tx1">
                  <a:lumMod val="85000"/>
                  <a:lumOff val="15000"/>
                </a:schemeClr>
              </a:solidFill>
            </a:endParaRPr>
          </a:p>
          <a:p>
            <a:endParaRPr lang="en-US" sz="2000">
              <a:solidFill>
                <a:schemeClr val="tx1">
                  <a:lumMod val="85000"/>
                  <a:lumOff val="15000"/>
                </a:schemeClr>
              </a:solidFill>
            </a:endParaRPr>
          </a:p>
          <a:p>
            <a:endParaRPr lang="en-US" sz="2000">
              <a:solidFill>
                <a:schemeClr val="tx1">
                  <a:lumMod val="85000"/>
                  <a:lumOff val="15000"/>
                </a:schemeClr>
              </a:solidFill>
            </a:endParaRPr>
          </a:p>
          <a:p>
            <a:endParaRPr lang="en-US" sz="2000">
              <a:solidFill>
                <a:schemeClr val="tx1">
                  <a:lumMod val="85000"/>
                  <a:lumOff val="15000"/>
                </a:schemeClr>
              </a:solidFill>
            </a:endParaRPr>
          </a:p>
        </p:txBody>
      </p:sp>
      <p:sp>
        <p:nvSpPr>
          <p:cNvPr id="21"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8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DEAA-DB33-8101-92B5-B9CFCE59A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A03134-2DF6-8C4D-9ABE-B8AE8004A40D}"/>
              </a:ext>
            </a:extLst>
          </p:cNvPr>
          <p:cNvSpPr>
            <a:spLocks noGrp="1"/>
          </p:cNvSpPr>
          <p:nvPr>
            <p:ph idx="1"/>
          </p:nvPr>
        </p:nvSpPr>
        <p:spPr/>
        <p:txBody>
          <a:bodyPr>
            <a:normAutofit/>
          </a:bodyPr>
          <a:lstStyle/>
          <a:p>
            <a:r>
              <a:rPr lang="en-US" dirty="0"/>
              <a:t>In data visualization, we leverage the pre-attentive attributes, which are System 1.We encode data in a certain way; </a:t>
            </a:r>
          </a:p>
          <a:p>
            <a:pPr lvl="1"/>
            <a:r>
              <a:rPr lang="en-US" dirty="0"/>
              <a:t>for example, if we highlight something with color, the reader sees this and interprets it in 250 milliseconds without even thinking about it.</a:t>
            </a:r>
          </a:p>
          <a:p>
            <a:r>
              <a:rPr lang="en-US" dirty="0"/>
              <a:t>Data visualization tools, when used properly, can help a reader gain a quick and correct understanding of the data being presented. </a:t>
            </a:r>
          </a:p>
        </p:txBody>
      </p:sp>
    </p:spTree>
    <p:extLst>
      <p:ext uri="{BB962C8B-B14F-4D97-AF65-F5344CB8AC3E}">
        <p14:creationId xmlns:p14="http://schemas.microsoft.com/office/powerpoint/2010/main" val="27200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944F0-18B3-A88E-C3E7-5E794F4A8B4A}"/>
              </a:ext>
            </a:extLst>
          </p:cNvPr>
          <p:cNvSpPr>
            <a:spLocks noGrp="1"/>
          </p:cNvSpPr>
          <p:nvPr>
            <p:ph type="title"/>
          </p:nvPr>
        </p:nvSpPr>
        <p:spPr>
          <a:xfrm>
            <a:off x="1043631" y="809898"/>
            <a:ext cx="9942716" cy="1554480"/>
          </a:xfrm>
        </p:spPr>
        <p:txBody>
          <a:bodyPr anchor="ctr">
            <a:normAutofit/>
          </a:bodyPr>
          <a:lstStyle/>
          <a:p>
            <a:r>
              <a:rPr lang="en-US" sz="4800"/>
              <a:t>Design and Layout Matter</a:t>
            </a:r>
          </a:p>
        </p:txBody>
      </p:sp>
      <p:sp>
        <p:nvSpPr>
          <p:cNvPr id="3" name="Content Placeholder 2">
            <a:extLst>
              <a:ext uri="{FF2B5EF4-FFF2-40B4-BE49-F238E27FC236}">
                <a16:creationId xmlns:a16="http://schemas.microsoft.com/office/drawing/2014/main" id="{3458F5A7-9977-F022-1472-21809CB2D8E7}"/>
              </a:ext>
            </a:extLst>
          </p:cNvPr>
          <p:cNvSpPr>
            <a:spLocks noGrp="1"/>
          </p:cNvSpPr>
          <p:nvPr>
            <p:ph idx="1"/>
          </p:nvPr>
        </p:nvSpPr>
        <p:spPr>
          <a:xfrm>
            <a:off x="1045028" y="3017522"/>
            <a:ext cx="9941319" cy="3124658"/>
          </a:xfrm>
        </p:spPr>
        <p:txBody>
          <a:bodyPr anchor="ctr">
            <a:normAutofit/>
          </a:bodyPr>
          <a:lstStyle/>
          <a:p>
            <a:pPr marL="0" indent="0">
              <a:buNone/>
            </a:pPr>
            <a:r>
              <a:rPr lang="en-US" sz="2200" dirty="0"/>
              <a:t>The design and layout of your visualization </a:t>
            </a:r>
          </a:p>
          <a:p>
            <a:pPr lvl="1"/>
            <a:r>
              <a:rPr lang="en-US" sz="2200" dirty="0"/>
              <a:t>should facilitate ease of understanding your message.</a:t>
            </a:r>
          </a:p>
          <a:p>
            <a:pPr lvl="1"/>
            <a:r>
              <a:rPr lang="en-US" sz="2200" dirty="0"/>
              <a:t>should draw attention to the parts of the visualization that are important in conveying your message to your intended audience. </a:t>
            </a:r>
          </a:p>
          <a:p>
            <a:pPr marL="0" indent="0">
              <a:buNone/>
            </a:pPr>
            <a:endParaRPr lang="en-US" sz="2200" dirty="0"/>
          </a:p>
          <a:p>
            <a:pPr marL="0" indent="0">
              <a:buNone/>
            </a:pPr>
            <a:r>
              <a:rPr lang="en-US" sz="2200" dirty="0"/>
              <a:t>For example, </a:t>
            </a:r>
          </a:p>
          <a:p>
            <a:pPr lvl="1"/>
            <a:r>
              <a:rPr lang="en-US" sz="2200" dirty="0"/>
              <a:t>axes should be labeled clearly and </a:t>
            </a:r>
          </a:p>
          <a:p>
            <a:pPr lvl="1"/>
            <a:r>
              <a:rPr lang="en-US" sz="2200" dirty="0"/>
              <a:t>legends should be close enough to the display to facilitate easy comparisons.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70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4286-E392-4801-43B4-BA28A70C80FD}"/>
              </a:ext>
            </a:extLst>
          </p:cNvPr>
          <p:cNvSpPr>
            <a:spLocks noGrp="1"/>
          </p:cNvSpPr>
          <p:nvPr>
            <p:ph type="title"/>
          </p:nvPr>
        </p:nvSpPr>
        <p:spPr>
          <a:xfrm>
            <a:off x="1043631" y="809898"/>
            <a:ext cx="9942716" cy="1554480"/>
          </a:xfrm>
        </p:spPr>
        <p:txBody>
          <a:bodyPr anchor="ctr">
            <a:normAutofit/>
          </a:bodyPr>
          <a:lstStyle/>
          <a:p>
            <a:r>
              <a:rPr lang="en-US" sz="4800"/>
              <a:t>Avoid Clutter</a:t>
            </a:r>
          </a:p>
        </p:txBody>
      </p:sp>
      <p:sp>
        <p:nvSpPr>
          <p:cNvPr id="3" name="Content Placeholder 2">
            <a:extLst>
              <a:ext uri="{FF2B5EF4-FFF2-40B4-BE49-F238E27FC236}">
                <a16:creationId xmlns:a16="http://schemas.microsoft.com/office/drawing/2014/main" id="{6960718B-05EF-506B-2A3C-54111156EA2F}"/>
              </a:ext>
            </a:extLst>
          </p:cNvPr>
          <p:cNvSpPr>
            <a:spLocks noGrp="1"/>
          </p:cNvSpPr>
          <p:nvPr>
            <p:ph idx="1"/>
          </p:nvPr>
        </p:nvSpPr>
        <p:spPr>
          <a:xfrm>
            <a:off x="1045028" y="3017522"/>
            <a:ext cx="9941319" cy="3124658"/>
          </a:xfrm>
        </p:spPr>
        <p:txBody>
          <a:bodyPr anchor="ctr">
            <a:normAutofit/>
          </a:bodyPr>
          <a:lstStyle/>
          <a:p>
            <a:r>
              <a:rPr lang="en-US" sz="2400"/>
              <a:t>Simpler is better.</a:t>
            </a:r>
          </a:p>
          <a:p>
            <a:r>
              <a:rPr lang="en-US" sz="2400"/>
              <a:t>Data-ink ratio</a:t>
            </a:r>
          </a:p>
          <a:p>
            <a:pPr lvl="1"/>
            <a:r>
              <a:rPr lang="en-US" dirty="0"/>
              <a:t>—the ratio of ink required to convey the intended meaning (data ink) to the total amount of ink used in the table or chart.</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25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2448</Words>
  <Application>Microsoft Office PowerPoint</Application>
  <PresentationFormat>Widescreen</PresentationFormat>
  <Paragraphs>156</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TeXGyrePagellaX-Regular</vt:lpstr>
      <vt:lpstr>Arial</vt:lpstr>
      <vt:lpstr>Calibri</vt:lpstr>
      <vt:lpstr>Calibri Light</vt:lpstr>
      <vt:lpstr>Office Theme</vt:lpstr>
      <vt:lpstr>A Practitioner’s Guide to Best Practices in Data Visualization</vt:lpstr>
      <vt:lpstr>Data Visualization is Easy</vt:lpstr>
      <vt:lpstr>Data Visualization is Hard</vt:lpstr>
      <vt:lpstr>Example</vt:lpstr>
      <vt:lpstr>Empathy for Your Audience</vt:lpstr>
      <vt:lpstr>How We Process Information</vt:lpstr>
      <vt:lpstr>PowerPoint Presentation</vt:lpstr>
      <vt:lpstr>Design and Layout Matter</vt:lpstr>
      <vt:lpstr>Avoid Clutter</vt:lpstr>
      <vt:lpstr>Use Color Purposely and Effectively</vt:lpstr>
      <vt:lpstr>An Example: Barring Pie Charts</vt:lpstr>
      <vt:lpstr>Figure 1.</vt:lpstr>
      <vt:lpstr>Figure 2</vt:lpstr>
      <vt:lpstr>Figure 3</vt:lpstr>
      <vt:lpstr>Figure 4</vt:lpstr>
      <vt:lpstr>Figure 5</vt:lpstr>
      <vt:lpstr>Example Summary</vt:lpstr>
      <vt:lpstr>Design and Layout Matter: Types of Comparisons and Chart Types</vt:lpstr>
      <vt:lpstr>Bar Chart</vt:lpstr>
      <vt:lpstr>Designing a Bar Chart</vt:lpstr>
      <vt:lpstr>Stacked Bar Chart</vt:lpstr>
      <vt:lpstr>Time-Series Chart</vt:lpstr>
      <vt:lpstr>Designing a Time-Series Chart</vt:lpstr>
      <vt:lpstr>Use of Dots</vt:lpstr>
      <vt:lpstr>Dot Charts</vt:lpstr>
      <vt:lpstr>Scatter Plot</vt:lpstr>
      <vt:lpstr>Scatter Matrix</vt:lpstr>
      <vt:lpstr>Histogram</vt:lpstr>
      <vt:lpstr>Slope Graph</vt:lpstr>
      <vt:lpstr>Slope Graph</vt:lpstr>
      <vt:lpstr>Avoid Clutter</vt:lpstr>
      <vt:lpstr>Gestalt Principles of Visual Perception </vt:lpstr>
      <vt:lpstr>Example</vt:lpstr>
      <vt:lpstr>Regression with an Overlaid Line Chart</vt:lpstr>
      <vt:lpstr>Bar Chart</vt:lpstr>
      <vt:lpstr>Map</vt:lpstr>
      <vt:lpstr>Heat Map</vt:lpstr>
      <vt:lpstr>Final Example</vt:lpstr>
      <vt:lpstr>First Attempt</vt:lpstr>
      <vt:lpstr>Final Attempt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Practitioner’s Guide to Best Practices in Data Visualization</dc:title>
  <dc:creator>Jia Guo</dc:creator>
  <cp:lastModifiedBy>Jia Guo</cp:lastModifiedBy>
  <cp:revision>43</cp:revision>
  <dcterms:created xsi:type="dcterms:W3CDTF">2023-03-22T18:23:49Z</dcterms:created>
  <dcterms:modified xsi:type="dcterms:W3CDTF">2023-03-23T00:29:33Z</dcterms:modified>
</cp:coreProperties>
</file>