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9" r:id="rId13"/>
    <p:sldId id="270" r:id="rId14"/>
    <p:sldId id="272" r:id="rId15"/>
    <p:sldId id="271" r:id="rId16"/>
    <p:sldId id="291" r:id="rId17"/>
    <p:sldId id="292" r:id="rId18"/>
    <p:sldId id="293" r:id="rId19"/>
    <p:sldId id="294" r:id="rId20"/>
    <p:sldId id="295" r:id="rId21"/>
    <p:sldId id="296" r:id="rId22"/>
    <p:sldId id="297" r:id="rId23"/>
    <p:sldId id="298" r:id="rId24"/>
    <p:sldId id="304" r:id="rId25"/>
    <p:sldId id="305" r:id="rId26"/>
    <p:sldId id="315" r:id="rId27"/>
    <p:sldId id="306" r:id="rId28"/>
    <p:sldId id="307" r:id="rId29"/>
    <p:sldId id="308" r:id="rId30"/>
    <p:sldId id="309" r:id="rId31"/>
    <p:sldId id="316" r:id="rId32"/>
    <p:sldId id="310" r:id="rId33"/>
    <p:sldId id="311" r:id="rId34"/>
    <p:sldId id="312" r:id="rId35"/>
    <p:sldId id="313" r:id="rId36"/>
    <p:sldId id="31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8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09F2-C2F9-13E7-5D64-7239CD3D9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10321B-B9E9-AC68-53C2-A8187EE3D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F6EDCA-4C70-B9F4-B18B-89F8F98CF0EE}"/>
              </a:ext>
            </a:extLst>
          </p:cNvPr>
          <p:cNvSpPr>
            <a:spLocks noGrp="1"/>
          </p:cNvSpPr>
          <p:nvPr>
            <p:ph type="dt" sz="half" idx="10"/>
          </p:nvPr>
        </p:nvSpPr>
        <p:spPr/>
        <p:txBody>
          <a:bodyPr/>
          <a:lstStyle/>
          <a:p>
            <a:fld id="{F0072C1F-7433-4C55-A1BD-529768749746}" type="datetimeFigureOut">
              <a:rPr lang="en-US" smtClean="0"/>
              <a:t>2/14/2024</a:t>
            </a:fld>
            <a:endParaRPr lang="en-US"/>
          </a:p>
        </p:txBody>
      </p:sp>
      <p:sp>
        <p:nvSpPr>
          <p:cNvPr id="5" name="Footer Placeholder 4">
            <a:extLst>
              <a:ext uri="{FF2B5EF4-FFF2-40B4-BE49-F238E27FC236}">
                <a16:creationId xmlns:a16="http://schemas.microsoft.com/office/drawing/2014/main" id="{C159CE45-308A-A6A3-302C-ECDF148D6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E8BD4-190E-6677-AAFC-14E22073A10E}"/>
              </a:ext>
            </a:extLst>
          </p:cNvPr>
          <p:cNvSpPr>
            <a:spLocks noGrp="1"/>
          </p:cNvSpPr>
          <p:nvPr>
            <p:ph type="sldNum" sz="quarter" idx="12"/>
          </p:nvPr>
        </p:nvSpPr>
        <p:spPr/>
        <p:txBody>
          <a:bodyPr/>
          <a:lstStyle/>
          <a:p>
            <a:fld id="{6B8B9A77-96D9-47F5-8675-F5FCA0C609AF}" type="slidenum">
              <a:rPr lang="en-US" smtClean="0"/>
              <a:t>‹#›</a:t>
            </a:fld>
            <a:endParaRPr lang="en-US"/>
          </a:p>
        </p:txBody>
      </p:sp>
    </p:spTree>
    <p:extLst>
      <p:ext uri="{BB962C8B-B14F-4D97-AF65-F5344CB8AC3E}">
        <p14:creationId xmlns:p14="http://schemas.microsoft.com/office/powerpoint/2010/main" val="166515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C938-DD88-8693-D952-053C613ED0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E60183-F7D4-F059-8438-FE1B44B78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E0FCE-1D39-3054-BC53-FBC35C202587}"/>
              </a:ext>
            </a:extLst>
          </p:cNvPr>
          <p:cNvSpPr>
            <a:spLocks noGrp="1"/>
          </p:cNvSpPr>
          <p:nvPr>
            <p:ph type="dt" sz="half" idx="10"/>
          </p:nvPr>
        </p:nvSpPr>
        <p:spPr/>
        <p:txBody>
          <a:bodyPr/>
          <a:lstStyle/>
          <a:p>
            <a:fld id="{F0072C1F-7433-4C55-A1BD-529768749746}" type="datetimeFigureOut">
              <a:rPr lang="en-US" smtClean="0"/>
              <a:t>2/14/2024</a:t>
            </a:fld>
            <a:endParaRPr lang="en-US"/>
          </a:p>
        </p:txBody>
      </p:sp>
      <p:sp>
        <p:nvSpPr>
          <p:cNvPr id="5" name="Footer Placeholder 4">
            <a:extLst>
              <a:ext uri="{FF2B5EF4-FFF2-40B4-BE49-F238E27FC236}">
                <a16:creationId xmlns:a16="http://schemas.microsoft.com/office/drawing/2014/main" id="{AD082129-B41E-CA11-DDE3-7904BC3DF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8B8DF-A723-7715-B87F-8B005E61B315}"/>
              </a:ext>
            </a:extLst>
          </p:cNvPr>
          <p:cNvSpPr>
            <a:spLocks noGrp="1"/>
          </p:cNvSpPr>
          <p:nvPr>
            <p:ph type="sldNum" sz="quarter" idx="12"/>
          </p:nvPr>
        </p:nvSpPr>
        <p:spPr/>
        <p:txBody>
          <a:bodyPr/>
          <a:lstStyle/>
          <a:p>
            <a:fld id="{6B8B9A77-96D9-47F5-8675-F5FCA0C609AF}" type="slidenum">
              <a:rPr lang="en-US" smtClean="0"/>
              <a:t>‹#›</a:t>
            </a:fld>
            <a:endParaRPr lang="en-US"/>
          </a:p>
        </p:txBody>
      </p:sp>
    </p:spTree>
    <p:extLst>
      <p:ext uri="{BB962C8B-B14F-4D97-AF65-F5344CB8AC3E}">
        <p14:creationId xmlns:p14="http://schemas.microsoft.com/office/powerpoint/2010/main" val="175974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5C9567-EB7D-76A6-EE50-673D94A24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0DC321-0D3D-2743-D95C-5549C13572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68E92-9C25-F6CF-CAC1-CD78D423FE9B}"/>
              </a:ext>
            </a:extLst>
          </p:cNvPr>
          <p:cNvSpPr>
            <a:spLocks noGrp="1"/>
          </p:cNvSpPr>
          <p:nvPr>
            <p:ph type="dt" sz="half" idx="10"/>
          </p:nvPr>
        </p:nvSpPr>
        <p:spPr/>
        <p:txBody>
          <a:bodyPr/>
          <a:lstStyle/>
          <a:p>
            <a:fld id="{F0072C1F-7433-4C55-A1BD-529768749746}" type="datetimeFigureOut">
              <a:rPr lang="en-US" smtClean="0"/>
              <a:t>2/14/2024</a:t>
            </a:fld>
            <a:endParaRPr lang="en-US"/>
          </a:p>
        </p:txBody>
      </p:sp>
      <p:sp>
        <p:nvSpPr>
          <p:cNvPr id="5" name="Footer Placeholder 4">
            <a:extLst>
              <a:ext uri="{FF2B5EF4-FFF2-40B4-BE49-F238E27FC236}">
                <a16:creationId xmlns:a16="http://schemas.microsoft.com/office/drawing/2014/main" id="{33C3ED7A-0B4E-57FC-2567-83A1ED16E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0CB67-0603-C9F3-D133-6BF96564A81A}"/>
              </a:ext>
            </a:extLst>
          </p:cNvPr>
          <p:cNvSpPr>
            <a:spLocks noGrp="1"/>
          </p:cNvSpPr>
          <p:nvPr>
            <p:ph type="sldNum" sz="quarter" idx="12"/>
          </p:nvPr>
        </p:nvSpPr>
        <p:spPr/>
        <p:txBody>
          <a:bodyPr/>
          <a:lstStyle/>
          <a:p>
            <a:fld id="{6B8B9A77-96D9-47F5-8675-F5FCA0C609AF}" type="slidenum">
              <a:rPr lang="en-US" smtClean="0"/>
              <a:t>‹#›</a:t>
            </a:fld>
            <a:endParaRPr lang="en-US"/>
          </a:p>
        </p:txBody>
      </p:sp>
    </p:spTree>
    <p:extLst>
      <p:ext uri="{BB962C8B-B14F-4D97-AF65-F5344CB8AC3E}">
        <p14:creationId xmlns:p14="http://schemas.microsoft.com/office/powerpoint/2010/main" val="154138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94B6-C008-B05E-420D-1671E35469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2FE49-0697-6767-9C02-9555BC1D79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E3BC9-7C65-91E3-08F8-0FE526C25B83}"/>
              </a:ext>
            </a:extLst>
          </p:cNvPr>
          <p:cNvSpPr>
            <a:spLocks noGrp="1"/>
          </p:cNvSpPr>
          <p:nvPr>
            <p:ph type="dt" sz="half" idx="10"/>
          </p:nvPr>
        </p:nvSpPr>
        <p:spPr/>
        <p:txBody>
          <a:bodyPr/>
          <a:lstStyle/>
          <a:p>
            <a:fld id="{F0072C1F-7433-4C55-A1BD-529768749746}" type="datetimeFigureOut">
              <a:rPr lang="en-US" smtClean="0"/>
              <a:t>2/14/2024</a:t>
            </a:fld>
            <a:endParaRPr lang="en-US"/>
          </a:p>
        </p:txBody>
      </p:sp>
      <p:sp>
        <p:nvSpPr>
          <p:cNvPr id="5" name="Footer Placeholder 4">
            <a:extLst>
              <a:ext uri="{FF2B5EF4-FFF2-40B4-BE49-F238E27FC236}">
                <a16:creationId xmlns:a16="http://schemas.microsoft.com/office/drawing/2014/main" id="{609ED9E4-E53D-4989-4C44-46D097A5D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0641F-F738-242B-1D0C-910B2A772D74}"/>
              </a:ext>
            </a:extLst>
          </p:cNvPr>
          <p:cNvSpPr>
            <a:spLocks noGrp="1"/>
          </p:cNvSpPr>
          <p:nvPr>
            <p:ph type="sldNum" sz="quarter" idx="12"/>
          </p:nvPr>
        </p:nvSpPr>
        <p:spPr/>
        <p:txBody>
          <a:bodyPr/>
          <a:lstStyle/>
          <a:p>
            <a:fld id="{6B8B9A77-96D9-47F5-8675-F5FCA0C609AF}" type="slidenum">
              <a:rPr lang="en-US" smtClean="0"/>
              <a:t>‹#›</a:t>
            </a:fld>
            <a:endParaRPr lang="en-US"/>
          </a:p>
        </p:txBody>
      </p:sp>
    </p:spTree>
    <p:extLst>
      <p:ext uri="{BB962C8B-B14F-4D97-AF65-F5344CB8AC3E}">
        <p14:creationId xmlns:p14="http://schemas.microsoft.com/office/powerpoint/2010/main" val="83638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2013-22A9-D6E1-F6D4-E1157D7D8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04DD8E-B058-370A-243E-0E31B0B59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0E44C-E8BC-EEF9-0C50-9159D501DD64}"/>
              </a:ext>
            </a:extLst>
          </p:cNvPr>
          <p:cNvSpPr>
            <a:spLocks noGrp="1"/>
          </p:cNvSpPr>
          <p:nvPr>
            <p:ph type="dt" sz="half" idx="10"/>
          </p:nvPr>
        </p:nvSpPr>
        <p:spPr/>
        <p:txBody>
          <a:bodyPr/>
          <a:lstStyle/>
          <a:p>
            <a:fld id="{F0072C1F-7433-4C55-A1BD-529768749746}" type="datetimeFigureOut">
              <a:rPr lang="en-US" smtClean="0"/>
              <a:t>2/14/2024</a:t>
            </a:fld>
            <a:endParaRPr lang="en-US"/>
          </a:p>
        </p:txBody>
      </p:sp>
      <p:sp>
        <p:nvSpPr>
          <p:cNvPr id="5" name="Footer Placeholder 4">
            <a:extLst>
              <a:ext uri="{FF2B5EF4-FFF2-40B4-BE49-F238E27FC236}">
                <a16:creationId xmlns:a16="http://schemas.microsoft.com/office/drawing/2014/main" id="{7BBAD391-BC25-3044-3525-0BBF0F6CC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B9B25-E022-BA68-B66E-0245410E039A}"/>
              </a:ext>
            </a:extLst>
          </p:cNvPr>
          <p:cNvSpPr>
            <a:spLocks noGrp="1"/>
          </p:cNvSpPr>
          <p:nvPr>
            <p:ph type="sldNum" sz="quarter" idx="12"/>
          </p:nvPr>
        </p:nvSpPr>
        <p:spPr/>
        <p:txBody>
          <a:bodyPr/>
          <a:lstStyle/>
          <a:p>
            <a:fld id="{6B8B9A77-96D9-47F5-8675-F5FCA0C609AF}" type="slidenum">
              <a:rPr lang="en-US" smtClean="0"/>
              <a:t>‹#›</a:t>
            </a:fld>
            <a:endParaRPr lang="en-US"/>
          </a:p>
        </p:txBody>
      </p:sp>
    </p:spTree>
    <p:extLst>
      <p:ext uri="{BB962C8B-B14F-4D97-AF65-F5344CB8AC3E}">
        <p14:creationId xmlns:p14="http://schemas.microsoft.com/office/powerpoint/2010/main" val="214594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E9DA-B6B7-FCDE-B98E-9A0E8D273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96D0-C503-87EA-A559-6B3E5F4FA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1DEAC-7498-73AD-A057-510168D45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94262B-2255-274C-DB38-31B4CB8B8BDC}"/>
              </a:ext>
            </a:extLst>
          </p:cNvPr>
          <p:cNvSpPr>
            <a:spLocks noGrp="1"/>
          </p:cNvSpPr>
          <p:nvPr>
            <p:ph type="dt" sz="half" idx="10"/>
          </p:nvPr>
        </p:nvSpPr>
        <p:spPr/>
        <p:txBody>
          <a:bodyPr/>
          <a:lstStyle/>
          <a:p>
            <a:fld id="{F0072C1F-7433-4C55-A1BD-529768749746}" type="datetimeFigureOut">
              <a:rPr lang="en-US" smtClean="0"/>
              <a:t>2/14/2024</a:t>
            </a:fld>
            <a:endParaRPr lang="en-US"/>
          </a:p>
        </p:txBody>
      </p:sp>
      <p:sp>
        <p:nvSpPr>
          <p:cNvPr id="6" name="Footer Placeholder 5">
            <a:extLst>
              <a:ext uri="{FF2B5EF4-FFF2-40B4-BE49-F238E27FC236}">
                <a16:creationId xmlns:a16="http://schemas.microsoft.com/office/drawing/2014/main" id="{C6698ABF-0A23-F286-1369-1E0629896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DF05E4-68EA-C51F-58FF-A835A7A869FB}"/>
              </a:ext>
            </a:extLst>
          </p:cNvPr>
          <p:cNvSpPr>
            <a:spLocks noGrp="1"/>
          </p:cNvSpPr>
          <p:nvPr>
            <p:ph type="sldNum" sz="quarter" idx="12"/>
          </p:nvPr>
        </p:nvSpPr>
        <p:spPr/>
        <p:txBody>
          <a:bodyPr/>
          <a:lstStyle/>
          <a:p>
            <a:fld id="{6B8B9A77-96D9-47F5-8675-F5FCA0C609AF}" type="slidenum">
              <a:rPr lang="en-US" smtClean="0"/>
              <a:t>‹#›</a:t>
            </a:fld>
            <a:endParaRPr lang="en-US"/>
          </a:p>
        </p:txBody>
      </p:sp>
    </p:spTree>
    <p:extLst>
      <p:ext uri="{BB962C8B-B14F-4D97-AF65-F5344CB8AC3E}">
        <p14:creationId xmlns:p14="http://schemas.microsoft.com/office/powerpoint/2010/main" val="293514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B316-AD1B-1322-7CE0-C236A7771B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8249CA-EBAF-D851-F795-2FC2C5C06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F7DAF7-3847-8138-0121-EEC6791B1F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47DFBF-97F1-31DC-EFEB-42176CB48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EC7BFD-1E48-C941-404B-6EB65F095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97CDAA-2167-C013-DA04-B51CB19E3B04}"/>
              </a:ext>
            </a:extLst>
          </p:cNvPr>
          <p:cNvSpPr>
            <a:spLocks noGrp="1"/>
          </p:cNvSpPr>
          <p:nvPr>
            <p:ph type="dt" sz="half" idx="10"/>
          </p:nvPr>
        </p:nvSpPr>
        <p:spPr/>
        <p:txBody>
          <a:bodyPr/>
          <a:lstStyle/>
          <a:p>
            <a:fld id="{F0072C1F-7433-4C55-A1BD-529768749746}" type="datetimeFigureOut">
              <a:rPr lang="en-US" smtClean="0"/>
              <a:t>2/14/2024</a:t>
            </a:fld>
            <a:endParaRPr lang="en-US"/>
          </a:p>
        </p:txBody>
      </p:sp>
      <p:sp>
        <p:nvSpPr>
          <p:cNvPr id="8" name="Footer Placeholder 7">
            <a:extLst>
              <a:ext uri="{FF2B5EF4-FFF2-40B4-BE49-F238E27FC236}">
                <a16:creationId xmlns:a16="http://schemas.microsoft.com/office/drawing/2014/main" id="{7B1DDEA8-BCE3-E671-6970-64CB9B4EC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BCBA80-8F01-2631-37B1-174123BF3EED}"/>
              </a:ext>
            </a:extLst>
          </p:cNvPr>
          <p:cNvSpPr>
            <a:spLocks noGrp="1"/>
          </p:cNvSpPr>
          <p:nvPr>
            <p:ph type="sldNum" sz="quarter" idx="12"/>
          </p:nvPr>
        </p:nvSpPr>
        <p:spPr/>
        <p:txBody>
          <a:bodyPr/>
          <a:lstStyle/>
          <a:p>
            <a:fld id="{6B8B9A77-96D9-47F5-8675-F5FCA0C609AF}" type="slidenum">
              <a:rPr lang="en-US" smtClean="0"/>
              <a:t>‹#›</a:t>
            </a:fld>
            <a:endParaRPr lang="en-US"/>
          </a:p>
        </p:txBody>
      </p:sp>
    </p:spTree>
    <p:extLst>
      <p:ext uri="{BB962C8B-B14F-4D97-AF65-F5344CB8AC3E}">
        <p14:creationId xmlns:p14="http://schemas.microsoft.com/office/powerpoint/2010/main" val="166948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C304-2E22-636A-DB4C-E72673596E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2F065F-49A8-7E10-7969-090A4CC9788A}"/>
              </a:ext>
            </a:extLst>
          </p:cNvPr>
          <p:cNvSpPr>
            <a:spLocks noGrp="1"/>
          </p:cNvSpPr>
          <p:nvPr>
            <p:ph type="dt" sz="half" idx="10"/>
          </p:nvPr>
        </p:nvSpPr>
        <p:spPr/>
        <p:txBody>
          <a:bodyPr/>
          <a:lstStyle/>
          <a:p>
            <a:fld id="{F0072C1F-7433-4C55-A1BD-529768749746}" type="datetimeFigureOut">
              <a:rPr lang="en-US" smtClean="0"/>
              <a:t>2/14/2024</a:t>
            </a:fld>
            <a:endParaRPr lang="en-US"/>
          </a:p>
        </p:txBody>
      </p:sp>
      <p:sp>
        <p:nvSpPr>
          <p:cNvPr id="4" name="Footer Placeholder 3">
            <a:extLst>
              <a:ext uri="{FF2B5EF4-FFF2-40B4-BE49-F238E27FC236}">
                <a16:creationId xmlns:a16="http://schemas.microsoft.com/office/drawing/2014/main" id="{6A46B5AB-BEF6-0718-72B2-95C09FEC4E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C73FF4-6DA7-602C-6F10-229EAC72B727}"/>
              </a:ext>
            </a:extLst>
          </p:cNvPr>
          <p:cNvSpPr>
            <a:spLocks noGrp="1"/>
          </p:cNvSpPr>
          <p:nvPr>
            <p:ph type="sldNum" sz="quarter" idx="12"/>
          </p:nvPr>
        </p:nvSpPr>
        <p:spPr/>
        <p:txBody>
          <a:bodyPr/>
          <a:lstStyle/>
          <a:p>
            <a:fld id="{6B8B9A77-96D9-47F5-8675-F5FCA0C609AF}" type="slidenum">
              <a:rPr lang="en-US" smtClean="0"/>
              <a:t>‹#›</a:t>
            </a:fld>
            <a:endParaRPr lang="en-US"/>
          </a:p>
        </p:txBody>
      </p:sp>
    </p:spTree>
    <p:extLst>
      <p:ext uri="{BB962C8B-B14F-4D97-AF65-F5344CB8AC3E}">
        <p14:creationId xmlns:p14="http://schemas.microsoft.com/office/powerpoint/2010/main" val="296681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810C0-B6C4-3DA6-F8B7-DE998D43E00E}"/>
              </a:ext>
            </a:extLst>
          </p:cNvPr>
          <p:cNvSpPr>
            <a:spLocks noGrp="1"/>
          </p:cNvSpPr>
          <p:nvPr>
            <p:ph type="dt" sz="half" idx="10"/>
          </p:nvPr>
        </p:nvSpPr>
        <p:spPr/>
        <p:txBody>
          <a:bodyPr/>
          <a:lstStyle/>
          <a:p>
            <a:fld id="{F0072C1F-7433-4C55-A1BD-529768749746}" type="datetimeFigureOut">
              <a:rPr lang="en-US" smtClean="0"/>
              <a:t>2/14/2024</a:t>
            </a:fld>
            <a:endParaRPr lang="en-US"/>
          </a:p>
        </p:txBody>
      </p:sp>
      <p:sp>
        <p:nvSpPr>
          <p:cNvPr id="3" name="Footer Placeholder 2">
            <a:extLst>
              <a:ext uri="{FF2B5EF4-FFF2-40B4-BE49-F238E27FC236}">
                <a16:creationId xmlns:a16="http://schemas.microsoft.com/office/drawing/2014/main" id="{C1CB4C03-B9FD-D97B-39DA-AAD3C05F98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9C8DFC-4AC1-7FBC-BEB1-A9124F922B48}"/>
              </a:ext>
            </a:extLst>
          </p:cNvPr>
          <p:cNvSpPr>
            <a:spLocks noGrp="1"/>
          </p:cNvSpPr>
          <p:nvPr>
            <p:ph type="sldNum" sz="quarter" idx="12"/>
          </p:nvPr>
        </p:nvSpPr>
        <p:spPr/>
        <p:txBody>
          <a:bodyPr/>
          <a:lstStyle/>
          <a:p>
            <a:fld id="{6B8B9A77-96D9-47F5-8675-F5FCA0C609AF}" type="slidenum">
              <a:rPr lang="en-US" smtClean="0"/>
              <a:t>‹#›</a:t>
            </a:fld>
            <a:endParaRPr lang="en-US"/>
          </a:p>
        </p:txBody>
      </p:sp>
    </p:spTree>
    <p:extLst>
      <p:ext uri="{BB962C8B-B14F-4D97-AF65-F5344CB8AC3E}">
        <p14:creationId xmlns:p14="http://schemas.microsoft.com/office/powerpoint/2010/main" val="339716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EFDB-26C6-80E3-990A-94909C9CE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0AD1CC-1C4D-A598-EFE3-B644A32E1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D9CBAD-29B2-B943-7A6F-E34A7AF0C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7A118-B4D2-53A4-179D-2D2BD331B5C2}"/>
              </a:ext>
            </a:extLst>
          </p:cNvPr>
          <p:cNvSpPr>
            <a:spLocks noGrp="1"/>
          </p:cNvSpPr>
          <p:nvPr>
            <p:ph type="dt" sz="half" idx="10"/>
          </p:nvPr>
        </p:nvSpPr>
        <p:spPr/>
        <p:txBody>
          <a:bodyPr/>
          <a:lstStyle/>
          <a:p>
            <a:fld id="{F0072C1F-7433-4C55-A1BD-529768749746}" type="datetimeFigureOut">
              <a:rPr lang="en-US" smtClean="0"/>
              <a:t>2/14/2024</a:t>
            </a:fld>
            <a:endParaRPr lang="en-US"/>
          </a:p>
        </p:txBody>
      </p:sp>
      <p:sp>
        <p:nvSpPr>
          <p:cNvPr id="6" name="Footer Placeholder 5">
            <a:extLst>
              <a:ext uri="{FF2B5EF4-FFF2-40B4-BE49-F238E27FC236}">
                <a16:creationId xmlns:a16="http://schemas.microsoft.com/office/drawing/2014/main" id="{A35CD851-1088-3CDC-310E-520467499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85FFA-96E2-36DF-95D4-ABD010A614C5}"/>
              </a:ext>
            </a:extLst>
          </p:cNvPr>
          <p:cNvSpPr>
            <a:spLocks noGrp="1"/>
          </p:cNvSpPr>
          <p:nvPr>
            <p:ph type="sldNum" sz="quarter" idx="12"/>
          </p:nvPr>
        </p:nvSpPr>
        <p:spPr/>
        <p:txBody>
          <a:bodyPr/>
          <a:lstStyle/>
          <a:p>
            <a:fld id="{6B8B9A77-96D9-47F5-8675-F5FCA0C609AF}" type="slidenum">
              <a:rPr lang="en-US" smtClean="0"/>
              <a:t>‹#›</a:t>
            </a:fld>
            <a:endParaRPr lang="en-US"/>
          </a:p>
        </p:txBody>
      </p:sp>
    </p:spTree>
    <p:extLst>
      <p:ext uri="{BB962C8B-B14F-4D97-AF65-F5344CB8AC3E}">
        <p14:creationId xmlns:p14="http://schemas.microsoft.com/office/powerpoint/2010/main" val="96213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99CA-7CDF-940E-749A-B9FD8ADC0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26B85A-BCD2-DED5-9FA2-EDB52BD36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43DFB3-8081-FB40-DDDA-674F17D21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32032-F567-87EC-CA25-2B2B6A1CD690}"/>
              </a:ext>
            </a:extLst>
          </p:cNvPr>
          <p:cNvSpPr>
            <a:spLocks noGrp="1"/>
          </p:cNvSpPr>
          <p:nvPr>
            <p:ph type="dt" sz="half" idx="10"/>
          </p:nvPr>
        </p:nvSpPr>
        <p:spPr/>
        <p:txBody>
          <a:bodyPr/>
          <a:lstStyle/>
          <a:p>
            <a:fld id="{F0072C1F-7433-4C55-A1BD-529768749746}" type="datetimeFigureOut">
              <a:rPr lang="en-US" smtClean="0"/>
              <a:t>2/14/2024</a:t>
            </a:fld>
            <a:endParaRPr lang="en-US"/>
          </a:p>
        </p:txBody>
      </p:sp>
      <p:sp>
        <p:nvSpPr>
          <p:cNvPr id="6" name="Footer Placeholder 5">
            <a:extLst>
              <a:ext uri="{FF2B5EF4-FFF2-40B4-BE49-F238E27FC236}">
                <a16:creationId xmlns:a16="http://schemas.microsoft.com/office/drawing/2014/main" id="{E8C1BFBF-0002-F082-4170-787A3F6F3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80D19-F95F-6DF2-12E5-BB1A6D6B0375}"/>
              </a:ext>
            </a:extLst>
          </p:cNvPr>
          <p:cNvSpPr>
            <a:spLocks noGrp="1"/>
          </p:cNvSpPr>
          <p:nvPr>
            <p:ph type="sldNum" sz="quarter" idx="12"/>
          </p:nvPr>
        </p:nvSpPr>
        <p:spPr/>
        <p:txBody>
          <a:bodyPr/>
          <a:lstStyle/>
          <a:p>
            <a:fld id="{6B8B9A77-96D9-47F5-8675-F5FCA0C609AF}" type="slidenum">
              <a:rPr lang="en-US" smtClean="0"/>
              <a:t>‹#›</a:t>
            </a:fld>
            <a:endParaRPr lang="en-US"/>
          </a:p>
        </p:txBody>
      </p:sp>
    </p:spTree>
    <p:extLst>
      <p:ext uri="{BB962C8B-B14F-4D97-AF65-F5344CB8AC3E}">
        <p14:creationId xmlns:p14="http://schemas.microsoft.com/office/powerpoint/2010/main" val="6994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46838-5CB9-7D09-9C3C-824E310EF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39267E-4409-D45F-F505-D20969F1E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980ED-CD93-51B9-3555-39AF01FD27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72C1F-7433-4C55-A1BD-529768749746}" type="datetimeFigureOut">
              <a:rPr lang="en-US" smtClean="0"/>
              <a:t>2/14/2024</a:t>
            </a:fld>
            <a:endParaRPr lang="en-US"/>
          </a:p>
        </p:txBody>
      </p:sp>
      <p:sp>
        <p:nvSpPr>
          <p:cNvPr id="5" name="Footer Placeholder 4">
            <a:extLst>
              <a:ext uri="{FF2B5EF4-FFF2-40B4-BE49-F238E27FC236}">
                <a16:creationId xmlns:a16="http://schemas.microsoft.com/office/drawing/2014/main" id="{39DB5D61-9C0F-6308-E1C7-E540B8355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2812B5-8328-5216-9D6E-D4F2564D9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B9A77-96D9-47F5-8675-F5FCA0C609AF}" type="slidenum">
              <a:rPr lang="en-US" smtClean="0"/>
              <a:t>‹#›</a:t>
            </a:fld>
            <a:endParaRPr lang="en-US"/>
          </a:p>
        </p:txBody>
      </p:sp>
    </p:spTree>
    <p:extLst>
      <p:ext uri="{BB962C8B-B14F-4D97-AF65-F5344CB8AC3E}">
        <p14:creationId xmlns:p14="http://schemas.microsoft.com/office/powerpoint/2010/main" val="1611747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E312D0-269F-C433-FF7B-6F379463308B}"/>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dirty="0">
                <a:solidFill>
                  <a:schemeClr val="bg1">
                    <a:lumMod val="95000"/>
                    <a:lumOff val="5000"/>
                  </a:schemeClr>
                </a:solidFill>
              </a:rPr>
              <a:t>Introduction to some Basic </a:t>
            </a:r>
            <a:r>
              <a:rPr lang="en-US" sz="5400">
                <a:solidFill>
                  <a:schemeClr val="bg1">
                    <a:lumMod val="95000"/>
                    <a:lumOff val="5000"/>
                  </a:schemeClr>
                </a:solidFill>
              </a:rPr>
              <a:t>Concepts in Machine </a:t>
            </a:r>
            <a:r>
              <a:rPr lang="en-US" sz="5400" dirty="0">
                <a:solidFill>
                  <a:schemeClr val="bg1">
                    <a:lumMod val="95000"/>
                    <a:lumOff val="5000"/>
                  </a:schemeClr>
                </a:solidFill>
              </a:rPr>
              <a:t>Learning</a:t>
            </a:r>
          </a:p>
        </p:txBody>
      </p:sp>
    </p:spTree>
    <p:extLst>
      <p:ext uri="{BB962C8B-B14F-4D97-AF65-F5344CB8AC3E}">
        <p14:creationId xmlns:p14="http://schemas.microsoft.com/office/powerpoint/2010/main" val="11750990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FD2E6-DB52-8CCD-10B4-0B07AB3E7C68}"/>
              </a:ext>
            </a:extLst>
          </p:cNvPr>
          <p:cNvSpPr>
            <a:spLocks noGrp="1"/>
          </p:cNvSpPr>
          <p:nvPr>
            <p:ph type="title"/>
          </p:nvPr>
        </p:nvSpPr>
        <p:spPr>
          <a:xfrm>
            <a:off x="630936" y="639520"/>
            <a:ext cx="3429000" cy="1719072"/>
          </a:xfrm>
        </p:spPr>
        <p:txBody>
          <a:bodyPr anchor="b">
            <a:normAutofit/>
          </a:bodyPr>
          <a:lstStyle/>
          <a:p>
            <a:r>
              <a:rPr lang="en-US" sz="3800"/>
              <a:t>Why Use Machine Learning?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790BE6-F34B-41FC-FCB7-9BDC70FA50C9}"/>
              </a:ext>
            </a:extLst>
          </p:cNvPr>
          <p:cNvSpPr>
            <a:spLocks noGrp="1"/>
          </p:cNvSpPr>
          <p:nvPr>
            <p:ph idx="1"/>
          </p:nvPr>
        </p:nvSpPr>
        <p:spPr>
          <a:xfrm>
            <a:off x="630936" y="2807208"/>
            <a:ext cx="3429000" cy="3410712"/>
          </a:xfrm>
        </p:spPr>
        <p:txBody>
          <a:bodyPr anchor="t">
            <a:normAutofit fontScale="92500" lnSpcReduction="10000"/>
          </a:bodyPr>
          <a:lstStyle/>
          <a:p>
            <a:r>
              <a:rPr lang="en-US" dirty="0"/>
              <a:t>Finally, Machine Learning can help humans learn.</a:t>
            </a:r>
          </a:p>
          <a:p>
            <a:r>
              <a:rPr lang="en-US" dirty="0"/>
              <a:t>Digging into large amounts of data to discover hidden patterns is called data mining, and machine learning excels at it.</a:t>
            </a:r>
          </a:p>
        </p:txBody>
      </p:sp>
      <p:pic>
        <p:nvPicPr>
          <p:cNvPr id="5" name="Picture 4">
            <a:extLst>
              <a:ext uri="{FF2B5EF4-FFF2-40B4-BE49-F238E27FC236}">
                <a16:creationId xmlns:a16="http://schemas.microsoft.com/office/drawing/2014/main" id="{C21D3ECF-E530-BFE2-B4DB-60C74D186A5A}"/>
              </a:ext>
            </a:extLst>
          </p:cNvPr>
          <p:cNvPicPr>
            <a:picLocks noChangeAspect="1"/>
          </p:cNvPicPr>
          <p:nvPr/>
        </p:nvPicPr>
        <p:blipFill>
          <a:blip r:embed="rId2"/>
          <a:stretch>
            <a:fillRect/>
          </a:stretch>
        </p:blipFill>
        <p:spPr>
          <a:xfrm>
            <a:off x="4654296" y="1478700"/>
            <a:ext cx="6903720" cy="3900600"/>
          </a:xfrm>
          <a:prstGeom prst="rect">
            <a:avLst/>
          </a:prstGeom>
        </p:spPr>
      </p:pic>
    </p:spTree>
    <p:extLst>
      <p:ext uri="{BB962C8B-B14F-4D97-AF65-F5344CB8AC3E}">
        <p14:creationId xmlns:p14="http://schemas.microsoft.com/office/powerpoint/2010/main" val="116024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FD2E6-DB52-8CCD-10B4-0B07AB3E7C68}"/>
              </a:ext>
            </a:extLst>
          </p:cNvPr>
          <p:cNvSpPr>
            <a:spLocks noGrp="1"/>
          </p:cNvSpPr>
          <p:nvPr>
            <p:ph type="title"/>
          </p:nvPr>
        </p:nvSpPr>
        <p:spPr>
          <a:xfrm>
            <a:off x="838200" y="365125"/>
            <a:ext cx="10515600" cy="1325563"/>
          </a:xfrm>
        </p:spPr>
        <p:txBody>
          <a:bodyPr>
            <a:normAutofit/>
          </a:bodyPr>
          <a:lstStyle/>
          <a:p>
            <a:r>
              <a:rPr lang="en-US" sz="5400"/>
              <a:t>Types of Machine Learning Systems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790BE6-F34B-41FC-FCB7-9BDC70FA50C9}"/>
              </a:ext>
            </a:extLst>
          </p:cNvPr>
          <p:cNvSpPr>
            <a:spLocks noGrp="1"/>
          </p:cNvSpPr>
          <p:nvPr>
            <p:ph idx="1"/>
          </p:nvPr>
        </p:nvSpPr>
        <p:spPr>
          <a:xfrm>
            <a:off x="838200" y="1929384"/>
            <a:ext cx="10515600" cy="4251960"/>
          </a:xfrm>
        </p:spPr>
        <p:txBody>
          <a:bodyPr>
            <a:normAutofit/>
          </a:bodyPr>
          <a:lstStyle/>
          <a:p>
            <a:pPr marL="0" indent="0">
              <a:buNone/>
            </a:pPr>
            <a:r>
              <a:rPr lang="en-US" sz="2200"/>
              <a:t>Whether or not they are trained with human supervision </a:t>
            </a:r>
          </a:p>
          <a:p>
            <a:pPr lvl="1"/>
            <a:r>
              <a:rPr lang="en-US" sz="2200"/>
              <a:t>supervised, unsupervised, semi-supervised, and Reinforcement Learning</a:t>
            </a:r>
          </a:p>
          <a:p>
            <a:pPr marL="0" indent="0">
              <a:buNone/>
            </a:pPr>
            <a:r>
              <a:rPr lang="en-US" sz="2200"/>
              <a:t>Whether or not they can learn incrementally on the fly </a:t>
            </a:r>
          </a:p>
          <a:p>
            <a:pPr lvl="1"/>
            <a:r>
              <a:rPr lang="en-US" sz="2200"/>
              <a:t>online versus batch learning</a:t>
            </a:r>
          </a:p>
          <a:p>
            <a:pPr marL="0" indent="0">
              <a:buNone/>
            </a:pPr>
            <a:r>
              <a:rPr lang="en-US" sz="2200"/>
              <a:t>Whether they work by simply comparing new data points to known data points, or instead detect patterns in the training data and build a predictive model, much like scientists do </a:t>
            </a:r>
          </a:p>
          <a:p>
            <a:pPr lvl="1"/>
            <a:r>
              <a:rPr lang="en-US" sz="2200"/>
              <a:t>instance-based versus model-based learning</a:t>
            </a:r>
          </a:p>
          <a:p>
            <a:pPr marL="0" indent="0">
              <a:buNone/>
            </a:pPr>
            <a:endParaRPr lang="en-US" sz="2200"/>
          </a:p>
          <a:p>
            <a:pPr marL="0" indent="0">
              <a:buNone/>
            </a:pPr>
            <a:r>
              <a:rPr lang="en-US" sz="2200"/>
              <a:t>A state-of-the-art spam filter may learn on the fly using a deep neural network model trained using examples of spam and ham; this makes it an online, model-based, supervised learning system.</a:t>
            </a:r>
          </a:p>
        </p:txBody>
      </p:sp>
    </p:spTree>
    <p:extLst>
      <p:ext uri="{BB962C8B-B14F-4D97-AF65-F5344CB8AC3E}">
        <p14:creationId xmlns:p14="http://schemas.microsoft.com/office/powerpoint/2010/main" val="53804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D59A05-0092-3747-D7B2-12573734A643}"/>
              </a:ext>
            </a:extLst>
          </p:cNvPr>
          <p:cNvSpPr>
            <a:spLocks noGrp="1"/>
          </p:cNvSpPr>
          <p:nvPr>
            <p:ph type="title"/>
          </p:nvPr>
        </p:nvSpPr>
        <p:spPr>
          <a:xfrm>
            <a:off x="1046746" y="586822"/>
            <a:ext cx="3560252" cy="1645920"/>
          </a:xfrm>
        </p:spPr>
        <p:txBody>
          <a:bodyPr>
            <a:normAutofit/>
          </a:bodyPr>
          <a:lstStyle/>
          <a:p>
            <a:r>
              <a:rPr lang="en-US" sz="3200"/>
              <a:t>Training Supervision</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532DF8F-13D5-B57E-A8C4-6C02C542D599}"/>
              </a:ext>
            </a:extLst>
          </p:cNvPr>
          <p:cNvSpPr>
            <a:spLocks noGrp="1"/>
          </p:cNvSpPr>
          <p:nvPr>
            <p:ph idx="1"/>
          </p:nvPr>
        </p:nvSpPr>
        <p:spPr>
          <a:xfrm>
            <a:off x="5351164" y="586822"/>
            <a:ext cx="6002636" cy="1645920"/>
          </a:xfrm>
        </p:spPr>
        <p:txBody>
          <a:bodyPr anchor="ctr">
            <a:normAutofit/>
          </a:bodyPr>
          <a:lstStyle/>
          <a:p>
            <a:pPr marL="0" indent="0">
              <a:buNone/>
            </a:pPr>
            <a:r>
              <a:rPr lang="en-US" sz="1800"/>
              <a:t>Supervised learning</a:t>
            </a:r>
          </a:p>
          <a:p>
            <a:r>
              <a:rPr lang="en-US" sz="1800"/>
              <a:t>A typical supervised learning task is classification.</a:t>
            </a:r>
          </a:p>
        </p:txBody>
      </p:sp>
      <p:pic>
        <p:nvPicPr>
          <p:cNvPr id="5" name="Picture 4">
            <a:extLst>
              <a:ext uri="{FF2B5EF4-FFF2-40B4-BE49-F238E27FC236}">
                <a16:creationId xmlns:a16="http://schemas.microsoft.com/office/drawing/2014/main" id="{3B01B881-7F5C-4930-6132-B5440926661D}"/>
              </a:ext>
            </a:extLst>
          </p:cNvPr>
          <p:cNvPicPr>
            <a:picLocks noChangeAspect="1"/>
          </p:cNvPicPr>
          <p:nvPr/>
        </p:nvPicPr>
        <p:blipFill>
          <a:blip r:embed="rId2"/>
          <a:stretch>
            <a:fillRect/>
          </a:stretch>
        </p:blipFill>
        <p:spPr>
          <a:xfrm>
            <a:off x="861612" y="2734056"/>
            <a:ext cx="10557168" cy="3483864"/>
          </a:xfrm>
          <a:prstGeom prst="rect">
            <a:avLst/>
          </a:prstGeom>
        </p:spPr>
      </p:pic>
    </p:spTree>
    <p:extLst>
      <p:ext uri="{BB962C8B-B14F-4D97-AF65-F5344CB8AC3E}">
        <p14:creationId xmlns:p14="http://schemas.microsoft.com/office/powerpoint/2010/main" val="215831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0FD2E6-DB52-8CCD-10B4-0B07AB3E7C68}"/>
              </a:ext>
            </a:extLst>
          </p:cNvPr>
          <p:cNvSpPr>
            <a:spLocks noGrp="1"/>
          </p:cNvSpPr>
          <p:nvPr>
            <p:ph type="title"/>
          </p:nvPr>
        </p:nvSpPr>
        <p:spPr>
          <a:xfrm>
            <a:off x="1046746" y="586822"/>
            <a:ext cx="3560252" cy="1645920"/>
          </a:xfrm>
        </p:spPr>
        <p:txBody>
          <a:bodyPr>
            <a:normAutofit/>
          </a:bodyPr>
          <a:lstStyle/>
          <a:p>
            <a:r>
              <a:rPr lang="en-US" sz="3200" dirty="0"/>
              <a:t>Supervised Learning</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1790BE6-F34B-41FC-FCB7-9BDC70FA50C9}"/>
              </a:ext>
            </a:extLst>
          </p:cNvPr>
          <p:cNvSpPr>
            <a:spLocks noGrp="1"/>
          </p:cNvSpPr>
          <p:nvPr>
            <p:ph idx="1"/>
          </p:nvPr>
        </p:nvSpPr>
        <p:spPr>
          <a:xfrm>
            <a:off x="5351164" y="586822"/>
            <a:ext cx="6002636" cy="1645920"/>
          </a:xfrm>
        </p:spPr>
        <p:txBody>
          <a:bodyPr anchor="ctr">
            <a:normAutofit/>
          </a:bodyPr>
          <a:lstStyle/>
          <a:p>
            <a:r>
              <a:rPr lang="en-US" sz="1800"/>
              <a:t>Another typical task is regression.</a:t>
            </a:r>
          </a:p>
          <a:p>
            <a:r>
              <a:rPr lang="en-US" sz="1800"/>
              <a:t>Note: some regression models can be used for classification as well, and vice versa.</a:t>
            </a:r>
          </a:p>
          <a:p>
            <a:endParaRPr lang="en-US" sz="1800"/>
          </a:p>
        </p:txBody>
      </p:sp>
      <p:pic>
        <p:nvPicPr>
          <p:cNvPr id="5" name="Picture 4">
            <a:extLst>
              <a:ext uri="{FF2B5EF4-FFF2-40B4-BE49-F238E27FC236}">
                <a16:creationId xmlns:a16="http://schemas.microsoft.com/office/drawing/2014/main" id="{9D9C4DC0-29CB-5D66-8079-3A395E17FF9D}"/>
              </a:ext>
            </a:extLst>
          </p:cNvPr>
          <p:cNvPicPr>
            <a:picLocks noChangeAspect="1"/>
          </p:cNvPicPr>
          <p:nvPr/>
        </p:nvPicPr>
        <p:blipFill>
          <a:blip r:embed="rId2"/>
          <a:stretch>
            <a:fillRect/>
          </a:stretch>
        </p:blipFill>
        <p:spPr>
          <a:xfrm>
            <a:off x="2790327" y="2734056"/>
            <a:ext cx="6699737" cy="3483864"/>
          </a:xfrm>
          <a:prstGeom prst="rect">
            <a:avLst/>
          </a:prstGeom>
        </p:spPr>
      </p:pic>
    </p:spTree>
    <p:extLst>
      <p:ext uri="{BB962C8B-B14F-4D97-AF65-F5344CB8AC3E}">
        <p14:creationId xmlns:p14="http://schemas.microsoft.com/office/powerpoint/2010/main" val="2139809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311C9-C133-AAAE-DABA-C2D08DB58859}"/>
              </a:ext>
            </a:extLst>
          </p:cNvPr>
          <p:cNvSpPr>
            <a:spLocks noGrp="1"/>
          </p:cNvSpPr>
          <p:nvPr>
            <p:ph type="title"/>
          </p:nvPr>
        </p:nvSpPr>
        <p:spPr>
          <a:xfrm>
            <a:off x="838200" y="365125"/>
            <a:ext cx="10515600" cy="1325563"/>
          </a:xfrm>
        </p:spPr>
        <p:txBody>
          <a:bodyPr>
            <a:normAutofit/>
          </a:bodyPr>
          <a:lstStyle/>
          <a:p>
            <a:r>
              <a:rPr lang="en-US" sz="5400"/>
              <a:t>Supervised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EA81B7-9A6F-E4AE-B72E-EE1BA0A834F2}"/>
              </a:ext>
            </a:extLst>
          </p:cNvPr>
          <p:cNvSpPr>
            <a:spLocks noGrp="1"/>
          </p:cNvSpPr>
          <p:nvPr>
            <p:ph idx="1"/>
          </p:nvPr>
        </p:nvSpPr>
        <p:spPr>
          <a:xfrm>
            <a:off x="838200" y="1929384"/>
            <a:ext cx="10515600" cy="4251960"/>
          </a:xfrm>
        </p:spPr>
        <p:txBody>
          <a:bodyPr>
            <a:normAutofit/>
          </a:bodyPr>
          <a:lstStyle/>
          <a:p>
            <a:pPr marL="0" indent="0">
              <a:buNone/>
            </a:pPr>
            <a:r>
              <a:rPr lang="en-US" sz="2200" dirty="0"/>
              <a:t>Here are some of the most important supervised learning algorithms:</a:t>
            </a:r>
          </a:p>
          <a:p>
            <a:r>
              <a:rPr lang="en-US" sz="2200" dirty="0"/>
              <a:t>k-Nearest Neighbors</a:t>
            </a:r>
          </a:p>
          <a:p>
            <a:r>
              <a:rPr lang="en-US" sz="2200" dirty="0"/>
              <a:t>Linear Regression</a:t>
            </a:r>
          </a:p>
          <a:p>
            <a:r>
              <a:rPr lang="en-US" sz="2200" dirty="0"/>
              <a:t>Logistic Regression</a:t>
            </a:r>
          </a:p>
          <a:p>
            <a:r>
              <a:rPr lang="en-US" sz="2200" dirty="0"/>
              <a:t>Support Vector Machines (SVMs)</a:t>
            </a:r>
          </a:p>
          <a:p>
            <a:r>
              <a:rPr lang="en-US" sz="2200" dirty="0"/>
              <a:t>Decision Trees and Random Forests</a:t>
            </a:r>
          </a:p>
        </p:txBody>
      </p:sp>
    </p:spTree>
    <p:extLst>
      <p:ext uri="{BB962C8B-B14F-4D97-AF65-F5344CB8AC3E}">
        <p14:creationId xmlns:p14="http://schemas.microsoft.com/office/powerpoint/2010/main" val="4148583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59A05-0092-3747-D7B2-12573734A643}"/>
              </a:ext>
            </a:extLst>
          </p:cNvPr>
          <p:cNvSpPr>
            <a:spLocks noGrp="1"/>
          </p:cNvSpPr>
          <p:nvPr>
            <p:ph type="title"/>
          </p:nvPr>
        </p:nvSpPr>
        <p:spPr>
          <a:xfrm>
            <a:off x="640080" y="329184"/>
            <a:ext cx="6894576" cy="1783080"/>
          </a:xfrm>
        </p:spPr>
        <p:txBody>
          <a:bodyPr anchor="b">
            <a:normAutofit/>
          </a:bodyPr>
          <a:lstStyle/>
          <a:p>
            <a:r>
              <a:rPr lang="en-US" sz="5400"/>
              <a:t>Unsupervised Learning</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32DF8F-13D5-B57E-A8C4-6C02C542D599}"/>
              </a:ext>
            </a:extLst>
          </p:cNvPr>
          <p:cNvSpPr>
            <a:spLocks noGrp="1"/>
          </p:cNvSpPr>
          <p:nvPr>
            <p:ph idx="1"/>
          </p:nvPr>
        </p:nvSpPr>
        <p:spPr>
          <a:xfrm>
            <a:off x="640080" y="2706624"/>
            <a:ext cx="6894576" cy="3483864"/>
          </a:xfrm>
        </p:spPr>
        <p:txBody>
          <a:bodyPr>
            <a:normAutofit/>
          </a:bodyPr>
          <a:lstStyle/>
          <a:p>
            <a:pPr marL="0" indent="0">
              <a:buNone/>
            </a:pPr>
            <a:r>
              <a:rPr lang="en-US" sz="2200" dirty="0"/>
              <a:t>In unsupervised learning, the training data is unlabeled.</a:t>
            </a:r>
          </a:p>
          <a:p>
            <a:pPr marL="0" indent="0">
              <a:buNone/>
            </a:pPr>
            <a:r>
              <a:rPr lang="en-US" sz="2200" dirty="0"/>
              <a:t>The system tries to learn without a teacher.</a:t>
            </a:r>
          </a:p>
          <a:p>
            <a:pPr lvl="1"/>
            <a:r>
              <a:rPr lang="en-US" sz="2200" dirty="0"/>
              <a:t>For example, clustering algorithm (detect groups of similar visitors) and hierarchical clustering algorithm (subdivide each group into smaller groups).</a:t>
            </a:r>
          </a:p>
        </p:txBody>
      </p:sp>
      <p:pic>
        <p:nvPicPr>
          <p:cNvPr id="5" name="Picture 4">
            <a:extLst>
              <a:ext uri="{FF2B5EF4-FFF2-40B4-BE49-F238E27FC236}">
                <a16:creationId xmlns:a16="http://schemas.microsoft.com/office/drawing/2014/main" id="{9378EA84-A96A-B362-8CCB-DDCBA1DB77A8}"/>
              </a:ext>
            </a:extLst>
          </p:cNvPr>
          <p:cNvPicPr>
            <a:picLocks noChangeAspect="1"/>
          </p:cNvPicPr>
          <p:nvPr/>
        </p:nvPicPr>
        <p:blipFill>
          <a:blip r:embed="rId2"/>
          <a:stretch>
            <a:fillRect/>
          </a:stretch>
        </p:blipFill>
        <p:spPr>
          <a:xfrm>
            <a:off x="7863840" y="1110862"/>
            <a:ext cx="4014216" cy="1866610"/>
          </a:xfrm>
          <a:prstGeom prst="rect">
            <a:avLst/>
          </a:prstGeom>
        </p:spPr>
      </p:pic>
      <p:pic>
        <p:nvPicPr>
          <p:cNvPr id="7" name="Picture 6">
            <a:extLst>
              <a:ext uri="{FF2B5EF4-FFF2-40B4-BE49-F238E27FC236}">
                <a16:creationId xmlns:a16="http://schemas.microsoft.com/office/drawing/2014/main" id="{570A3359-2945-8805-9BE3-3C9A7B6352C8}"/>
              </a:ext>
            </a:extLst>
          </p:cNvPr>
          <p:cNvPicPr>
            <a:picLocks noChangeAspect="1"/>
          </p:cNvPicPr>
          <p:nvPr/>
        </p:nvPicPr>
        <p:blipFill>
          <a:blip r:embed="rId3"/>
          <a:stretch>
            <a:fillRect/>
          </a:stretch>
        </p:blipFill>
        <p:spPr>
          <a:xfrm>
            <a:off x="7863840" y="4288225"/>
            <a:ext cx="3995928" cy="1758208"/>
          </a:xfrm>
          <a:prstGeom prst="rect">
            <a:avLst/>
          </a:prstGeom>
        </p:spPr>
      </p:pic>
    </p:spTree>
    <p:extLst>
      <p:ext uri="{BB962C8B-B14F-4D97-AF65-F5344CB8AC3E}">
        <p14:creationId xmlns:p14="http://schemas.microsoft.com/office/powerpoint/2010/main" val="164381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7203-B531-ACEF-A0B8-32C2A2B3E6B3}"/>
              </a:ext>
            </a:extLst>
          </p:cNvPr>
          <p:cNvSpPr>
            <a:spLocks noGrp="1"/>
          </p:cNvSpPr>
          <p:nvPr>
            <p:ph type="title"/>
          </p:nvPr>
        </p:nvSpPr>
        <p:spPr>
          <a:xfrm>
            <a:off x="630936" y="640080"/>
            <a:ext cx="4818888" cy="1481328"/>
          </a:xfrm>
        </p:spPr>
        <p:txBody>
          <a:bodyPr anchor="b">
            <a:normAutofit/>
          </a:bodyPr>
          <a:lstStyle/>
          <a:p>
            <a:r>
              <a:rPr lang="en-US" sz="4600" dirty="0"/>
              <a:t>A Typical Machine Learning Workflow</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29F44B-3B83-FF9B-ECA2-A9528D55EB3F}"/>
              </a:ext>
            </a:extLst>
          </p:cNvPr>
          <p:cNvSpPr>
            <a:spLocks noGrp="1"/>
          </p:cNvSpPr>
          <p:nvPr>
            <p:ph idx="1"/>
          </p:nvPr>
        </p:nvSpPr>
        <p:spPr>
          <a:xfrm>
            <a:off x="630936" y="2660904"/>
            <a:ext cx="4818888" cy="3547872"/>
          </a:xfrm>
        </p:spPr>
        <p:txBody>
          <a:bodyPr anchor="t">
            <a:normAutofit/>
          </a:bodyPr>
          <a:lstStyle/>
          <a:p>
            <a:r>
              <a:rPr lang="en-US" sz="2200"/>
              <a:t>For example, suppose you want to know if money makes people happy, so you download the Better Life Index data from the OECD’s website as well as stats about GDP per capita from the IMF’s website. Then you join the tables and sort by GDP per capita.</a:t>
            </a:r>
          </a:p>
        </p:txBody>
      </p:sp>
      <p:pic>
        <p:nvPicPr>
          <p:cNvPr id="5" name="Picture 4">
            <a:extLst>
              <a:ext uri="{FF2B5EF4-FFF2-40B4-BE49-F238E27FC236}">
                <a16:creationId xmlns:a16="http://schemas.microsoft.com/office/drawing/2014/main" id="{BD36BB53-11A1-BC09-B17C-BE2F646B22BC}"/>
              </a:ext>
            </a:extLst>
          </p:cNvPr>
          <p:cNvPicPr>
            <a:picLocks noChangeAspect="1"/>
          </p:cNvPicPr>
          <p:nvPr/>
        </p:nvPicPr>
        <p:blipFill>
          <a:blip r:embed="rId2"/>
          <a:stretch>
            <a:fillRect/>
          </a:stretch>
        </p:blipFill>
        <p:spPr>
          <a:xfrm>
            <a:off x="6099048" y="1818604"/>
            <a:ext cx="5458968" cy="3220791"/>
          </a:xfrm>
          <a:prstGeom prst="rect">
            <a:avLst/>
          </a:prstGeom>
        </p:spPr>
      </p:pic>
    </p:spTree>
    <p:extLst>
      <p:ext uri="{BB962C8B-B14F-4D97-AF65-F5344CB8AC3E}">
        <p14:creationId xmlns:p14="http://schemas.microsoft.com/office/powerpoint/2010/main" val="1863006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7203-B531-ACEF-A0B8-32C2A2B3E6B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A Typical Machine Learning Workflow</a:t>
            </a:r>
          </a:p>
        </p:txBody>
      </p:sp>
      <p:sp>
        <p:nvSpPr>
          <p:cNvPr id="3" name="Content Placeholder 2">
            <a:extLst>
              <a:ext uri="{FF2B5EF4-FFF2-40B4-BE49-F238E27FC236}">
                <a16:creationId xmlns:a16="http://schemas.microsoft.com/office/drawing/2014/main" id="{6F29F44B-3B83-FF9B-ECA2-A9528D55EB3F}"/>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Let’s plot the data for a few random countries</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FBD3E81-3041-45EE-64FD-4343B19DED8B}"/>
              </a:ext>
            </a:extLst>
          </p:cNvPr>
          <p:cNvPicPr>
            <a:picLocks noChangeAspect="1"/>
          </p:cNvPicPr>
          <p:nvPr/>
        </p:nvPicPr>
        <p:blipFill>
          <a:blip r:embed="rId2"/>
          <a:stretch>
            <a:fillRect/>
          </a:stretch>
        </p:blipFill>
        <p:spPr>
          <a:xfrm>
            <a:off x="4654296" y="1467338"/>
            <a:ext cx="7214616" cy="3895892"/>
          </a:xfrm>
          <a:prstGeom prst="rect">
            <a:avLst/>
          </a:prstGeom>
        </p:spPr>
      </p:pic>
    </p:spTree>
    <p:extLst>
      <p:ext uri="{BB962C8B-B14F-4D97-AF65-F5344CB8AC3E}">
        <p14:creationId xmlns:p14="http://schemas.microsoft.com/office/powerpoint/2010/main" val="98120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9A27203-B531-ACEF-A0B8-32C2A2B3E6B3}"/>
              </a:ext>
            </a:extLst>
          </p:cNvPr>
          <p:cNvSpPr>
            <a:spLocks noGrp="1"/>
          </p:cNvSpPr>
          <p:nvPr>
            <p:ph type="title"/>
          </p:nvPr>
        </p:nvSpPr>
        <p:spPr>
          <a:xfrm>
            <a:off x="700088" y="2902643"/>
            <a:ext cx="3981854" cy="2216513"/>
          </a:xfrm>
        </p:spPr>
        <p:txBody>
          <a:bodyPr>
            <a:normAutofit/>
          </a:bodyPr>
          <a:lstStyle/>
          <a:p>
            <a:r>
              <a:rPr lang="en-US" sz="4100" kern="1200" dirty="0">
                <a:latin typeface="+mj-lt"/>
                <a:ea typeface="+mj-ea"/>
                <a:cs typeface="+mj-cs"/>
              </a:rPr>
              <a:t>A Typical Machine Learning Workflow</a:t>
            </a:r>
            <a:endParaRPr lang="en-US" sz="4100"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CE812E1-EF58-5CE1-EFA0-6EA447C89531}"/>
              </a:ext>
            </a:extLst>
          </p:cNvPr>
          <p:cNvPicPr>
            <a:picLocks noChangeAspect="1"/>
          </p:cNvPicPr>
          <p:nvPr/>
        </p:nvPicPr>
        <p:blipFill>
          <a:blip r:embed="rId2"/>
          <a:stretch>
            <a:fillRect/>
          </a:stretch>
        </p:blipFill>
        <p:spPr>
          <a:xfrm>
            <a:off x="2831615" y="845341"/>
            <a:ext cx="6779111" cy="144056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6F29F44B-3B83-FF9B-ECA2-A9528D55EB3F}"/>
              </a:ext>
            </a:extLst>
          </p:cNvPr>
          <p:cNvSpPr>
            <a:spLocks noGrp="1"/>
          </p:cNvSpPr>
          <p:nvPr>
            <p:ph idx="1"/>
          </p:nvPr>
        </p:nvSpPr>
        <p:spPr>
          <a:xfrm>
            <a:off x="4970835" y="2633663"/>
            <a:ext cx="6687766" cy="3580868"/>
          </a:xfrm>
        </p:spPr>
        <p:txBody>
          <a:bodyPr>
            <a:normAutofit fontScale="55000" lnSpcReduction="20000"/>
          </a:bodyPr>
          <a:lstStyle/>
          <a:p>
            <a:r>
              <a:rPr lang="en-US" sz="5000" dirty="0"/>
              <a:t>There does seem to be a trend here! It looks like life satisfaction goes up linearly as the country’s GDP per capita increases. </a:t>
            </a:r>
          </a:p>
          <a:p>
            <a:r>
              <a:rPr lang="en-US" sz="5000" dirty="0"/>
              <a:t>So you decide to model life satisfaction as a linear function of GDP per capita. </a:t>
            </a:r>
          </a:p>
          <a:p>
            <a:pPr marL="0" indent="0">
              <a:buNone/>
            </a:pPr>
            <a:r>
              <a:rPr lang="en-US" sz="5000" dirty="0"/>
              <a:t>This step is called model selection: you selected a linear model of life satisfaction with just one attribute, GDP per capita.</a:t>
            </a:r>
          </a:p>
          <a:p>
            <a:endParaRPr lang="en-US" sz="1800" dirty="0"/>
          </a:p>
        </p:txBody>
      </p:sp>
    </p:spTree>
    <p:extLst>
      <p:ext uri="{BB962C8B-B14F-4D97-AF65-F5344CB8AC3E}">
        <p14:creationId xmlns:p14="http://schemas.microsoft.com/office/powerpoint/2010/main" val="1282317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7203-B531-ACEF-A0B8-32C2A2B3E6B3}"/>
              </a:ext>
            </a:extLst>
          </p:cNvPr>
          <p:cNvSpPr>
            <a:spLocks noGrp="1"/>
          </p:cNvSpPr>
          <p:nvPr>
            <p:ph type="title"/>
          </p:nvPr>
        </p:nvSpPr>
        <p:spPr>
          <a:xfrm>
            <a:off x="630936" y="640080"/>
            <a:ext cx="4818888" cy="1481328"/>
          </a:xfrm>
        </p:spPr>
        <p:txBody>
          <a:bodyPr anchor="b">
            <a:normAutofit/>
          </a:bodyPr>
          <a:lstStyle/>
          <a:p>
            <a:r>
              <a:rPr lang="en-US" sz="4600" kern="1200" dirty="0">
                <a:latin typeface="+mj-lt"/>
                <a:ea typeface="+mj-ea"/>
                <a:cs typeface="+mj-cs"/>
              </a:rPr>
              <a:t>A Typical Machine Learning Workflow</a:t>
            </a:r>
            <a:endParaRPr lang="en-US" sz="4600" dirty="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29F44B-3B83-FF9B-ECA2-A9528D55EB3F}"/>
              </a:ext>
            </a:extLst>
          </p:cNvPr>
          <p:cNvSpPr>
            <a:spLocks noGrp="1"/>
          </p:cNvSpPr>
          <p:nvPr>
            <p:ph idx="1"/>
          </p:nvPr>
        </p:nvSpPr>
        <p:spPr>
          <a:xfrm>
            <a:off x="630936" y="2660904"/>
            <a:ext cx="4818888" cy="3547872"/>
          </a:xfrm>
        </p:spPr>
        <p:txBody>
          <a:bodyPr anchor="t">
            <a:normAutofit/>
          </a:bodyPr>
          <a:lstStyle/>
          <a:p>
            <a:r>
              <a:rPr lang="en-US" sz="2200" dirty="0"/>
              <a:t>This model has two model parameters, θ0 and θ1.5 </a:t>
            </a:r>
          </a:p>
          <a:p>
            <a:r>
              <a:rPr lang="en-US" sz="2200" dirty="0"/>
              <a:t>By tweaking these parameters, you can make your model represent any linear function.</a:t>
            </a:r>
          </a:p>
        </p:txBody>
      </p:sp>
      <p:pic>
        <p:nvPicPr>
          <p:cNvPr id="5" name="Picture 4">
            <a:extLst>
              <a:ext uri="{FF2B5EF4-FFF2-40B4-BE49-F238E27FC236}">
                <a16:creationId xmlns:a16="http://schemas.microsoft.com/office/drawing/2014/main" id="{9141C002-09CA-1372-407F-7735D2272A04}"/>
              </a:ext>
            </a:extLst>
          </p:cNvPr>
          <p:cNvPicPr>
            <a:picLocks noChangeAspect="1"/>
          </p:cNvPicPr>
          <p:nvPr/>
        </p:nvPicPr>
        <p:blipFill>
          <a:blip r:embed="rId2"/>
          <a:stretch>
            <a:fillRect/>
          </a:stretch>
        </p:blipFill>
        <p:spPr>
          <a:xfrm>
            <a:off x="6099048" y="1893665"/>
            <a:ext cx="5458968" cy="3070669"/>
          </a:xfrm>
          <a:prstGeom prst="rect">
            <a:avLst/>
          </a:prstGeom>
        </p:spPr>
      </p:pic>
    </p:spTree>
    <p:extLst>
      <p:ext uri="{BB962C8B-B14F-4D97-AF65-F5344CB8AC3E}">
        <p14:creationId xmlns:p14="http://schemas.microsoft.com/office/powerpoint/2010/main" val="145802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5900D-0FE7-8E67-24F9-8A667B379EA7}"/>
              </a:ext>
            </a:extLst>
          </p:cNvPr>
          <p:cNvSpPr>
            <a:spLocks noGrp="1"/>
          </p:cNvSpPr>
          <p:nvPr>
            <p:ph type="title"/>
          </p:nvPr>
        </p:nvSpPr>
        <p:spPr>
          <a:xfrm>
            <a:off x="630936" y="640080"/>
            <a:ext cx="4818888" cy="1481328"/>
          </a:xfrm>
        </p:spPr>
        <p:txBody>
          <a:bodyPr anchor="b">
            <a:normAutofit/>
          </a:bodyPr>
          <a:lstStyle/>
          <a:p>
            <a:r>
              <a:rPr lang="en-US" sz="5000"/>
              <a:t>Machine Learning</a:t>
            </a: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50D784-7EBE-66B5-F7DF-0DE667010A78}"/>
              </a:ext>
            </a:extLst>
          </p:cNvPr>
          <p:cNvSpPr>
            <a:spLocks noGrp="1"/>
          </p:cNvSpPr>
          <p:nvPr>
            <p:ph idx="1"/>
          </p:nvPr>
        </p:nvSpPr>
        <p:spPr>
          <a:xfrm>
            <a:off x="630936" y="2660904"/>
            <a:ext cx="4818888" cy="3547872"/>
          </a:xfrm>
        </p:spPr>
        <p:txBody>
          <a:bodyPr anchor="t">
            <a:normAutofit/>
          </a:bodyPr>
          <a:lstStyle/>
          <a:p>
            <a:r>
              <a:rPr lang="en-US" sz="2200"/>
              <a:t>When most people hear “Machine Learning,” they picture a robot: a dependable butler or a deadly Terminator depending on who you ask. </a:t>
            </a:r>
          </a:p>
          <a:p>
            <a:r>
              <a:rPr lang="en-US" sz="2200"/>
              <a:t>But Machine Learning is not just a futuristic fantasy, it’s already here.</a:t>
            </a:r>
          </a:p>
          <a:p>
            <a:r>
              <a:rPr lang="en-US" sz="2200"/>
              <a:t>The first ML application took over the world in the 1990s: the spam filter.</a:t>
            </a:r>
          </a:p>
          <a:p>
            <a:endParaRPr lang="en-US" sz="2200"/>
          </a:p>
        </p:txBody>
      </p:sp>
      <p:pic>
        <p:nvPicPr>
          <p:cNvPr id="1026" name="Picture 2" descr="What is Spam Filter: Definition | SendPulse">
            <a:extLst>
              <a:ext uri="{FF2B5EF4-FFF2-40B4-BE49-F238E27FC236}">
                <a16:creationId xmlns:a16="http://schemas.microsoft.com/office/drawing/2014/main" id="{F53BE480-9B21-BF2E-0EB9-EAAE3DF100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86343" y="640080"/>
            <a:ext cx="48843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170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A27203-B531-ACEF-A0B8-32C2A2B3E6B3}"/>
              </a:ext>
            </a:extLst>
          </p:cNvPr>
          <p:cNvSpPr>
            <a:spLocks noGrp="1"/>
          </p:cNvSpPr>
          <p:nvPr>
            <p:ph type="title"/>
          </p:nvPr>
        </p:nvSpPr>
        <p:spPr>
          <a:xfrm>
            <a:off x="838200" y="365125"/>
            <a:ext cx="10515600" cy="1325563"/>
          </a:xfrm>
        </p:spPr>
        <p:txBody>
          <a:bodyPr>
            <a:normAutofit/>
          </a:bodyPr>
          <a:lstStyle/>
          <a:p>
            <a:r>
              <a:rPr lang="en-US" kern="1200">
                <a:latin typeface="+mj-lt"/>
                <a:ea typeface="+mj-ea"/>
                <a:cs typeface="+mj-cs"/>
              </a:rPr>
              <a:t>A Typical Machine Learning Workflow</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F29F44B-3B83-FF9B-ECA2-A9528D55EB3F}"/>
              </a:ext>
            </a:extLst>
          </p:cNvPr>
          <p:cNvSpPr>
            <a:spLocks noGrp="1"/>
          </p:cNvSpPr>
          <p:nvPr>
            <p:ph idx="1"/>
          </p:nvPr>
        </p:nvSpPr>
        <p:spPr>
          <a:xfrm>
            <a:off x="838200" y="1825625"/>
            <a:ext cx="10515600" cy="4351338"/>
          </a:xfrm>
        </p:spPr>
        <p:txBody>
          <a:bodyPr>
            <a:normAutofit/>
          </a:bodyPr>
          <a:lstStyle/>
          <a:p>
            <a:r>
              <a:rPr lang="en-US" dirty="0"/>
              <a:t>How can you know which values will make your model perform best? </a:t>
            </a:r>
          </a:p>
          <a:p>
            <a:r>
              <a:rPr lang="en-US" dirty="0"/>
              <a:t>To answer this question, you need to specify a performance measure. You can either define a utility function (or fitness function) that measures how good your model is, or you can define a cost function that measures how bad it is.</a:t>
            </a:r>
          </a:p>
        </p:txBody>
      </p:sp>
    </p:spTree>
    <p:extLst>
      <p:ext uri="{BB962C8B-B14F-4D97-AF65-F5344CB8AC3E}">
        <p14:creationId xmlns:p14="http://schemas.microsoft.com/office/powerpoint/2010/main" val="822469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7203-B531-ACEF-A0B8-32C2A2B3E6B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600" kern="1200" dirty="0">
                <a:solidFill>
                  <a:schemeClr val="tx1"/>
                </a:solidFill>
                <a:latin typeface="+mj-lt"/>
                <a:ea typeface="+mj-ea"/>
                <a:cs typeface="+mj-cs"/>
              </a:rPr>
              <a:t>A Typical Machine Learning Workflow</a:t>
            </a:r>
          </a:p>
        </p:txBody>
      </p:sp>
      <p:sp>
        <p:nvSpPr>
          <p:cNvPr id="3" name="Content Placeholder 2">
            <a:extLst>
              <a:ext uri="{FF2B5EF4-FFF2-40B4-BE49-F238E27FC236}">
                <a16:creationId xmlns:a16="http://schemas.microsoft.com/office/drawing/2014/main" id="{6F29F44B-3B83-FF9B-ECA2-A9528D55EB3F}"/>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Now the model fits the training data as closely as possible (for a linear model)</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7629AD-5448-E5E6-5164-F4ED8BC0141E}"/>
              </a:ext>
            </a:extLst>
          </p:cNvPr>
          <p:cNvPicPr>
            <a:picLocks noChangeAspect="1"/>
          </p:cNvPicPr>
          <p:nvPr/>
        </p:nvPicPr>
        <p:blipFill>
          <a:blip r:embed="rId2"/>
          <a:stretch>
            <a:fillRect/>
          </a:stretch>
        </p:blipFill>
        <p:spPr>
          <a:xfrm>
            <a:off x="2819267" y="2633472"/>
            <a:ext cx="6550417" cy="3586353"/>
          </a:xfrm>
          <a:prstGeom prst="rect">
            <a:avLst/>
          </a:prstGeom>
        </p:spPr>
      </p:pic>
    </p:spTree>
    <p:extLst>
      <p:ext uri="{BB962C8B-B14F-4D97-AF65-F5344CB8AC3E}">
        <p14:creationId xmlns:p14="http://schemas.microsoft.com/office/powerpoint/2010/main" val="1980766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A27203-B531-ACEF-A0B8-32C2A2B3E6B3}"/>
              </a:ext>
            </a:extLst>
          </p:cNvPr>
          <p:cNvSpPr>
            <a:spLocks noGrp="1"/>
          </p:cNvSpPr>
          <p:nvPr>
            <p:ph type="title"/>
          </p:nvPr>
        </p:nvSpPr>
        <p:spPr>
          <a:xfrm>
            <a:off x="838200" y="365125"/>
            <a:ext cx="10515600" cy="1325563"/>
          </a:xfrm>
        </p:spPr>
        <p:txBody>
          <a:bodyPr>
            <a:normAutofit/>
          </a:bodyPr>
          <a:lstStyle/>
          <a:p>
            <a:r>
              <a:rPr lang="en-US" kern="1200">
                <a:latin typeface="+mj-lt"/>
                <a:ea typeface="+mj-ea"/>
                <a:cs typeface="+mj-cs"/>
              </a:rPr>
              <a:t>A Typical Machine Learning Workflow</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F29F44B-3B83-FF9B-ECA2-A9528D55EB3F}"/>
              </a:ext>
            </a:extLst>
          </p:cNvPr>
          <p:cNvSpPr>
            <a:spLocks noGrp="1"/>
          </p:cNvSpPr>
          <p:nvPr>
            <p:ph idx="1"/>
          </p:nvPr>
        </p:nvSpPr>
        <p:spPr>
          <a:xfrm>
            <a:off x="838200" y="1825625"/>
            <a:ext cx="10515600" cy="4351338"/>
          </a:xfrm>
        </p:spPr>
        <p:txBody>
          <a:bodyPr>
            <a:normAutofit/>
          </a:bodyPr>
          <a:lstStyle/>
          <a:p>
            <a:pPr marL="0" indent="0">
              <a:buNone/>
            </a:pPr>
            <a:r>
              <a:rPr lang="en-US" sz="2600" dirty="0"/>
              <a:t>You are finally ready to run the model to make predictions.</a:t>
            </a:r>
          </a:p>
          <a:p>
            <a:pPr marL="0" indent="0">
              <a:buNone/>
            </a:pPr>
            <a:r>
              <a:rPr lang="en-US" sz="2600" dirty="0"/>
              <a:t>For example, say you want to know how happy Cypriots are; the OECD data does not have the answer. </a:t>
            </a:r>
          </a:p>
          <a:p>
            <a:pPr lvl="1"/>
            <a:r>
              <a:rPr lang="en-US" sz="2200" dirty="0"/>
              <a:t>Fortunately, you can use your model to make a good prediction: </a:t>
            </a:r>
          </a:p>
          <a:p>
            <a:pPr lvl="1"/>
            <a:r>
              <a:rPr lang="en-US" sz="2200" dirty="0"/>
              <a:t>Cyprus’s GDP per capita: $22,587</a:t>
            </a:r>
          </a:p>
          <a:p>
            <a:pPr lvl="1"/>
            <a:r>
              <a:rPr lang="en-US" sz="2200" dirty="0"/>
              <a:t>Apply your model 4.85 + 22,587 × 4.91 × 10-5 = 5.96.</a:t>
            </a:r>
            <a:endParaRPr lang="en-US" sz="2600" dirty="0"/>
          </a:p>
          <a:p>
            <a:pPr marL="0" indent="0">
              <a:buNone/>
            </a:pPr>
            <a:r>
              <a:rPr lang="en-US" sz="2600" dirty="0"/>
              <a:t>If all went well, your model would make good predictions. If not, you may need to </a:t>
            </a:r>
          </a:p>
          <a:p>
            <a:pPr lvl="1"/>
            <a:r>
              <a:rPr lang="en-US" sz="2200" dirty="0"/>
              <a:t>use more attributes (employment rate, health, air pollution, etc.), </a:t>
            </a:r>
          </a:p>
          <a:p>
            <a:pPr lvl="1"/>
            <a:r>
              <a:rPr lang="en-US" sz="2200" dirty="0"/>
              <a:t>get more or better-quality training data, or </a:t>
            </a:r>
          </a:p>
          <a:p>
            <a:pPr lvl="1"/>
            <a:r>
              <a:rPr lang="en-US" sz="2200" dirty="0"/>
              <a:t>perhaps select a more powerful model (e.g., a Polynomial Regression model).</a:t>
            </a:r>
          </a:p>
          <a:p>
            <a:endParaRPr lang="en-US" sz="2600" dirty="0"/>
          </a:p>
        </p:txBody>
      </p:sp>
    </p:spTree>
    <p:extLst>
      <p:ext uri="{BB962C8B-B14F-4D97-AF65-F5344CB8AC3E}">
        <p14:creationId xmlns:p14="http://schemas.microsoft.com/office/powerpoint/2010/main" val="1403461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A27203-B531-ACEF-A0B8-32C2A2B3E6B3}"/>
              </a:ext>
            </a:extLst>
          </p:cNvPr>
          <p:cNvSpPr>
            <a:spLocks noGrp="1"/>
          </p:cNvSpPr>
          <p:nvPr>
            <p:ph type="title"/>
          </p:nvPr>
        </p:nvSpPr>
        <p:spPr>
          <a:xfrm>
            <a:off x="838200" y="365125"/>
            <a:ext cx="10515600" cy="1325563"/>
          </a:xfrm>
        </p:spPr>
        <p:txBody>
          <a:bodyPr>
            <a:normAutofit/>
          </a:bodyPr>
          <a:lstStyle/>
          <a:p>
            <a:r>
              <a:rPr lang="en-US" kern="1200">
                <a:latin typeface="+mj-lt"/>
                <a:ea typeface="+mj-ea"/>
                <a:cs typeface="+mj-cs"/>
              </a:rPr>
              <a:t>A Typical Machine Learning Workflow</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F29F44B-3B83-FF9B-ECA2-A9528D55EB3F}"/>
              </a:ext>
            </a:extLst>
          </p:cNvPr>
          <p:cNvSpPr>
            <a:spLocks noGrp="1"/>
          </p:cNvSpPr>
          <p:nvPr>
            <p:ph idx="1"/>
          </p:nvPr>
        </p:nvSpPr>
        <p:spPr>
          <a:xfrm>
            <a:off x="838200" y="1825625"/>
            <a:ext cx="10515600" cy="4351338"/>
          </a:xfrm>
        </p:spPr>
        <p:txBody>
          <a:bodyPr>
            <a:normAutofit/>
          </a:bodyPr>
          <a:lstStyle/>
          <a:p>
            <a:r>
              <a:rPr lang="en-US" dirty="0"/>
              <a:t>In summary:</a:t>
            </a:r>
          </a:p>
          <a:p>
            <a:pPr lvl="1"/>
            <a:r>
              <a:rPr lang="en-US" dirty="0"/>
              <a:t>You studied the data.</a:t>
            </a:r>
          </a:p>
          <a:p>
            <a:pPr lvl="1"/>
            <a:r>
              <a:rPr lang="en-US" dirty="0"/>
              <a:t>You selected a model.</a:t>
            </a:r>
          </a:p>
          <a:p>
            <a:pPr lvl="1"/>
            <a:r>
              <a:rPr lang="en-US" dirty="0"/>
              <a:t>You trained it on the training data (i.e., the learning algorithm searched for the model parameter values that minimize a cost function).</a:t>
            </a:r>
          </a:p>
          <a:p>
            <a:pPr lvl="1"/>
            <a:r>
              <a:rPr lang="en-US" dirty="0"/>
              <a:t>Finally, you applied the model to make predictions on new cases (this is called inference), hoping that this model will generalize well.</a:t>
            </a:r>
          </a:p>
          <a:p>
            <a:r>
              <a:rPr lang="en-US" dirty="0"/>
              <a:t>This is what a typical Machine Learning project looks like.</a:t>
            </a:r>
          </a:p>
        </p:txBody>
      </p:sp>
    </p:spTree>
    <p:extLst>
      <p:ext uri="{BB962C8B-B14F-4D97-AF65-F5344CB8AC3E}">
        <p14:creationId xmlns:p14="http://schemas.microsoft.com/office/powerpoint/2010/main" val="1471528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793662" y="386930"/>
            <a:ext cx="10066122" cy="1298448"/>
          </a:xfrm>
        </p:spPr>
        <p:txBody>
          <a:bodyPr anchor="b">
            <a:normAutofit/>
          </a:bodyPr>
          <a:lstStyle/>
          <a:p>
            <a:r>
              <a:rPr lang="en-US" sz="4800" dirty="0"/>
              <a:t>Overfitting the Training Data</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793661" y="2599509"/>
            <a:ext cx="4530898" cy="3639450"/>
          </a:xfrm>
        </p:spPr>
        <p:txBody>
          <a:bodyPr anchor="ctr">
            <a:normAutofit/>
          </a:bodyPr>
          <a:lstStyle/>
          <a:p>
            <a:r>
              <a:rPr lang="en-US" sz="2000" dirty="0"/>
              <a:t>Say you are visiting a foreign country and the taxi driver rips you off. You might be tempted to say that all taxi drivers in that country are thieves. </a:t>
            </a:r>
          </a:p>
          <a:p>
            <a:r>
              <a:rPr lang="en-US" sz="2000" dirty="0"/>
              <a:t>Overgeneralizing is something that we humans do all too often, and unfortunately, machines can fall into the same trap if we are not careful.</a:t>
            </a:r>
          </a:p>
        </p:txBody>
      </p:sp>
      <p:pic>
        <p:nvPicPr>
          <p:cNvPr id="5" name="Picture 4">
            <a:extLst>
              <a:ext uri="{FF2B5EF4-FFF2-40B4-BE49-F238E27FC236}">
                <a16:creationId xmlns:a16="http://schemas.microsoft.com/office/drawing/2014/main" id="{4092E6B3-A70A-385E-3A1E-9C2BDDBF8B47}"/>
              </a:ext>
            </a:extLst>
          </p:cNvPr>
          <p:cNvPicPr>
            <a:picLocks noChangeAspect="1"/>
          </p:cNvPicPr>
          <p:nvPr/>
        </p:nvPicPr>
        <p:blipFill>
          <a:blip r:embed="rId2"/>
          <a:stretch>
            <a:fillRect/>
          </a:stretch>
        </p:blipFill>
        <p:spPr>
          <a:xfrm>
            <a:off x="5911532" y="3433641"/>
            <a:ext cx="5150277" cy="181547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836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630936" y="502920"/>
            <a:ext cx="3419856" cy="1463040"/>
          </a:xfrm>
        </p:spPr>
        <p:txBody>
          <a:bodyPr anchor="ctr">
            <a:normAutofit/>
          </a:bodyPr>
          <a:lstStyle/>
          <a:p>
            <a:r>
              <a:rPr lang="en-US" sz="4100"/>
              <a:t>Overfitting the Training Data</a:t>
            </a:r>
          </a:p>
        </p:txBody>
      </p:sp>
      <p:sp>
        <p:nvSpPr>
          <p:cNvPr id="308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4654295" y="502920"/>
            <a:ext cx="6894576" cy="1463040"/>
          </a:xfrm>
        </p:spPr>
        <p:txBody>
          <a:bodyPr anchor="ctr">
            <a:normAutofit/>
          </a:bodyPr>
          <a:lstStyle/>
          <a:p>
            <a:r>
              <a:rPr lang="en-US" sz="2000"/>
              <a:t>Complex models such as deep neural networks can detect subtle patterns in the data, but if the training set is noisy, or if it is too small (which introduces sampling noise), then the model is likely to detect patterns in the noise itself. Obviously, these patterns will not generalize to new instances.</a:t>
            </a:r>
          </a:p>
        </p:txBody>
      </p:sp>
      <p:pic>
        <p:nvPicPr>
          <p:cNvPr id="3074" name="Picture 2" descr="Overfitting in Machine Learning - Javatpoint">
            <a:extLst>
              <a:ext uri="{FF2B5EF4-FFF2-40B4-BE49-F238E27FC236}">
                <a16:creationId xmlns:a16="http://schemas.microsoft.com/office/drawing/2014/main" id="{B2554980-3B0A-1AE5-E19E-BDFF1FBBE1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0699" y="2290936"/>
            <a:ext cx="9138409"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60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C62FA-128E-112B-D554-C9DF462598A3}"/>
              </a:ext>
            </a:extLst>
          </p:cNvPr>
          <p:cNvSpPr>
            <a:spLocks noGrp="1"/>
          </p:cNvSpPr>
          <p:nvPr>
            <p:ph type="title"/>
          </p:nvPr>
        </p:nvSpPr>
        <p:spPr>
          <a:xfrm>
            <a:off x="6739128" y="638089"/>
            <a:ext cx="4818888" cy="1476801"/>
          </a:xfrm>
        </p:spPr>
        <p:txBody>
          <a:bodyPr anchor="b">
            <a:normAutofit/>
          </a:bodyPr>
          <a:lstStyle/>
          <a:p>
            <a:r>
              <a:rPr lang="en-US" sz="5000"/>
              <a:t>Overfitting the Training Data</a:t>
            </a:r>
          </a:p>
        </p:txBody>
      </p:sp>
      <p:pic>
        <p:nvPicPr>
          <p:cNvPr id="4098" name="Picture 2" descr="TechNotes: How to Figure out Overfitting and Underfitting With Machine  Learning Algorithms">
            <a:extLst>
              <a:ext uri="{FF2B5EF4-FFF2-40B4-BE49-F238E27FC236}">
                <a16:creationId xmlns:a16="http://schemas.microsoft.com/office/drawing/2014/main" id="{D8B3ABDC-FC41-38CC-0841-E0B0B5EABD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1961902"/>
            <a:ext cx="5458968" cy="2934195"/>
          </a:xfrm>
          <a:prstGeom prst="rect">
            <a:avLst/>
          </a:prstGeom>
          <a:noFill/>
          <a:extLst>
            <a:ext uri="{909E8E84-426E-40DD-AFC4-6F175D3DCCD1}">
              <a14:hiddenFill xmlns:a14="http://schemas.microsoft.com/office/drawing/2010/main">
                <a:solidFill>
                  <a:srgbClr val="FFFFFF"/>
                </a:solidFill>
              </a14:hiddenFill>
            </a:ext>
          </a:extLst>
        </p:spPr>
      </p:pic>
      <p:sp>
        <p:nvSpPr>
          <p:cNvPr id="410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D59366-B147-3218-94D6-4F564981C83C}"/>
              </a:ext>
            </a:extLst>
          </p:cNvPr>
          <p:cNvSpPr>
            <a:spLocks noGrp="1"/>
          </p:cNvSpPr>
          <p:nvPr>
            <p:ph idx="1"/>
          </p:nvPr>
        </p:nvSpPr>
        <p:spPr>
          <a:xfrm>
            <a:off x="6739128" y="2664886"/>
            <a:ext cx="4818888" cy="3550789"/>
          </a:xfrm>
        </p:spPr>
        <p:txBody>
          <a:bodyPr anchor="t">
            <a:normAutofit/>
          </a:bodyPr>
          <a:lstStyle/>
          <a:p>
            <a:r>
              <a:rPr lang="en-US" sz="1700"/>
              <a:t>For example, say you feed your life satisfaction model many more attributes, including uninformative ones such as the country’s name. </a:t>
            </a:r>
          </a:p>
          <a:p>
            <a:r>
              <a:rPr lang="en-US" sz="1700"/>
              <a:t>In that case, a complex model may detect patterns like the fact that all countries in the training data with a w in their name have a life satisfaction greater than 7: New Zealand (7.3), Norway (7.4), Sweden (7.2), and Switzerland (7.5). </a:t>
            </a:r>
          </a:p>
          <a:p>
            <a:r>
              <a:rPr lang="en-US" sz="1700"/>
              <a:t>How confident are you that the W-satisfaction rule generalizes to Rwanda or Zimbabwe?</a:t>
            </a:r>
          </a:p>
          <a:p>
            <a:endParaRPr lang="en-US" sz="1700"/>
          </a:p>
        </p:txBody>
      </p:sp>
    </p:spTree>
    <p:extLst>
      <p:ext uri="{BB962C8B-B14F-4D97-AF65-F5344CB8AC3E}">
        <p14:creationId xmlns:p14="http://schemas.microsoft.com/office/powerpoint/2010/main" val="131182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838200" y="365125"/>
            <a:ext cx="10515600" cy="1325563"/>
          </a:xfrm>
        </p:spPr>
        <p:txBody>
          <a:bodyPr>
            <a:normAutofit/>
          </a:bodyPr>
          <a:lstStyle/>
          <a:p>
            <a:r>
              <a:rPr lang="en-US"/>
              <a:t>Overfitting the Training Data</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838200" y="1825625"/>
            <a:ext cx="10515600" cy="4351338"/>
          </a:xfrm>
        </p:spPr>
        <p:txBody>
          <a:bodyPr>
            <a:normAutofit/>
          </a:bodyPr>
          <a:lstStyle/>
          <a:p>
            <a:pPr marL="0" indent="0">
              <a:buNone/>
            </a:pPr>
            <a:r>
              <a:rPr lang="en-US" dirty="0"/>
              <a:t>Overfitting happens when the model is too complex relative to the amount and noisiness of the training data. </a:t>
            </a:r>
          </a:p>
          <a:p>
            <a:pPr marL="0" indent="0">
              <a:buNone/>
            </a:pPr>
            <a:r>
              <a:rPr lang="en-US" dirty="0"/>
              <a:t>The possible solutions are:</a:t>
            </a:r>
          </a:p>
          <a:p>
            <a:pPr lvl="1"/>
            <a:r>
              <a:rPr lang="en-US" dirty="0"/>
              <a:t>To simplify the model </a:t>
            </a:r>
          </a:p>
          <a:p>
            <a:pPr lvl="2"/>
            <a:r>
              <a:rPr lang="en-US" dirty="0"/>
              <a:t>by selecting one with fewer parameters (e.g., a linear model rather than a high-degree polynomial model), </a:t>
            </a:r>
          </a:p>
          <a:p>
            <a:pPr lvl="2"/>
            <a:r>
              <a:rPr lang="en-US" dirty="0"/>
              <a:t>by reducing the number of attributes in the training data, or </a:t>
            </a:r>
          </a:p>
          <a:p>
            <a:pPr lvl="2"/>
            <a:r>
              <a:rPr lang="en-US" dirty="0"/>
              <a:t>by constraining the model</a:t>
            </a:r>
          </a:p>
          <a:p>
            <a:pPr lvl="1"/>
            <a:r>
              <a:rPr lang="en-US" dirty="0"/>
              <a:t>To gather more training data</a:t>
            </a:r>
          </a:p>
          <a:p>
            <a:pPr lvl="1"/>
            <a:r>
              <a:rPr lang="en-US" dirty="0"/>
              <a:t>To reduce the noise in the training data (e.g., fix data errors and remove outliers)</a:t>
            </a:r>
          </a:p>
        </p:txBody>
      </p:sp>
    </p:spTree>
    <p:extLst>
      <p:ext uri="{BB962C8B-B14F-4D97-AF65-F5344CB8AC3E}">
        <p14:creationId xmlns:p14="http://schemas.microsoft.com/office/powerpoint/2010/main" val="2536634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481013" y="327026"/>
            <a:ext cx="3290887" cy="2287588"/>
          </a:xfrm>
        </p:spPr>
        <p:txBody>
          <a:bodyPr anchor="ctr">
            <a:normAutofit/>
          </a:bodyPr>
          <a:lstStyle/>
          <a:p>
            <a:r>
              <a:rPr lang="en-US" sz="3600"/>
              <a:t>Overfitting the Training Data</a:t>
            </a:r>
          </a:p>
        </p:txBody>
      </p:sp>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4223982" y="327026"/>
            <a:ext cx="7485413" cy="2287587"/>
          </a:xfrm>
        </p:spPr>
        <p:txBody>
          <a:bodyPr anchor="ctr">
            <a:normAutofit/>
          </a:bodyPr>
          <a:lstStyle/>
          <a:p>
            <a:r>
              <a:rPr lang="en-US" sz="1800" dirty="0"/>
              <a:t>Constraining a model to make it simpler and reduce the risk of overfitting is called regularization.</a:t>
            </a:r>
          </a:p>
          <a:p>
            <a:r>
              <a:rPr lang="en-US" sz="1800" dirty="0"/>
              <a:t>The amount of regularization to apply during learning can be controlled by a hyperparameter. A hyperparameter is a parameter of a learning algorithm (not of the model).</a:t>
            </a:r>
          </a:p>
          <a:p>
            <a:r>
              <a:rPr lang="en-US" sz="1800" dirty="0"/>
              <a:t>Tuning hyperparameters is an important part of building a Machine Learning system</a:t>
            </a:r>
          </a:p>
        </p:txBody>
      </p:sp>
      <p:pic>
        <p:nvPicPr>
          <p:cNvPr id="5" name="Picture 4">
            <a:extLst>
              <a:ext uri="{FF2B5EF4-FFF2-40B4-BE49-F238E27FC236}">
                <a16:creationId xmlns:a16="http://schemas.microsoft.com/office/drawing/2014/main" id="{F6581F29-9CC4-342E-E6D4-28C01D22D651}"/>
              </a:ext>
            </a:extLst>
          </p:cNvPr>
          <p:cNvPicPr>
            <a:picLocks noChangeAspect="1"/>
          </p:cNvPicPr>
          <p:nvPr/>
        </p:nvPicPr>
        <p:blipFill rotWithShape="1">
          <a:blip r:embed="rId2"/>
          <a:srcRect t="7453"/>
          <a:stretch/>
        </p:blipFill>
        <p:spPr>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3873994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838200" y="365125"/>
            <a:ext cx="10515600" cy="1325563"/>
          </a:xfrm>
        </p:spPr>
        <p:txBody>
          <a:bodyPr>
            <a:normAutofit/>
          </a:bodyPr>
          <a:lstStyle/>
          <a:p>
            <a:r>
              <a:rPr lang="en-US"/>
              <a:t>Underfitting the Training Data</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838200" y="1825625"/>
            <a:ext cx="10515600" cy="4351338"/>
          </a:xfrm>
        </p:spPr>
        <p:txBody>
          <a:bodyPr>
            <a:normAutofit/>
          </a:bodyPr>
          <a:lstStyle/>
          <a:p>
            <a:r>
              <a:rPr lang="en-US"/>
              <a:t>Underfitting is the opposite of overfitting: it occurs when your model is too simple to learn the underlying structure of the data.</a:t>
            </a:r>
          </a:p>
          <a:p>
            <a:r>
              <a:rPr lang="en-US"/>
              <a:t>The main options to fix this problem are:</a:t>
            </a:r>
          </a:p>
          <a:p>
            <a:pPr lvl="1"/>
            <a:r>
              <a:rPr lang="en-US"/>
              <a:t>Selecting a more powerful model, with more parameters</a:t>
            </a:r>
          </a:p>
          <a:p>
            <a:pPr lvl="1"/>
            <a:r>
              <a:rPr lang="en-US"/>
              <a:t>Feeding better features to the learning algorithm (feature engineering)</a:t>
            </a:r>
          </a:p>
          <a:p>
            <a:pPr lvl="1"/>
            <a:r>
              <a:rPr lang="en-US"/>
              <a:t>Reducing the constraints on the model (e.g., reducing the regularization hyperparameter)</a:t>
            </a:r>
            <a:endParaRPr lang="en-US" dirty="0"/>
          </a:p>
        </p:txBody>
      </p:sp>
    </p:spTree>
    <p:extLst>
      <p:ext uri="{BB962C8B-B14F-4D97-AF65-F5344CB8AC3E}">
        <p14:creationId xmlns:p14="http://schemas.microsoft.com/office/powerpoint/2010/main" val="882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94CD31-A778-97F0-CEA1-04F24A10B4D9}"/>
              </a:ext>
            </a:extLst>
          </p:cNvPr>
          <p:cNvSpPr>
            <a:spLocks noGrp="1"/>
          </p:cNvSpPr>
          <p:nvPr>
            <p:ph type="title"/>
          </p:nvPr>
        </p:nvSpPr>
        <p:spPr>
          <a:xfrm>
            <a:off x="838200" y="365125"/>
            <a:ext cx="10515600" cy="1325563"/>
          </a:xfrm>
        </p:spPr>
        <p:txBody>
          <a:bodyPr>
            <a:normAutofit/>
          </a:bodyPr>
          <a:lstStyle/>
          <a:p>
            <a:r>
              <a:rPr lang="en-US" dirty="0"/>
              <a:t>Agenda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446603C-3356-419B-1B29-A6F1E39C9230}"/>
              </a:ext>
            </a:extLst>
          </p:cNvPr>
          <p:cNvSpPr>
            <a:spLocks noGrp="1"/>
          </p:cNvSpPr>
          <p:nvPr>
            <p:ph idx="1"/>
          </p:nvPr>
        </p:nvSpPr>
        <p:spPr>
          <a:xfrm>
            <a:off x="838200" y="1825625"/>
            <a:ext cx="10515600" cy="4351338"/>
          </a:xfrm>
        </p:spPr>
        <p:txBody>
          <a:bodyPr>
            <a:normAutofit/>
          </a:bodyPr>
          <a:lstStyle/>
          <a:p>
            <a:r>
              <a:rPr lang="en-US" dirty="0"/>
              <a:t>Intro to Machine Learning</a:t>
            </a:r>
          </a:p>
          <a:p>
            <a:r>
              <a:rPr lang="en-US" dirty="0"/>
              <a:t>Workflow of a typical ML project</a:t>
            </a:r>
          </a:p>
          <a:p>
            <a:r>
              <a:rPr lang="en-US" dirty="0"/>
              <a:t>How to evaluate and fine-tune a ML system</a:t>
            </a:r>
          </a:p>
          <a:p>
            <a:endParaRPr lang="en-US" dirty="0"/>
          </a:p>
          <a:p>
            <a:endParaRPr lang="en-US" dirty="0"/>
          </a:p>
          <a:p>
            <a:endParaRPr lang="en-US" dirty="0"/>
          </a:p>
        </p:txBody>
      </p:sp>
    </p:spTree>
    <p:extLst>
      <p:ext uri="{BB962C8B-B14F-4D97-AF65-F5344CB8AC3E}">
        <p14:creationId xmlns:p14="http://schemas.microsoft.com/office/powerpoint/2010/main" val="887203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838200" y="365125"/>
            <a:ext cx="10515600" cy="1325563"/>
          </a:xfrm>
        </p:spPr>
        <p:txBody>
          <a:bodyPr>
            <a:normAutofit/>
          </a:bodyPr>
          <a:lstStyle/>
          <a:p>
            <a:r>
              <a:rPr lang="en-US" dirty="0"/>
              <a:t>Testing and Validating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838200" y="1825625"/>
            <a:ext cx="10515600" cy="4351338"/>
          </a:xfrm>
        </p:spPr>
        <p:txBody>
          <a:bodyPr>
            <a:normAutofit/>
          </a:bodyPr>
          <a:lstStyle/>
          <a:p>
            <a:r>
              <a:rPr lang="en-US" sz="2600" dirty="0"/>
              <a:t>The only way to know how well a model will generalize to new cases is to actually try it out on new cases. </a:t>
            </a:r>
          </a:p>
          <a:p>
            <a:r>
              <a:rPr lang="en-US" sz="2600" dirty="0"/>
              <a:t>One way to do that is to put your model in production and monitor how well it performs. </a:t>
            </a:r>
          </a:p>
          <a:p>
            <a:r>
              <a:rPr lang="en-US" sz="2600" dirty="0"/>
              <a:t>This works well, but if your model is horribly bad, your users will complain—not the best idea.</a:t>
            </a:r>
          </a:p>
        </p:txBody>
      </p:sp>
    </p:spTree>
    <p:extLst>
      <p:ext uri="{BB962C8B-B14F-4D97-AF65-F5344CB8AC3E}">
        <p14:creationId xmlns:p14="http://schemas.microsoft.com/office/powerpoint/2010/main" val="2893293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793662" y="386930"/>
            <a:ext cx="10066122" cy="1298448"/>
          </a:xfrm>
        </p:spPr>
        <p:txBody>
          <a:bodyPr anchor="b">
            <a:normAutofit/>
          </a:bodyPr>
          <a:lstStyle/>
          <a:p>
            <a:r>
              <a:rPr lang="en-US" sz="4800"/>
              <a:t>Testing and Validating</a:t>
            </a:r>
          </a:p>
        </p:txBody>
      </p:sp>
      <p:sp>
        <p:nvSpPr>
          <p:cNvPr id="5136" name="Rectangle 513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513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793661" y="2599509"/>
            <a:ext cx="4530898" cy="3639450"/>
          </a:xfrm>
        </p:spPr>
        <p:txBody>
          <a:bodyPr anchor="ctr">
            <a:normAutofit/>
          </a:bodyPr>
          <a:lstStyle/>
          <a:p>
            <a:r>
              <a:rPr lang="en-US" sz="1700"/>
              <a:t>A better option is to split your data into two sets: the training set and the test set. </a:t>
            </a:r>
          </a:p>
          <a:p>
            <a:r>
              <a:rPr lang="en-US" sz="1700"/>
              <a:t>As these names imply, you train your model using the training set, and you test it using the test set. </a:t>
            </a:r>
          </a:p>
          <a:p>
            <a:r>
              <a:rPr lang="en-US" sz="1700"/>
              <a:t>The error rate on new cases is called the generalization error (or out-of-sample error), and by evaluating your model on the test set, you get an estimate of this error. </a:t>
            </a:r>
          </a:p>
          <a:p>
            <a:r>
              <a:rPr lang="en-US" sz="1700"/>
              <a:t>This value tells you how well your model will perform in instances it has never seen before.</a:t>
            </a:r>
          </a:p>
        </p:txBody>
      </p:sp>
      <p:sp>
        <p:nvSpPr>
          <p:cNvPr id="5140" name="Rectangle 513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rain and Test datasets in Machine Learning - Javatpoint">
            <a:extLst>
              <a:ext uri="{FF2B5EF4-FFF2-40B4-BE49-F238E27FC236}">
                <a16:creationId xmlns:a16="http://schemas.microsoft.com/office/drawing/2014/main" id="{F5BCFD22-5A0F-EF59-FE92-C87CE22D0B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506902"/>
            <a:ext cx="5150277" cy="166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40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838200" y="365125"/>
            <a:ext cx="10515600" cy="1325563"/>
          </a:xfrm>
        </p:spPr>
        <p:txBody>
          <a:bodyPr>
            <a:normAutofit/>
          </a:bodyPr>
          <a:lstStyle/>
          <a:p>
            <a:r>
              <a:rPr lang="en-US" dirty="0"/>
              <a:t>Hyperparameter Tuning and Model Selection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838200" y="1825625"/>
            <a:ext cx="10515600" cy="4351338"/>
          </a:xfrm>
        </p:spPr>
        <p:txBody>
          <a:bodyPr>
            <a:normAutofit/>
          </a:bodyPr>
          <a:lstStyle/>
          <a:p>
            <a:r>
              <a:rPr lang="en-US" dirty="0"/>
              <a:t>Evaluating a model is simple enough: just use a test set. </a:t>
            </a:r>
          </a:p>
          <a:p>
            <a:r>
              <a:rPr lang="en-US" dirty="0"/>
              <a:t>Now suppose you are hesitating between two models (say a linear model and a polynomial model): how can you decide? </a:t>
            </a:r>
          </a:p>
          <a:p>
            <a:r>
              <a:rPr lang="en-US" dirty="0"/>
              <a:t>One option is to train both and compare how well they generalize using the test set.</a:t>
            </a:r>
          </a:p>
        </p:txBody>
      </p:sp>
    </p:spTree>
    <p:extLst>
      <p:ext uri="{BB962C8B-B14F-4D97-AF65-F5344CB8AC3E}">
        <p14:creationId xmlns:p14="http://schemas.microsoft.com/office/powerpoint/2010/main" val="1959650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838200" y="365125"/>
            <a:ext cx="10515600" cy="1325563"/>
          </a:xfrm>
        </p:spPr>
        <p:txBody>
          <a:bodyPr>
            <a:normAutofit/>
          </a:bodyPr>
          <a:lstStyle/>
          <a:p>
            <a:r>
              <a:rPr lang="en-US" dirty="0"/>
              <a:t>Hyperparameter Tuning and Model Selection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838200" y="1825625"/>
            <a:ext cx="10515600" cy="4351338"/>
          </a:xfrm>
        </p:spPr>
        <p:txBody>
          <a:bodyPr>
            <a:normAutofit lnSpcReduction="10000"/>
          </a:bodyPr>
          <a:lstStyle/>
          <a:p>
            <a:r>
              <a:rPr lang="en-US" dirty="0"/>
              <a:t>Now suppose that the linear model generalizes better, but you want to apply some regularization to avoid overfitting. </a:t>
            </a:r>
          </a:p>
          <a:p>
            <a:r>
              <a:rPr lang="en-US" dirty="0"/>
              <a:t>The question is: how do you choose the value of the regularization hyperparameter? </a:t>
            </a:r>
          </a:p>
          <a:p>
            <a:pPr lvl="1"/>
            <a:r>
              <a:rPr lang="en-US" dirty="0"/>
              <a:t>One option is to train 100 different models using 100 different values for this hyperparameter. </a:t>
            </a:r>
          </a:p>
          <a:p>
            <a:pPr lvl="1"/>
            <a:r>
              <a:rPr lang="en-US" dirty="0"/>
              <a:t>Suppose you find the best hyperparameter value that produces a model with the lowest generalization error, say just a 5% error. </a:t>
            </a:r>
          </a:p>
          <a:p>
            <a:pPr lvl="1"/>
            <a:r>
              <a:rPr lang="en-US" dirty="0"/>
              <a:t>So you launch this model into production, but unfortunately it does not perform as well as expected and produces 15% errors. </a:t>
            </a:r>
          </a:p>
          <a:p>
            <a:r>
              <a:rPr lang="en-US" dirty="0"/>
              <a:t>What just happened?</a:t>
            </a:r>
          </a:p>
        </p:txBody>
      </p:sp>
    </p:spTree>
    <p:extLst>
      <p:ext uri="{BB962C8B-B14F-4D97-AF65-F5344CB8AC3E}">
        <p14:creationId xmlns:p14="http://schemas.microsoft.com/office/powerpoint/2010/main" val="1265495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6739128" y="638089"/>
            <a:ext cx="4818888" cy="1476801"/>
          </a:xfrm>
        </p:spPr>
        <p:txBody>
          <a:bodyPr anchor="b">
            <a:normAutofit/>
          </a:bodyPr>
          <a:lstStyle/>
          <a:p>
            <a:r>
              <a:rPr lang="en-US" sz="3800"/>
              <a:t>Hyperparameter Tuning and Model Selection</a:t>
            </a:r>
          </a:p>
        </p:txBody>
      </p:sp>
      <p:pic>
        <p:nvPicPr>
          <p:cNvPr id="7170" name="Picture 2" descr="The Difference Between Training Data vs. Test Data in Machine Learning">
            <a:extLst>
              <a:ext uri="{FF2B5EF4-FFF2-40B4-BE49-F238E27FC236}">
                <a16:creationId xmlns:a16="http://schemas.microsoft.com/office/drawing/2014/main" id="{2C42F530-82C3-606D-4255-0300DD6C9D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1961903"/>
            <a:ext cx="5458968" cy="2934194"/>
          </a:xfrm>
          <a:prstGeom prst="rect">
            <a:avLst/>
          </a:prstGeom>
          <a:noFill/>
          <a:extLst>
            <a:ext uri="{909E8E84-426E-40DD-AFC4-6F175D3DCCD1}">
              <a14:hiddenFill xmlns:a14="http://schemas.microsoft.com/office/drawing/2010/main">
                <a:solidFill>
                  <a:srgbClr val="FFFFFF"/>
                </a:solidFill>
              </a14:hiddenFill>
            </a:ext>
          </a:extLst>
        </p:spPr>
      </p:pic>
      <p:sp>
        <p:nvSpPr>
          <p:cNvPr id="7177"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6739128" y="2664886"/>
            <a:ext cx="4818888" cy="3550789"/>
          </a:xfrm>
        </p:spPr>
        <p:txBody>
          <a:bodyPr anchor="t">
            <a:normAutofit/>
          </a:bodyPr>
          <a:lstStyle/>
          <a:p>
            <a:r>
              <a:rPr lang="en-US" sz="2200"/>
              <a:t>The problem is that you measured the generalization error multiple times on the test set and adapted the model and hyperparameters to produce the best model for that particular set. </a:t>
            </a:r>
          </a:p>
          <a:p>
            <a:r>
              <a:rPr lang="en-US" sz="2200"/>
              <a:t>This means the model is unlikely to perform well on new data.</a:t>
            </a:r>
          </a:p>
        </p:txBody>
      </p:sp>
    </p:spTree>
    <p:extLst>
      <p:ext uri="{BB962C8B-B14F-4D97-AF65-F5344CB8AC3E}">
        <p14:creationId xmlns:p14="http://schemas.microsoft.com/office/powerpoint/2010/main" val="933514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3" name="Rectangle 104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6739128" y="638089"/>
            <a:ext cx="4818888" cy="1476801"/>
          </a:xfrm>
        </p:spPr>
        <p:txBody>
          <a:bodyPr anchor="b">
            <a:normAutofit/>
          </a:bodyPr>
          <a:lstStyle/>
          <a:p>
            <a:r>
              <a:rPr lang="en-US" sz="5000"/>
              <a:t>Holdout Validation</a:t>
            </a:r>
          </a:p>
        </p:txBody>
      </p:sp>
      <p:pic>
        <p:nvPicPr>
          <p:cNvPr id="4" name="Picture 2" descr="Train,Test, and Validation Sets">
            <a:extLst>
              <a:ext uri="{FF2B5EF4-FFF2-40B4-BE49-F238E27FC236}">
                <a16:creationId xmlns:a16="http://schemas.microsoft.com/office/drawing/2014/main" id="{BE9E16B8-925A-57C1-BE01-84634759CA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2098377"/>
            <a:ext cx="5458968" cy="2661246"/>
          </a:xfrm>
          <a:prstGeom prst="rect">
            <a:avLst/>
          </a:prstGeom>
          <a:noFill/>
          <a:extLst>
            <a:ext uri="{909E8E84-426E-40DD-AFC4-6F175D3DCCD1}">
              <a14:hiddenFill xmlns:a14="http://schemas.microsoft.com/office/drawing/2010/main">
                <a:solidFill>
                  <a:srgbClr val="FFFFFF"/>
                </a:solidFill>
              </a14:hiddenFill>
            </a:ext>
          </a:extLst>
        </p:spPr>
      </p:pic>
      <p:sp>
        <p:nvSpPr>
          <p:cNvPr id="105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6739128" y="2664886"/>
            <a:ext cx="4818888" cy="3550789"/>
          </a:xfrm>
        </p:spPr>
        <p:txBody>
          <a:bodyPr anchor="t">
            <a:normAutofit/>
          </a:bodyPr>
          <a:lstStyle/>
          <a:p>
            <a:r>
              <a:rPr lang="en-US" sz="2200" dirty="0"/>
              <a:t>A common solution to this problem is holdout validation: simply hold out part of the training set to evaluate several candidate models and select the best one. </a:t>
            </a:r>
          </a:p>
          <a:p>
            <a:r>
              <a:rPr lang="en-US" sz="2200" dirty="0"/>
              <a:t>The new </a:t>
            </a:r>
            <a:r>
              <a:rPr lang="en-US" sz="2200" dirty="0" err="1"/>
              <a:t>heldout</a:t>
            </a:r>
            <a:r>
              <a:rPr lang="en-US" sz="2200" dirty="0"/>
              <a:t> set is called the validation set (or sometimes the development or dev set). </a:t>
            </a:r>
          </a:p>
        </p:txBody>
      </p:sp>
    </p:spTree>
    <p:extLst>
      <p:ext uri="{BB962C8B-B14F-4D97-AF65-F5344CB8AC3E}">
        <p14:creationId xmlns:p14="http://schemas.microsoft.com/office/powerpoint/2010/main" val="3226745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66" name="Arc 206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0DFBC6-0940-63B6-D852-EE01B2FA5A82}"/>
              </a:ext>
            </a:extLst>
          </p:cNvPr>
          <p:cNvSpPr>
            <a:spLocks noGrp="1"/>
          </p:cNvSpPr>
          <p:nvPr>
            <p:ph type="title"/>
          </p:nvPr>
        </p:nvSpPr>
        <p:spPr>
          <a:xfrm>
            <a:off x="5894962" y="479493"/>
            <a:ext cx="5458838" cy="1325563"/>
          </a:xfrm>
        </p:spPr>
        <p:txBody>
          <a:bodyPr>
            <a:normAutofit/>
          </a:bodyPr>
          <a:lstStyle/>
          <a:p>
            <a:r>
              <a:rPr lang="en-US" dirty="0"/>
              <a:t>Cross-Validation</a:t>
            </a:r>
          </a:p>
        </p:txBody>
      </p:sp>
      <p:sp>
        <p:nvSpPr>
          <p:cNvPr id="2068" name="Freeform: Shape 206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undefined">
            <a:extLst>
              <a:ext uri="{FF2B5EF4-FFF2-40B4-BE49-F238E27FC236}">
                <a16:creationId xmlns:a16="http://schemas.microsoft.com/office/drawing/2014/main" id="{8D4E8315-A4B7-77DB-68E9-A616832BCE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2167698"/>
            <a:ext cx="4777381" cy="235286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DD44829-2825-C930-EC99-89E4F7E55864}"/>
              </a:ext>
            </a:extLst>
          </p:cNvPr>
          <p:cNvSpPr>
            <a:spLocks noGrp="1"/>
          </p:cNvSpPr>
          <p:nvPr>
            <p:ph idx="1"/>
          </p:nvPr>
        </p:nvSpPr>
        <p:spPr>
          <a:xfrm>
            <a:off x="5894962" y="1984443"/>
            <a:ext cx="5458838" cy="4192520"/>
          </a:xfrm>
        </p:spPr>
        <p:txBody>
          <a:bodyPr>
            <a:normAutofit/>
          </a:bodyPr>
          <a:lstStyle/>
          <a:p>
            <a:r>
              <a:rPr lang="en-US" sz="2000" dirty="0"/>
              <a:t>This solution usually works quite well. However, if the validation set is too small, then model evaluations will be imprecise: you may end up selecting a suboptimal model by mistake. </a:t>
            </a:r>
          </a:p>
          <a:p>
            <a:r>
              <a:rPr lang="en-US" sz="2000" dirty="0"/>
              <a:t>One way to solve this problem is to perform repeated cross-validation, using many small validation sets. </a:t>
            </a:r>
          </a:p>
          <a:p>
            <a:pPr lvl="1"/>
            <a:r>
              <a:rPr lang="en-US" sz="1600" dirty="0"/>
              <a:t>Each model is evaluated once per validation set after it is trained on the rest of the data. </a:t>
            </a:r>
          </a:p>
          <a:p>
            <a:pPr lvl="1"/>
            <a:r>
              <a:rPr lang="en-US" sz="1600" dirty="0"/>
              <a:t>By averaging out all the evaluations of a model, we get a much more accurate measure of its performance. </a:t>
            </a:r>
          </a:p>
          <a:p>
            <a:pPr marL="0" indent="0">
              <a:buNone/>
            </a:pPr>
            <a:r>
              <a:rPr lang="en-US" sz="2000" dirty="0"/>
              <a:t>There is a drawback: the training time is multiplied by the number of validation sets.</a:t>
            </a:r>
          </a:p>
        </p:txBody>
      </p:sp>
    </p:spTree>
    <p:extLst>
      <p:ext uri="{BB962C8B-B14F-4D97-AF65-F5344CB8AC3E}">
        <p14:creationId xmlns:p14="http://schemas.microsoft.com/office/powerpoint/2010/main" val="214789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FD2E6-DB52-8CCD-10B4-0B07AB3E7C68}"/>
              </a:ext>
            </a:extLst>
          </p:cNvPr>
          <p:cNvSpPr>
            <a:spLocks noGrp="1"/>
          </p:cNvSpPr>
          <p:nvPr>
            <p:ph type="title"/>
          </p:nvPr>
        </p:nvSpPr>
        <p:spPr>
          <a:xfrm>
            <a:off x="838200" y="365125"/>
            <a:ext cx="10515600" cy="1325563"/>
          </a:xfrm>
        </p:spPr>
        <p:txBody>
          <a:bodyPr>
            <a:normAutofit/>
          </a:bodyPr>
          <a:lstStyle/>
          <a:p>
            <a:r>
              <a:rPr lang="en-US" sz="5400"/>
              <a:t>What is Machine Learning?</a:t>
            </a: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790BE6-F34B-41FC-FCB7-9BDC70FA50C9}"/>
              </a:ext>
            </a:extLst>
          </p:cNvPr>
          <p:cNvSpPr>
            <a:spLocks noGrp="1"/>
          </p:cNvSpPr>
          <p:nvPr>
            <p:ph idx="1"/>
          </p:nvPr>
        </p:nvSpPr>
        <p:spPr>
          <a:xfrm>
            <a:off x="838200" y="1929384"/>
            <a:ext cx="10515600" cy="4251960"/>
          </a:xfrm>
        </p:spPr>
        <p:txBody>
          <a:bodyPr>
            <a:normAutofit/>
          </a:bodyPr>
          <a:lstStyle/>
          <a:p>
            <a:pPr marL="0" indent="0">
              <a:buNone/>
            </a:pPr>
            <a:r>
              <a:rPr lang="en-US" sz="2000"/>
              <a:t>Machine Learning is the science (and art) of programming computers so they can learn from data.</a:t>
            </a:r>
          </a:p>
          <a:p>
            <a:endParaRPr lang="en-US" sz="2000"/>
          </a:p>
          <a:p>
            <a:pPr marL="0" indent="0">
              <a:buNone/>
            </a:pPr>
            <a:r>
              <a:rPr lang="en-US" sz="2000"/>
              <a:t>A general definition:</a:t>
            </a:r>
          </a:p>
          <a:p>
            <a:pPr lvl="1"/>
            <a:r>
              <a:rPr lang="en-US" sz="2000"/>
              <a:t>[Machine Learning is the] field of study that gives computers the ability to learn without being explicitly programmed.</a:t>
            </a:r>
          </a:p>
          <a:p>
            <a:pPr marL="0" indent="0">
              <a:buNone/>
            </a:pPr>
            <a:r>
              <a:rPr lang="en-US" sz="2000"/>
              <a:t>	—Arthur Samuel, 1959</a:t>
            </a:r>
          </a:p>
          <a:p>
            <a:pPr marL="0" indent="0">
              <a:buNone/>
            </a:pPr>
            <a:r>
              <a:rPr lang="en-US" sz="2000"/>
              <a:t>A more engineering-oriented definition:</a:t>
            </a:r>
          </a:p>
          <a:p>
            <a:pPr lvl="1"/>
            <a:r>
              <a:rPr lang="en-US" sz="2000"/>
              <a:t>A computer program is said to learn from experience E with respect to some task T and some performance measure P, if its performance on T, as measured by P improves with experience E.</a:t>
            </a:r>
          </a:p>
          <a:p>
            <a:pPr marL="0" indent="0">
              <a:buNone/>
            </a:pPr>
            <a:r>
              <a:rPr lang="en-US" sz="2000"/>
              <a:t>                                                        —Tom Mitchell, 1997</a:t>
            </a:r>
          </a:p>
        </p:txBody>
      </p:sp>
    </p:spTree>
    <p:extLst>
      <p:ext uri="{BB962C8B-B14F-4D97-AF65-F5344CB8AC3E}">
        <p14:creationId xmlns:p14="http://schemas.microsoft.com/office/powerpoint/2010/main" val="95711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59A05-0092-3747-D7B2-12573734A643}"/>
              </a:ext>
            </a:extLst>
          </p:cNvPr>
          <p:cNvSpPr>
            <a:spLocks noGrp="1"/>
          </p:cNvSpPr>
          <p:nvPr>
            <p:ph type="title"/>
          </p:nvPr>
        </p:nvSpPr>
        <p:spPr>
          <a:xfrm>
            <a:off x="838200" y="365125"/>
            <a:ext cx="10515600" cy="1325563"/>
          </a:xfrm>
        </p:spPr>
        <p:txBody>
          <a:bodyPr>
            <a:normAutofit/>
          </a:bodyPr>
          <a:lstStyle/>
          <a:p>
            <a:r>
              <a:rPr lang="en-US" sz="5400"/>
              <a:t>What is Machine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32DF8F-13D5-B57E-A8C4-6C02C542D599}"/>
              </a:ext>
            </a:extLst>
          </p:cNvPr>
          <p:cNvSpPr>
            <a:spLocks noGrp="1"/>
          </p:cNvSpPr>
          <p:nvPr>
            <p:ph idx="1"/>
          </p:nvPr>
        </p:nvSpPr>
        <p:spPr>
          <a:xfrm>
            <a:off x="838200" y="1929384"/>
            <a:ext cx="10515600" cy="4251960"/>
          </a:xfrm>
        </p:spPr>
        <p:txBody>
          <a:bodyPr>
            <a:normAutofit/>
          </a:bodyPr>
          <a:lstStyle/>
          <a:p>
            <a:pPr marL="0" indent="0">
              <a:buNone/>
            </a:pPr>
            <a:r>
              <a:rPr lang="en-US" sz="2200" dirty="0"/>
              <a:t>A spam filter is an ML program that given examples of spam emails and examples of regular emails (hams), can learn to flag spam.</a:t>
            </a:r>
          </a:p>
          <a:p>
            <a:pPr marL="0" indent="0">
              <a:buNone/>
            </a:pPr>
            <a:r>
              <a:rPr lang="en-US" sz="2200" dirty="0"/>
              <a:t>The examples that the system uses to learn are called the </a:t>
            </a:r>
            <a:r>
              <a:rPr lang="en-US" sz="2200" i="1" dirty="0"/>
              <a:t>training set</a:t>
            </a:r>
            <a:r>
              <a:rPr lang="en-US" sz="2200" dirty="0"/>
              <a:t>.</a:t>
            </a:r>
          </a:p>
          <a:p>
            <a:pPr marL="0" indent="0">
              <a:buNone/>
            </a:pPr>
            <a:r>
              <a:rPr lang="en-US" sz="2200" dirty="0"/>
              <a:t>The part of an ML system that learns and makes predictions is called </a:t>
            </a:r>
            <a:r>
              <a:rPr lang="en-US" sz="2200" i="1" dirty="0"/>
              <a:t>a model</a:t>
            </a:r>
            <a:r>
              <a:rPr lang="en-US" sz="2200" dirty="0"/>
              <a:t>.</a:t>
            </a:r>
          </a:p>
          <a:p>
            <a:pPr marL="0" indent="0">
              <a:buNone/>
            </a:pPr>
            <a:endParaRPr lang="en-US" sz="2200" dirty="0"/>
          </a:p>
          <a:p>
            <a:pPr marL="0" indent="0">
              <a:buNone/>
            </a:pPr>
            <a:r>
              <a:rPr lang="en-US" sz="2200" dirty="0"/>
              <a:t>In the spam filter case, </a:t>
            </a:r>
          </a:p>
          <a:p>
            <a:r>
              <a:rPr lang="en-US" sz="2200" dirty="0"/>
              <a:t>the task T is to flag spam for new emails, </a:t>
            </a:r>
          </a:p>
          <a:p>
            <a:r>
              <a:rPr lang="en-US" sz="2200" dirty="0"/>
              <a:t>the experience E is the training data, and </a:t>
            </a:r>
          </a:p>
          <a:p>
            <a:r>
              <a:rPr lang="en-US" sz="2200" dirty="0"/>
              <a:t>the performance measure P needs to be defined; for example, you can use the ratio of correctly classified emails (accuracy). </a:t>
            </a:r>
          </a:p>
        </p:txBody>
      </p:sp>
    </p:spTree>
    <p:extLst>
      <p:ext uri="{BB962C8B-B14F-4D97-AF65-F5344CB8AC3E}">
        <p14:creationId xmlns:p14="http://schemas.microsoft.com/office/powerpoint/2010/main" val="272343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FD2E6-DB52-8CCD-10B4-0B07AB3E7C68}"/>
              </a:ext>
            </a:extLst>
          </p:cNvPr>
          <p:cNvSpPr>
            <a:spLocks noGrp="1"/>
          </p:cNvSpPr>
          <p:nvPr>
            <p:ph type="title"/>
          </p:nvPr>
        </p:nvSpPr>
        <p:spPr>
          <a:xfrm>
            <a:off x="6739128" y="638089"/>
            <a:ext cx="4818888" cy="1476801"/>
          </a:xfrm>
        </p:spPr>
        <p:txBody>
          <a:bodyPr anchor="b">
            <a:normAutofit/>
          </a:bodyPr>
          <a:lstStyle/>
          <a:p>
            <a:r>
              <a:rPr lang="en-US" sz="5000"/>
              <a:t>Why Use Machine Learning?</a:t>
            </a:r>
          </a:p>
        </p:txBody>
      </p:sp>
      <p:pic>
        <p:nvPicPr>
          <p:cNvPr id="5" name="Picture 4">
            <a:extLst>
              <a:ext uri="{FF2B5EF4-FFF2-40B4-BE49-F238E27FC236}">
                <a16:creationId xmlns:a16="http://schemas.microsoft.com/office/drawing/2014/main" id="{E40836C8-653D-8EE0-216C-5F53F179BB0C}"/>
              </a:ext>
            </a:extLst>
          </p:cNvPr>
          <p:cNvPicPr>
            <a:picLocks noChangeAspect="1"/>
          </p:cNvPicPr>
          <p:nvPr/>
        </p:nvPicPr>
        <p:blipFill>
          <a:blip r:embed="rId2"/>
          <a:stretch>
            <a:fillRect/>
          </a:stretch>
        </p:blipFill>
        <p:spPr>
          <a:xfrm>
            <a:off x="630936" y="1996021"/>
            <a:ext cx="5458968" cy="2865957"/>
          </a:xfrm>
          <a:prstGeom prst="rect">
            <a:avLst/>
          </a:prstGeom>
        </p:spPr>
      </p:pic>
      <p:sp>
        <p:nvSpPr>
          <p:cNvPr id="1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790BE6-F34B-41FC-FCB7-9BDC70FA50C9}"/>
              </a:ext>
            </a:extLst>
          </p:cNvPr>
          <p:cNvSpPr>
            <a:spLocks noGrp="1"/>
          </p:cNvSpPr>
          <p:nvPr>
            <p:ph idx="1"/>
          </p:nvPr>
        </p:nvSpPr>
        <p:spPr>
          <a:xfrm>
            <a:off x="6739128" y="2664886"/>
            <a:ext cx="4818888" cy="3550789"/>
          </a:xfrm>
        </p:spPr>
        <p:txBody>
          <a:bodyPr anchor="t">
            <a:normAutofit/>
          </a:bodyPr>
          <a:lstStyle/>
          <a:p>
            <a:r>
              <a:rPr lang="en-US" sz="2200"/>
              <a:t>Consider how you would write a spam filter using traditional programming techniques</a:t>
            </a:r>
          </a:p>
          <a:p>
            <a:r>
              <a:rPr lang="en-US" sz="2200"/>
              <a:t>Since the problem is not trivial, your program will likely become a long list of complex rules—pretty hard to maintain.</a:t>
            </a:r>
          </a:p>
          <a:p>
            <a:endParaRPr lang="en-US" sz="2200"/>
          </a:p>
        </p:txBody>
      </p:sp>
    </p:spTree>
    <p:extLst>
      <p:ext uri="{BB962C8B-B14F-4D97-AF65-F5344CB8AC3E}">
        <p14:creationId xmlns:p14="http://schemas.microsoft.com/office/powerpoint/2010/main" val="81116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59A05-0092-3747-D7B2-12573734A643}"/>
              </a:ext>
            </a:extLst>
          </p:cNvPr>
          <p:cNvSpPr>
            <a:spLocks noGrp="1"/>
          </p:cNvSpPr>
          <p:nvPr>
            <p:ph type="title"/>
          </p:nvPr>
        </p:nvSpPr>
        <p:spPr>
          <a:xfrm>
            <a:off x="630936" y="639520"/>
            <a:ext cx="3429000" cy="1719072"/>
          </a:xfrm>
        </p:spPr>
        <p:txBody>
          <a:bodyPr anchor="b">
            <a:normAutofit/>
          </a:bodyPr>
          <a:lstStyle/>
          <a:p>
            <a:r>
              <a:rPr lang="en-US" sz="3800"/>
              <a:t>Why Use Machine Learning?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32DF8F-13D5-B57E-A8C4-6C02C542D599}"/>
              </a:ext>
            </a:extLst>
          </p:cNvPr>
          <p:cNvSpPr>
            <a:spLocks noGrp="1"/>
          </p:cNvSpPr>
          <p:nvPr>
            <p:ph idx="1"/>
          </p:nvPr>
        </p:nvSpPr>
        <p:spPr>
          <a:xfrm>
            <a:off x="630936" y="2807208"/>
            <a:ext cx="3429000" cy="3410712"/>
          </a:xfrm>
        </p:spPr>
        <p:txBody>
          <a:bodyPr anchor="t">
            <a:normAutofit fontScale="92500"/>
          </a:bodyPr>
          <a:lstStyle/>
          <a:p>
            <a:r>
              <a:rPr lang="en-US" sz="2200" dirty="0"/>
              <a:t>In contrast, a spam filter based on Machine Learning techniques automatically learns which words and phrases are good predictors of spam. </a:t>
            </a:r>
          </a:p>
          <a:p>
            <a:r>
              <a:rPr lang="en-US" sz="2200" dirty="0"/>
              <a:t>It detects unusually frequent patterns of words and phrases in the spam examples compared to the ham examples.</a:t>
            </a:r>
          </a:p>
        </p:txBody>
      </p:sp>
      <p:pic>
        <p:nvPicPr>
          <p:cNvPr id="5" name="Picture 4">
            <a:extLst>
              <a:ext uri="{FF2B5EF4-FFF2-40B4-BE49-F238E27FC236}">
                <a16:creationId xmlns:a16="http://schemas.microsoft.com/office/drawing/2014/main" id="{5D2E9545-9ECB-E460-9868-9648230EDB57}"/>
              </a:ext>
            </a:extLst>
          </p:cNvPr>
          <p:cNvPicPr>
            <a:picLocks noChangeAspect="1"/>
          </p:cNvPicPr>
          <p:nvPr/>
        </p:nvPicPr>
        <p:blipFill>
          <a:blip r:embed="rId2"/>
          <a:stretch>
            <a:fillRect/>
          </a:stretch>
        </p:blipFill>
        <p:spPr>
          <a:xfrm>
            <a:off x="4654296" y="1331995"/>
            <a:ext cx="6903720" cy="4194009"/>
          </a:xfrm>
          <a:prstGeom prst="rect">
            <a:avLst/>
          </a:prstGeom>
        </p:spPr>
      </p:pic>
    </p:spTree>
    <p:extLst>
      <p:ext uri="{BB962C8B-B14F-4D97-AF65-F5344CB8AC3E}">
        <p14:creationId xmlns:p14="http://schemas.microsoft.com/office/powerpoint/2010/main" val="409170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FD2E6-DB52-8CCD-10B4-0B07AB3E7C68}"/>
              </a:ext>
            </a:extLst>
          </p:cNvPr>
          <p:cNvSpPr>
            <a:spLocks noGrp="1"/>
          </p:cNvSpPr>
          <p:nvPr>
            <p:ph type="title"/>
          </p:nvPr>
        </p:nvSpPr>
        <p:spPr>
          <a:xfrm>
            <a:off x="630936" y="639520"/>
            <a:ext cx="3429000" cy="1719072"/>
          </a:xfrm>
        </p:spPr>
        <p:txBody>
          <a:bodyPr anchor="b">
            <a:normAutofit/>
          </a:bodyPr>
          <a:lstStyle/>
          <a:p>
            <a:r>
              <a:rPr lang="en-US" sz="3800" dirty="0"/>
              <a:t>Why Use Machine Learning?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790BE6-F34B-41FC-FCB7-9BDC70FA50C9}"/>
              </a:ext>
            </a:extLst>
          </p:cNvPr>
          <p:cNvSpPr>
            <a:spLocks noGrp="1"/>
          </p:cNvSpPr>
          <p:nvPr>
            <p:ph idx="1"/>
          </p:nvPr>
        </p:nvSpPr>
        <p:spPr>
          <a:xfrm>
            <a:off x="630936" y="2807208"/>
            <a:ext cx="3429000" cy="3410712"/>
          </a:xfrm>
        </p:spPr>
        <p:txBody>
          <a:bodyPr anchor="t">
            <a:normAutofit/>
          </a:bodyPr>
          <a:lstStyle/>
          <a:p>
            <a:pPr marL="0" indent="0">
              <a:buNone/>
            </a:pPr>
            <a:r>
              <a:rPr lang="en-US" sz="1700" dirty="0"/>
              <a:t>If spammers notice that all their emails containing “4U” are blocked, they might start writing “For U” instead.</a:t>
            </a:r>
          </a:p>
          <a:p>
            <a:r>
              <a:rPr lang="en-US" sz="1700" dirty="0"/>
              <a:t>Traditional programming: you will need to keep writing new rules forever.</a:t>
            </a:r>
          </a:p>
          <a:p>
            <a:r>
              <a:rPr lang="en-US" sz="1700" dirty="0"/>
              <a:t>Machine Learning techniques automatically notice and starts flagging them without intervention.</a:t>
            </a:r>
          </a:p>
        </p:txBody>
      </p:sp>
      <p:pic>
        <p:nvPicPr>
          <p:cNvPr id="5" name="Picture 4">
            <a:extLst>
              <a:ext uri="{FF2B5EF4-FFF2-40B4-BE49-F238E27FC236}">
                <a16:creationId xmlns:a16="http://schemas.microsoft.com/office/drawing/2014/main" id="{3D5F682B-0637-7689-F8AF-9E686942F195}"/>
              </a:ext>
            </a:extLst>
          </p:cNvPr>
          <p:cNvPicPr>
            <a:picLocks noChangeAspect="1"/>
          </p:cNvPicPr>
          <p:nvPr/>
        </p:nvPicPr>
        <p:blipFill>
          <a:blip r:embed="rId2"/>
          <a:stretch>
            <a:fillRect/>
          </a:stretch>
        </p:blipFill>
        <p:spPr>
          <a:xfrm>
            <a:off x="4654296" y="1987849"/>
            <a:ext cx="6903720" cy="2882302"/>
          </a:xfrm>
          <a:prstGeom prst="rect">
            <a:avLst/>
          </a:prstGeom>
        </p:spPr>
      </p:pic>
    </p:spTree>
    <p:extLst>
      <p:ext uri="{BB962C8B-B14F-4D97-AF65-F5344CB8AC3E}">
        <p14:creationId xmlns:p14="http://schemas.microsoft.com/office/powerpoint/2010/main" val="220084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D59A05-0092-3747-D7B2-12573734A643}"/>
              </a:ext>
            </a:extLst>
          </p:cNvPr>
          <p:cNvSpPr>
            <a:spLocks noGrp="1"/>
          </p:cNvSpPr>
          <p:nvPr>
            <p:ph type="title"/>
          </p:nvPr>
        </p:nvSpPr>
        <p:spPr>
          <a:xfrm>
            <a:off x="838200" y="365125"/>
            <a:ext cx="10515600" cy="1325563"/>
          </a:xfrm>
        </p:spPr>
        <p:txBody>
          <a:bodyPr>
            <a:normAutofit/>
          </a:bodyPr>
          <a:lstStyle/>
          <a:p>
            <a:r>
              <a:rPr lang="en-US"/>
              <a:t>Why Use Machine Learning?</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532DF8F-13D5-B57E-A8C4-6C02C542D599}"/>
              </a:ext>
            </a:extLst>
          </p:cNvPr>
          <p:cNvSpPr>
            <a:spLocks noGrp="1"/>
          </p:cNvSpPr>
          <p:nvPr>
            <p:ph idx="1"/>
          </p:nvPr>
        </p:nvSpPr>
        <p:spPr>
          <a:xfrm>
            <a:off x="838200" y="1825625"/>
            <a:ext cx="10515600" cy="4351338"/>
          </a:xfrm>
        </p:spPr>
        <p:txBody>
          <a:bodyPr>
            <a:normAutofit/>
          </a:bodyPr>
          <a:lstStyle/>
          <a:p>
            <a:pPr marL="0" indent="0">
              <a:buNone/>
            </a:pPr>
            <a:r>
              <a:rPr lang="en-US" dirty="0"/>
              <a:t>Another area where Machine Learning shines: is problems that either are too complex for traditional approaches or have no known algorithm.</a:t>
            </a:r>
          </a:p>
          <a:p>
            <a:r>
              <a:rPr lang="en-US" dirty="0"/>
              <a:t>For example, consider speech recognition. </a:t>
            </a:r>
          </a:p>
          <a:p>
            <a:pPr lvl="1"/>
            <a:r>
              <a:rPr lang="en-US" dirty="0"/>
              <a:t>The best solution (at least today) is to write an algorithm that learns by itself, given many example recordings for each word.</a:t>
            </a:r>
          </a:p>
        </p:txBody>
      </p:sp>
    </p:spTree>
    <p:extLst>
      <p:ext uri="{BB962C8B-B14F-4D97-AF65-F5344CB8AC3E}">
        <p14:creationId xmlns:p14="http://schemas.microsoft.com/office/powerpoint/2010/main" val="376185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2718</TotalTime>
  <Words>2216</Words>
  <Application>Microsoft Office PowerPoint</Application>
  <PresentationFormat>Widescreen</PresentationFormat>
  <Paragraphs>164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Introduction to some Basic Concepts in Machine Learning</vt:lpstr>
      <vt:lpstr>Machine Learning</vt:lpstr>
      <vt:lpstr>Agenda</vt:lpstr>
      <vt:lpstr>What is Machine Learning?</vt:lpstr>
      <vt:lpstr>What is Machine Learning?</vt:lpstr>
      <vt:lpstr>Why Use Machine Learning?</vt:lpstr>
      <vt:lpstr>Why Use Machine Learning?</vt:lpstr>
      <vt:lpstr>Why Use Machine Learning?</vt:lpstr>
      <vt:lpstr>Why Use Machine Learning?</vt:lpstr>
      <vt:lpstr>Why Use Machine Learning?</vt:lpstr>
      <vt:lpstr>Types of Machine Learning Systems</vt:lpstr>
      <vt:lpstr>Training Supervision</vt:lpstr>
      <vt:lpstr>Supervised Learning</vt:lpstr>
      <vt:lpstr>Supervised Learning</vt:lpstr>
      <vt:lpstr>Unsupervised Learning</vt:lpstr>
      <vt:lpstr>A Typical Machine Learning Workflow</vt:lpstr>
      <vt:lpstr>A Typical Machine Learning Workflow</vt:lpstr>
      <vt:lpstr>A Typical Machine Learning Workflow</vt:lpstr>
      <vt:lpstr>A Typical Machine Learning Workflow</vt:lpstr>
      <vt:lpstr>A Typical Machine Learning Workflow</vt:lpstr>
      <vt:lpstr>A Typical Machine Learning Workflow</vt:lpstr>
      <vt:lpstr>A Typical Machine Learning Workflow</vt:lpstr>
      <vt:lpstr>A Typical Machine Learning Workflow</vt:lpstr>
      <vt:lpstr>Overfitting the Training Data</vt:lpstr>
      <vt:lpstr>Overfitting the Training Data</vt:lpstr>
      <vt:lpstr>Overfitting the Training Data</vt:lpstr>
      <vt:lpstr>Overfitting the Training Data</vt:lpstr>
      <vt:lpstr>Overfitting the Training Data</vt:lpstr>
      <vt:lpstr>Underfitting the Training Data</vt:lpstr>
      <vt:lpstr>Testing and Validating</vt:lpstr>
      <vt:lpstr>Testing and Validating</vt:lpstr>
      <vt:lpstr>Hyperparameter Tuning and Model Selection</vt:lpstr>
      <vt:lpstr>Hyperparameter Tuning and Model Selection</vt:lpstr>
      <vt:lpstr>Hyperparameter Tuning and Model Selection</vt:lpstr>
      <vt:lpstr>Holdout Validation</vt:lpstr>
      <vt:lpstr>Cross-Validation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Jia Guo</dc:creator>
  <cp:lastModifiedBy>Jia Guo</cp:lastModifiedBy>
  <cp:revision>88</cp:revision>
  <dcterms:created xsi:type="dcterms:W3CDTF">2023-05-28T16:24:07Z</dcterms:created>
  <dcterms:modified xsi:type="dcterms:W3CDTF">2024-02-15T04:59:38Z</dcterms:modified>
</cp:coreProperties>
</file>