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321" r:id="rId2"/>
    <p:sldId id="311" r:id="rId3"/>
    <p:sldId id="312" r:id="rId4"/>
    <p:sldId id="313" r:id="rId5"/>
    <p:sldId id="315" r:id="rId6"/>
    <p:sldId id="316" r:id="rId7"/>
    <p:sldId id="318" r:id="rId8"/>
    <p:sldId id="323" r:id="rId9"/>
    <p:sldId id="324" r:id="rId10"/>
    <p:sldId id="322" r:id="rId11"/>
    <p:sldId id="320" r:id="rId12"/>
    <p:sldId id="319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4" autoAdjust="0"/>
    <p:restoredTop sz="94660"/>
  </p:normalViewPr>
  <p:slideViewPr>
    <p:cSldViewPr>
      <p:cViewPr varScale="1">
        <p:scale>
          <a:sx n="89" d="100"/>
          <a:sy n="89" d="100"/>
        </p:scale>
        <p:origin x="1272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6D92-F9BD-4EF6-92E8-C03ABBFFCAF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A390-BF58-4379-88FF-E624D6DE6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5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14317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410053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28657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03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79206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339285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340751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321279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631059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76309-C15C-826C-24A5-8960BB794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025" y="7284529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4B128-128D-143E-6572-F50A3FE52E3F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26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675" y="7217305"/>
            <a:ext cx="665861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98428-5E37-2295-5A55-728275BF29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5025" y="7284529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D3C8FE-06CB-88A3-1C5B-0B2D5AFB51DE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243522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33182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140051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153733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B73E5-915D-81C9-ACA4-4F15450C56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025" y="7284529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F851F-83C5-15F0-04A9-55578D59F119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8F9B9-B151-49F6-AD76-0F7DE0769F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025" y="7284529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18025-8F22-CE3F-FE92-795470F0B472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204523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182460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9</a:t>
            </a:r>
            <a:endParaRPr lang="en-US"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  <p:extLst>
      <p:ext uri="{BB962C8B-B14F-4D97-AF65-F5344CB8AC3E}">
        <p14:creationId xmlns:p14="http://schemas.microsoft.com/office/powerpoint/2010/main" val="201740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66C-3C0F-410D-2FCF-BAB8F0C9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384721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17DB7-A4A0-D40B-3CF1-59604F97794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Choosing attribute tests</a:t>
            </a:r>
            <a:endParaRPr lang="en-US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Medi"/>
              </a:rPr>
              <a:t>information gain </a:t>
            </a:r>
            <a:r>
              <a:rPr lang="en-US" sz="1800" b="0" i="0" u="none" strike="noStrike" baseline="0" dirty="0">
                <a:latin typeface="NimbusRomNo9L-Regu"/>
              </a:rPr>
              <a:t>from the attribute test on </a:t>
            </a:r>
            <a:r>
              <a:rPr lang="en-US" sz="1800" b="0" i="1" u="none" strike="noStrike" baseline="0" dirty="0">
                <a:latin typeface="NimbusRomNo9L-ReguItal"/>
              </a:rPr>
              <a:t>A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is the expected reduction in entropy: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US" b="0" i="0" u="none" strike="noStrike" baseline="0" dirty="0">
              <a:latin typeface="NimbusRomNo9L-Reg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64FC9-3F16-4B79-BCE2-46055F82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43200"/>
            <a:ext cx="3133725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A17C0-1A65-39A8-E359-B30E20B6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5771"/>
            <a:ext cx="7956363" cy="22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5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BX10"/>
              </a:rPr>
              <a:t>Decision tree </a:t>
            </a:r>
            <a:r>
              <a:rPr lang="en-US" dirty="0">
                <a:latin typeface="CMSSBX10"/>
              </a:rPr>
              <a:t>p</a:t>
            </a:r>
            <a:r>
              <a:rPr lang="en-US" sz="1800" b="0" i="0" u="none" strike="noStrike" baseline="0" dirty="0">
                <a:latin typeface="CMSSBX10"/>
              </a:rPr>
              <a:t>runing helps combat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Eliminating nodes that are not clearly relevant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How large a gain should we require in order to </a:t>
            </a:r>
            <a:r>
              <a:rPr lang="en-MY" sz="1800" b="0" i="0" u="none" strike="noStrike" baseline="0" dirty="0">
                <a:latin typeface="NimbusRomNo9L-Regu"/>
              </a:rPr>
              <a:t>split on a particular attribute?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Significance test</a:t>
            </a:r>
            <a:endParaRPr lang="en-MY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Start with null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Calculate extent data deviates from perfect absence of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degree of deviation is statistically unlikely (&lt;=5% probability)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node consisting of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positive 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negative examples.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expected numbers,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ˆ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ˆ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Measure deviation &amp; total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NimbusRomNo9L-Regu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1EFB0-BB9E-4823-BAC6-5C018DE7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852960"/>
            <a:ext cx="376237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6FA48-19CD-45C5-B1F8-770FE919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74" y="5767235"/>
            <a:ext cx="2790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Broadening the applicability of decision trees</a:t>
            </a:r>
          </a:p>
          <a:p>
            <a:pPr algn="l"/>
            <a:endParaRPr lang="en-US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Decision trees can be made more widely useful by handling the following complications: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Missing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Continuous and multivalued input attributes</a:t>
            </a:r>
            <a:endParaRPr lang="en-MY" dirty="0"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Continuous-valued output attribute</a:t>
            </a:r>
            <a:endParaRPr lang="en-US" dirty="0">
              <a:latin typeface="NimbusRomNo9L-Regu"/>
            </a:endParaRPr>
          </a:p>
          <a:p>
            <a:pPr algn="l"/>
            <a:endParaRPr lang="en-US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Decision trees are also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unstable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 that adding just one new example can change the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test at the root, which changes the entire tree</a:t>
            </a:r>
            <a:endParaRPr lang="en-US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5274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Supervised Learning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Example problem: Restaurant waiting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the problem of deciding </a:t>
            </a:r>
            <a:r>
              <a:rPr lang="en-US" sz="1800" b="0" i="0" u="none" strike="noStrike" baseline="0" dirty="0">
                <a:latin typeface="NimbusRomNo9L-Regu"/>
              </a:rPr>
              <a:t>whether to wait for a table at a restaurant.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this problem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output,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y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,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is a Boolean variable that we will call </a:t>
            </a:r>
            <a:r>
              <a:rPr lang="en-US" sz="1800" b="1" i="1" u="none" strike="noStrike" baseline="0" dirty="0" err="1">
                <a:latin typeface="Times New Roman" panose="02020603050405020304" pitchFamily="18" charset="0"/>
              </a:rPr>
              <a:t>WillWait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 input,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 vector of ten attribute values, each of which has discrete values: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Alternate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whether there is a suitable alternative restaurant nearby.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Bar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whether the restaurant has a comfortable bar area to wait in.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Fri</a:t>
            </a:r>
            <a:r>
              <a:rPr lang="en-US" sz="1600" b="0" i="1" u="none" strike="noStrike" baseline="0" dirty="0">
                <a:latin typeface="Verdana" panose="020B0604030504040204" pitchFamily="34" charset="0"/>
              </a:rPr>
              <a:t>/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Sat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true on Fridays and Saturdays.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Hungry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whether we are hungry right now.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Patrons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how many people are in the restaurant (values are 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None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Some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, and 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Full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Price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the restaurant’s price range ($, $$, $$$).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Raining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whether it is raining outside.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Reservation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whether we made a reservation.</a:t>
            </a:r>
          </a:p>
          <a:p>
            <a:pPr marL="800100" lvl="1" indent="-342900">
              <a:buAutoNum type="arabicPeriod"/>
            </a:pP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Type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: the kind of restaurant (French, Italian, Thai, or burger).</a:t>
            </a:r>
          </a:p>
          <a:p>
            <a:pPr marL="800100" lvl="1" indent="-342900">
              <a:buAutoNum type="arabicPeriod"/>
            </a:pPr>
            <a:r>
              <a:rPr lang="en-MY" sz="1600" b="0" i="1" u="none" strike="noStrike" baseline="0" dirty="0" err="1">
                <a:latin typeface="Times New Roman" panose="02020603050405020304" pitchFamily="18" charset="0"/>
              </a:rPr>
              <a:t>WaitEstimate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: host’s wait estimate: 0–10, 10–30, 30–60, or </a:t>
            </a:r>
            <a:r>
              <a:rPr lang="en-MY" sz="1600" b="0" i="1" u="none" strike="noStrike" baseline="0" dirty="0">
                <a:latin typeface="Verdana" panose="020B0604030504040204" pitchFamily="34" charset="0"/>
              </a:rPr>
              <a:t>&gt;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60minutes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14731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Supervised Learning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4C4DC-868C-453E-8C99-4CD041F4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56" y="1905000"/>
            <a:ext cx="7124700" cy="340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97E92-44E5-4613-90AE-ADC6A956A453}"/>
              </a:ext>
            </a:extLst>
          </p:cNvPr>
          <p:cNvSpPr txBox="1"/>
          <p:nvPr/>
        </p:nvSpPr>
        <p:spPr>
          <a:xfrm>
            <a:off x="1010155" y="5482932"/>
            <a:ext cx="71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NimbusRomNo9L-Regu"/>
              </a:rPr>
              <a:t>Examples for the restaurant domain.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87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A decision tree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a representation of a function that maps a vector of attribute values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a single output value—a “decision.”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reaches its decision by performing a sequence of tests, starting at the </a:t>
            </a:r>
            <a:r>
              <a:rPr lang="en-US" sz="1800" b="1" i="0" u="none" strike="noStrike" baseline="0" dirty="0">
                <a:latin typeface="NimbusRomNo9L-Regu"/>
              </a:rPr>
              <a:t>root</a:t>
            </a:r>
            <a:r>
              <a:rPr lang="en-US" sz="1800" b="0" i="0" u="none" strike="noStrike" baseline="0" dirty="0">
                <a:latin typeface="NimbusRomNo9L-Regu"/>
              </a:rPr>
              <a:t> and following the appropriate branch until a leaf is </a:t>
            </a:r>
            <a:r>
              <a:rPr lang="en-MY" sz="1800" b="0" i="0" u="none" strike="noStrike" baseline="0" dirty="0">
                <a:latin typeface="NimbusRomNo9L-Regu"/>
              </a:rPr>
              <a:t>reached.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each </a:t>
            </a:r>
            <a:r>
              <a:rPr lang="en-US" sz="1800" b="1" i="0" u="none" strike="noStrike" baseline="0" dirty="0">
                <a:latin typeface="NimbusRomNo9L-Regu"/>
              </a:rPr>
              <a:t>internal node </a:t>
            </a:r>
            <a:r>
              <a:rPr lang="en-US" sz="1800" b="0" i="0" u="none" strike="noStrike" baseline="0" dirty="0">
                <a:latin typeface="NimbusRomNo9L-Regu"/>
              </a:rPr>
              <a:t>in the tree corresponds to a test of the value of one of the input attributes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Regu"/>
              </a:rPr>
              <a:t>branches</a:t>
            </a:r>
            <a:r>
              <a:rPr lang="en-US" sz="1800" b="0" i="0" u="none" strike="noStrike" baseline="0" dirty="0">
                <a:latin typeface="NimbusRomNo9L-Regu"/>
              </a:rPr>
              <a:t> from the node are labeled with the possible values of the attribute,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Regu"/>
              </a:rPr>
              <a:t>leaf</a:t>
            </a:r>
            <a:r>
              <a:rPr lang="en-US" sz="1800" b="0" i="0" u="none" strike="noStrike" baseline="0" dirty="0">
                <a:latin typeface="NimbusRomNo9L-Regu"/>
              </a:rPr>
              <a:t> nodes specify what value is to be returned by the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Boolean decision tree is equivalent to a logical statement of the form:</a:t>
            </a: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Output </a:t>
            </a:r>
            <a:r>
              <a:rPr lang="en-MY" sz="1800" b="0" i="0" u="none" strike="noStrike" baseline="0" dirty="0">
                <a:latin typeface="Cambria" panose="02040503050406030204" pitchFamily="18" charset="0"/>
              </a:rPr>
              <a:t>⇔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Path</a:t>
            </a:r>
            <a:r>
              <a:rPr lang="en-MY" sz="1800" b="0" i="0" u="none" strike="noStrike" baseline="-25000" dirty="0">
                <a:latin typeface="Book Antiqua" panose="02040602050305030304" pitchFamily="18" charset="0"/>
              </a:rPr>
              <a:t>1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 </a:t>
            </a:r>
            <a:r>
              <a:rPr lang="en-MY" sz="1800" b="0" i="0" u="none" strike="noStrike" baseline="0" dirty="0">
                <a:latin typeface="Cambria" panose="02040503050406030204" pitchFamily="18" charset="0"/>
              </a:rPr>
              <a:t>∨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Path</a:t>
            </a:r>
            <a:r>
              <a:rPr lang="en-MY" sz="1800" b="0" i="0" u="none" strike="noStrike" baseline="-25000" dirty="0">
                <a:latin typeface="Book Antiqua" panose="02040602050305030304" pitchFamily="18" charset="0"/>
              </a:rPr>
              <a:t>2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 </a:t>
            </a:r>
            <a:r>
              <a:rPr lang="en-MY" sz="1800" b="0" i="0" u="none" strike="noStrike" baseline="0" dirty="0">
                <a:latin typeface="Cambria" panose="02040503050406030204" pitchFamily="18" charset="0"/>
              </a:rPr>
              <a:t>∨···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pPr algn="l"/>
            <a:endParaRPr lang="en-US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93783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B7CB-8723-44A2-A7E2-1121C6F4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772275" cy="30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A92F9-D90B-4EFD-95DD-8EBE0943AA9A}"/>
              </a:ext>
            </a:extLst>
          </p:cNvPr>
          <p:cNvSpPr txBox="1"/>
          <p:nvPr/>
        </p:nvSpPr>
        <p:spPr>
          <a:xfrm>
            <a:off x="829181" y="5105400"/>
            <a:ext cx="73056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NimbusRomNo9L-Regu"/>
              </a:rPr>
              <a:t>Splitting the examples by testing on attributes. At each node we show the positive (light boxes) and negative (dark boxes) examples remaining. </a:t>
            </a:r>
          </a:p>
          <a:p>
            <a:pPr marL="342900" indent="-342900" algn="l">
              <a:buAutoNum type="alphaLcParenBoth"/>
            </a:pPr>
            <a:r>
              <a:rPr lang="en-US" sz="1400" b="0" i="0" u="none" strike="noStrike" baseline="0" dirty="0">
                <a:latin typeface="NimbusRomNo9L-Regu"/>
              </a:rPr>
              <a:t>Splitting on </a:t>
            </a:r>
            <a:r>
              <a:rPr lang="en-US" sz="1400" b="0" i="1" u="none" strike="noStrike" baseline="0" dirty="0">
                <a:latin typeface="NimbusRomNo9L-ReguItal"/>
              </a:rPr>
              <a:t>Type</a:t>
            </a:r>
            <a:r>
              <a:rPr lang="en-US" sz="1400" b="0" i="0" u="none" strike="noStrike" baseline="0" dirty="0">
                <a:latin typeface="NimbusRomNo9L-ReguItal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brings us no nearer to distinguishing between positive and negative examples. </a:t>
            </a:r>
          </a:p>
          <a:p>
            <a:pPr marL="342900" indent="-342900" algn="l">
              <a:buAutoNum type="alphaLcParenBoth"/>
            </a:pPr>
            <a:r>
              <a:rPr lang="en-US" sz="1400" b="0" i="0" u="none" strike="noStrike" baseline="0" dirty="0">
                <a:latin typeface="NimbusRomNo9L-Regu"/>
              </a:rPr>
              <a:t>Splitting</a:t>
            </a:r>
            <a:r>
              <a:rPr lang="en-US" sz="1400" dirty="0">
                <a:latin typeface="NimbusRomNo9L-Regu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on </a:t>
            </a:r>
            <a:r>
              <a:rPr lang="en-US" sz="1400" b="0" i="1" u="none" strike="noStrike" baseline="0" dirty="0">
                <a:latin typeface="NimbusRomNo9L-ReguItal"/>
              </a:rPr>
              <a:t>Patrons</a:t>
            </a:r>
            <a:r>
              <a:rPr lang="en-US" sz="1400" b="0" i="0" u="none" strike="noStrike" baseline="0" dirty="0">
                <a:latin typeface="NimbusRomNo9L-ReguItal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does a good job of separating positive and negative examples. After splitting on </a:t>
            </a:r>
            <a:r>
              <a:rPr lang="en-US" sz="1400" b="0" i="1" u="none" strike="noStrike" baseline="0" dirty="0">
                <a:latin typeface="NimbusRomNo9L-ReguItal"/>
              </a:rPr>
              <a:t>Patrons</a:t>
            </a:r>
            <a:r>
              <a:rPr lang="en-US" sz="1400" b="0" i="0" u="none" strike="noStrike" baseline="0" dirty="0">
                <a:latin typeface="NimbusRomNo9L-Regu"/>
              </a:rPr>
              <a:t>, </a:t>
            </a:r>
            <a:r>
              <a:rPr lang="en-US" sz="1400" b="0" i="1" u="none" strike="noStrike" baseline="0" dirty="0">
                <a:latin typeface="NimbusRomNo9L-ReguItal"/>
              </a:rPr>
              <a:t>Hungry</a:t>
            </a:r>
            <a:r>
              <a:rPr lang="en-US" sz="1400" b="0" i="0" u="none" strike="noStrike" baseline="0" dirty="0">
                <a:latin typeface="NimbusRomNo9L-ReguItal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is a fairly good second test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5486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A92F9-D90B-4EFD-95DD-8EBE0943AA9A}"/>
              </a:ext>
            </a:extLst>
          </p:cNvPr>
          <p:cNvSpPr txBox="1"/>
          <p:nvPr/>
        </p:nvSpPr>
        <p:spPr>
          <a:xfrm>
            <a:off x="829181" y="5105400"/>
            <a:ext cx="7305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NimbusRomNo9L-Regu"/>
              </a:rPr>
              <a:t>The decision tree induced from the 12-example training set.</a:t>
            </a:r>
            <a:endParaRPr lang="en-MY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6C6A0-3203-40FD-85F3-BEA003E9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48446"/>
            <a:ext cx="5295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Choosing attribute tests</a:t>
            </a: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Entropy</a:t>
            </a:r>
            <a:r>
              <a:rPr lang="en-US" dirty="0">
                <a:latin typeface="NimbusRomNo9L-Regu"/>
              </a:rPr>
              <a:t>:</a:t>
            </a:r>
            <a:r>
              <a:rPr lang="en-US" sz="1800" b="0" i="0" u="none" strike="noStrike" baseline="0" dirty="0">
                <a:latin typeface="NimbusRomNo9L-Regu"/>
              </a:rPr>
              <a:t> measure of the uncertainty of a random variable;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more information, the </a:t>
            </a:r>
            <a:r>
              <a:rPr lang="en-MY" sz="1800" b="0" i="0" u="none" strike="noStrike" baseline="0" dirty="0">
                <a:latin typeface="NimbusRomNo9L-Regu"/>
              </a:rPr>
              <a:t>less entropy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fundamental quantity in information theory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general, the entropy of a random variable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with values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v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having probability</a:t>
            </a:r>
          </a:p>
          <a:p>
            <a:pPr algn="l"/>
            <a:endParaRPr lang="en-US" b="0" i="0" u="none" strike="noStrike" baseline="0" dirty="0">
              <a:latin typeface="NimbusRomNo9L-Regu"/>
            </a:endParaRPr>
          </a:p>
          <a:p>
            <a:pPr algn="l"/>
            <a:endParaRPr lang="en-US" b="0" i="0" u="none" strike="noStrike" baseline="0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US" b="0" i="0" u="none" strike="noStrike" baseline="0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US" b="0" i="0" u="none" strike="noStrike" baseline="0" dirty="0"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F8006-27B9-448F-91E3-8BC4EF9B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657600"/>
            <a:ext cx="54959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8FFB1-EF54-E928-5FA0-0F704805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" y="4547555"/>
            <a:ext cx="7280413" cy="23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3DA1C-9C5D-4659-8420-49B7CA8D001F}"/>
              </a:ext>
            </a:extLst>
          </p:cNvPr>
          <p:cNvSpPr txBox="1"/>
          <p:nvPr/>
        </p:nvSpPr>
        <p:spPr>
          <a:xfrm>
            <a:off x="803564" y="1828800"/>
            <a:ext cx="7492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Choosing attribute tests</a:t>
            </a:r>
          </a:p>
          <a:p>
            <a:pPr algn="l"/>
            <a:endParaRPr lang="en-US" b="0" i="0" u="none" strike="noStrike" baseline="0" dirty="0">
              <a:latin typeface="NimbusRomNo9L-Reg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B0C11-E23A-2274-9D87-D6430065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04" y="2382542"/>
            <a:ext cx="7848600" cy="1503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1832C-41DD-F033-B69E-658F308C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73" y="4234793"/>
            <a:ext cx="8001000" cy="21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Decision Trees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B7CB-8723-44A2-A7E2-1121C6F4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772275" cy="30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A92F9-D90B-4EFD-95DD-8EBE0943AA9A}"/>
              </a:ext>
            </a:extLst>
          </p:cNvPr>
          <p:cNvSpPr txBox="1"/>
          <p:nvPr/>
        </p:nvSpPr>
        <p:spPr>
          <a:xfrm>
            <a:off x="829181" y="5105400"/>
            <a:ext cx="73056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NimbusRomNo9L-Regu"/>
              </a:rPr>
              <a:t>Splitting the examples by testing on attributes. At each node we show the positive (light boxes) and negative (dark boxes) examples remaining. </a:t>
            </a:r>
          </a:p>
          <a:p>
            <a:pPr marL="342900" indent="-342900" algn="l">
              <a:buAutoNum type="alphaLcParenBoth"/>
            </a:pPr>
            <a:r>
              <a:rPr lang="en-US" sz="1400" b="0" i="0" u="none" strike="noStrike" baseline="0" dirty="0">
                <a:latin typeface="NimbusRomNo9L-Regu"/>
              </a:rPr>
              <a:t>Splitting on </a:t>
            </a:r>
            <a:r>
              <a:rPr lang="en-US" sz="1400" b="0" i="1" u="none" strike="noStrike" baseline="0" dirty="0">
                <a:latin typeface="NimbusRomNo9L-ReguItal"/>
              </a:rPr>
              <a:t>Type</a:t>
            </a:r>
            <a:r>
              <a:rPr lang="en-US" sz="1400" b="0" i="0" u="none" strike="noStrike" baseline="0" dirty="0">
                <a:latin typeface="NimbusRomNo9L-ReguItal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brings us no nearer to distinguishing between positive and negative examples. </a:t>
            </a:r>
          </a:p>
          <a:p>
            <a:pPr marL="342900" indent="-342900" algn="l">
              <a:buAutoNum type="alphaLcParenBoth"/>
            </a:pPr>
            <a:r>
              <a:rPr lang="en-US" sz="1400" b="0" i="0" u="none" strike="noStrike" baseline="0" dirty="0">
                <a:latin typeface="NimbusRomNo9L-Regu"/>
              </a:rPr>
              <a:t>Splitting</a:t>
            </a:r>
            <a:r>
              <a:rPr lang="en-US" sz="1400" dirty="0">
                <a:latin typeface="NimbusRomNo9L-Regu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on </a:t>
            </a:r>
            <a:r>
              <a:rPr lang="en-US" sz="1400" b="0" i="1" u="none" strike="noStrike" baseline="0" dirty="0">
                <a:latin typeface="NimbusRomNo9L-ReguItal"/>
              </a:rPr>
              <a:t>Patrons</a:t>
            </a:r>
            <a:r>
              <a:rPr lang="en-US" sz="1400" b="0" i="0" u="none" strike="noStrike" baseline="0" dirty="0">
                <a:latin typeface="NimbusRomNo9L-ReguItal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does a good job of separating positive and negative examples. After splitting on </a:t>
            </a:r>
            <a:r>
              <a:rPr lang="en-US" sz="1400" b="0" i="1" u="none" strike="noStrike" baseline="0" dirty="0">
                <a:latin typeface="NimbusRomNo9L-ReguItal"/>
              </a:rPr>
              <a:t>Patrons</a:t>
            </a:r>
            <a:r>
              <a:rPr lang="en-US" sz="1400" b="0" i="0" u="none" strike="noStrike" baseline="0" dirty="0">
                <a:latin typeface="NimbusRomNo9L-Regu"/>
              </a:rPr>
              <a:t>, </a:t>
            </a:r>
            <a:r>
              <a:rPr lang="en-US" sz="1400" b="0" i="1" u="none" strike="noStrike" baseline="0" dirty="0">
                <a:latin typeface="NimbusRomNo9L-ReguItal"/>
              </a:rPr>
              <a:t>Hungry</a:t>
            </a:r>
            <a:r>
              <a:rPr lang="en-US" sz="1400" b="0" i="0" u="none" strike="noStrike" baseline="0" dirty="0">
                <a:latin typeface="NimbusRomNo9L-ReguItal"/>
              </a:rPr>
              <a:t> </a:t>
            </a:r>
            <a:r>
              <a:rPr lang="en-US" sz="1400" b="0" i="0" u="none" strike="noStrike" baseline="0" dirty="0">
                <a:latin typeface="NimbusRomNo9L-Regu"/>
              </a:rPr>
              <a:t>is a fairly good second test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2277519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7059</TotalTime>
  <Words>684</Words>
  <Application>Microsoft Office PowerPoint</Application>
  <PresentationFormat>Custom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CMSS8</vt:lpstr>
      <vt:lpstr>CMSSBX10</vt:lpstr>
      <vt:lpstr>NimbusRomNo9L-Medi</vt:lpstr>
      <vt:lpstr>NimbusRomNo9L-Regu</vt:lpstr>
      <vt:lpstr>NimbusRomNo9L-ReguItal</vt:lpstr>
      <vt:lpstr>Arial</vt:lpstr>
      <vt:lpstr>Book Antiqua</vt:lpstr>
      <vt:lpstr>Bookman Old Style</vt:lpstr>
      <vt:lpstr>Calibri</vt:lpstr>
      <vt:lpstr>Cambria</vt:lpstr>
      <vt:lpstr>Palatino Linotype</vt:lpstr>
      <vt:lpstr>Tahoma</vt:lpstr>
      <vt:lpstr>Times New Roman</vt:lpstr>
      <vt:lpstr>Tw Cen MT</vt:lpstr>
      <vt:lpstr>Verdana</vt:lpstr>
      <vt:lpstr>Droplet</vt:lpstr>
      <vt:lpstr>Decision Tree</vt:lpstr>
      <vt:lpstr>Supervised Learning</vt:lpstr>
      <vt:lpstr>Supervised Learning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Jia Guo</cp:lastModifiedBy>
  <cp:revision>53</cp:revision>
  <dcterms:created xsi:type="dcterms:W3CDTF">2021-09-01T06:26:14Z</dcterms:created>
  <dcterms:modified xsi:type="dcterms:W3CDTF">2024-02-15T05:02:55Z</dcterms:modified>
</cp:coreProperties>
</file>