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9A54-65D6-218B-7BF6-C12EBCBD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CCB9A-A8FF-DA71-2BC5-83226075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F430-F32C-3A56-3C06-685E314A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7AFB-1D82-B57B-154F-BE2F3B17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260B-9396-16B1-E6DB-EE721EAF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2856-F2A6-E63C-853D-7C1FC522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B1768-8FD1-88DB-DF6C-C1D147D9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F58C-1BE7-9BF4-43A3-19979372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8C00-A37B-E417-A924-1FBB8F51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D39C-939D-01CB-915F-FABC1400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D8376-3E33-7688-44BF-5ABA6A432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252DC-D971-F91A-1A7D-406144DA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19A7-3DF5-D6C2-C2E8-2819F15A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277A3-7C4E-B6C1-C46C-21A84AC2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4859-B34E-CF04-B9AC-212A799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BD32-E56F-6201-685B-9E6883D9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3030-C84E-ED6E-5477-5373C1CB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42F7-F16D-7267-35E5-0BFFD350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108F-12B2-BB3F-3FEC-3847B024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9250-C7CE-1451-43C8-9BD0EF35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072A-CAB1-4A61-05EB-A8600CD5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F671-F8CC-D19E-7093-CD7417FC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4DEE-A758-0265-76D3-ACF6D93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2224-9220-9CE4-C09A-483359DE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E998-E5C4-6C49-5908-127C557D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529D-C537-F91B-9E31-530FA344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7A74-5E69-A276-0E40-2EDF4300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8B06-E611-9F74-10BC-86D90B1B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3B20-619F-756D-2965-07EF70D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4539-0099-6E11-3845-9066F143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E743D-5D98-AE59-DFB6-5043624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8ED2-D503-68BE-3C7D-6D9080A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39CE-AD56-7528-B577-026B0D30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52B3-3713-B911-CC89-3C984CA2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5B9E4-0D28-B920-81D3-2269E820F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C59A5-851E-E7D4-2089-9F4577B8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94569-E4D2-342B-C0A1-1CFD0BF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69B78-0F04-CC6E-C3E1-0110A73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18251-D083-05F8-BCF5-B075AA14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C2E4-B7FF-7AE1-BEE7-3A50D6B2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78889-C653-D199-FD38-FC254C94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4D5D2-F133-E33F-501E-893E832F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E2B37-1DF7-FE44-94B1-EEBE2B15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82965-9B10-8EC7-D4ED-7006724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28610-18AC-B414-1755-5421AFD6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6241F-C937-7ECE-77C0-A97AECAC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821A-4097-8E97-3F89-5A536CBB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F0D-F46A-6004-E027-8828DAB4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F6C34-5271-9903-3114-5C8532D9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E50FE-BAC1-5E7E-5A0B-40B13F4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AB8CB-01AC-6818-C1FD-11D2B385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1AE3-0EE7-A4B2-503A-2B685D9B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1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34C6-AB1D-D766-FB75-6056977A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9363-7D0B-DA3D-CC6A-5B81706F2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D2A8-91A4-F00A-1EAD-3F790348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5BD75-286D-C2C2-4115-EC33EEC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B98D-E4A9-B61C-AEEC-3A16938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4E7B-05E2-F590-397F-D4D03128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B3862-1117-35EA-3B0D-9A6207F5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3452-22C7-5180-268D-8CC10E7A6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BEE2-5889-EAE0-5E26-7854E4EB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1B14-5033-414C-A526-9EDC64A2F79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BC76-727C-E8BE-6C58-55C732CC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B99E-9B1C-F1F0-A736-C9072F739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B242-28E3-42F4-A4FB-009F7A91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EA10-BFE5-3CDA-D2D8-10354D959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8C75-0E1F-65E3-65F4-37CA871D5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 764 Machine Learning for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00371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8D7-A92C-11E6-081F-04D908D2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7BBF-DA04-F8C1-C97E-F39A908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lecture, we will be using the MNIST dataset</a:t>
            </a:r>
          </a:p>
          <a:p>
            <a:pPr lvl="1"/>
            <a:r>
              <a:rPr lang="en-US" dirty="0"/>
              <a:t>A set of 70,000 small images of digits handwritten by high school students and employees of the US Census Bureau. </a:t>
            </a:r>
          </a:p>
          <a:p>
            <a:pPr lvl="1"/>
            <a:r>
              <a:rPr lang="en-US" dirty="0"/>
              <a:t>The “Hello World” of Machine Learning: </a:t>
            </a:r>
          </a:p>
          <a:p>
            <a:pPr lvl="2"/>
            <a:r>
              <a:rPr lang="en-US" dirty="0"/>
              <a:t>whenever people come up with a new classification algorithm, they are curious to see how it will perform on MNIST. </a:t>
            </a:r>
          </a:p>
          <a:p>
            <a:pPr lvl="2"/>
            <a:r>
              <a:rPr lang="en-US" dirty="0"/>
              <a:t>Whenever someone learns Machine Learning, sooner or later they tackle MNIST.</a:t>
            </a:r>
          </a:p>
          <a:p>
            <a:pPr lvl="1"/>
            <a:endParaRPr lang="en-US" dirty="0"/>
          </a:p>
          <a:p>
            <a:r>
              <a:rPr lang="en-US" dirty="0"/>
              <a:t>Each image is labeled with the digit it represents. </a:t>
            </a:r>
          </a:p>
        </p:txBody>
      </p:sp>
    </p:spTree>
    <p:extLst>
      <p:ext uri="{BB962C8B-B14F-4D97-AF65-F5344CB8AC3E}">
        <p14:creationId xmlns:p14="http://schemas.microsoft.com/office/powerpoint/2010/main" val="27171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8D22-3CF1-6D58-34AF-64F39887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B42F8-81C4-E52D-AD9E-85DB1840A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precision of the classifier: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TP is the number of true positives, and FP is the number of false positives.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trivial way to have perfect precision is to make one single positive prediction and ensure it is correct (precision = 1/1 = 100%). </a:t>
                </a:r>
              </a:p>
              <a:p>
                <a:pPr marL="0" indent="0">
                  <a:buNone/>
                </a:pPr>
                <a:r>
                  <a:rPr lang="en-US" dirty="0"/>
                  <a:t>This would not be very useful since the classifier would ignore all but one positive instance.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B42F8-81C4-E52D-AD9E-85DB1840A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2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9BE7-CF54-AFF8-380F-3EB9B52A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2DFCC-931E-1327-9BDD-67BCDA219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 precision is typically used along with another metric named recall, also called sensitivity or true positive rate (TPR):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FN is of course the number of false negatives.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2DFCC-931E-1327-9BDD-67BCDA219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30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F753-7B9C-BCA1-A357-98318D49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A8AF2-F965-2CDD-63A5-CD248EFA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576" y="1825625"/>
            <a:ext cx="9020847" cy="4351338"/>
          </a:xfrm>
        </p:spPr>
      </p:pic>
    </p:spTree>
    <p:extLst>
      <p:ext uri="{BB962C8B-B14F-4D97-AF65-F5344CB8AC3E}">
        <p14:creationId xmlns:p14="http://schemas.microsoft.com/office/powerpoint/2010/main" val="169439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8EF-6A10-D58E-0D64-068CFDF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5EE0-8317-C8B1-0661-13FD96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convenient to combine precision and recall into a single metric called the F1 score, in particular, if you need a simple way to compare two classifiers. </a:t>
            </a:r>
          </a:p>
          <a:p>
            <a:r>
              <a:rPr lang="en-US" dirty="0"/>
              <a:t>The F1 score is the harmonic mean of precision and recall.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11B1A-E378-2D67-4EE0-5F6F7030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3820319"/>
            <a:ext cx="9834564" cy="20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7134-01DC-80DD-EB6B-E2F03E74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Precision/Recall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A3B2-4CBE-97F9-B42D-80B1E8F6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F1 score favors classifiers that have similar precision and recall.</a:t>
            </a:r>
          </a:p>
          <a:p>
            <a:r>
              <a:rPr lang="en-US" dirty="0"/>
              <a:t>This is not always what you want: </a:t>
            </a:r>
          </a:p>
          <a:p>
            <a:pPr lvl="1"/>
            <a:r>
              <a:rPr lang="en-US" dirty="0"/>
              <a:t>in some contexts, you mostly care about precision, and </a:t>
            </a:r>
          </a:p>
          <a:p>
            <a:pPr lvl="1"/>
            <a:r>
              <a:rPr lang="en-US" dirty="0"/>
              <a:t>in other contexts, you really care about recall.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if you trained a classifier to detect videos that are safe for kids: high precision;</a:t>
            </a:r>
          </a:p>
          <a:p>
            <a:pPr lvl="1"/>
            <a:r>
              <a:rPr lang="en-US" dirty="0"/>
              <a:t>train a classifier to detect shoplifters on surveillance images: high recall.</a:t>
            </a:r>
          </a:p>
        </p:txBody>
      </p:sp>
    </p:spTree>
    <p:extLst>
      <p:ext uri="{BB962C8B-B14F-4D97-AF65-F5344CB8AC3E}">
        <p14:creationId xmlns:p14="http://schemas.microsoft.com/office/powerpoint/2010/main" val="177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9F22-5B7C-F7A1-0D46-E06B75F7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Precision/Recall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2BC1-4838-4999-6F01-642B5700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understand this tradeoff, let’s look at how the </a:t>
            </a:r>
            <a:r>
              <a:rPr lang="en-US" sz="2400" dirty="0" err="1"/>
              <a:t>SGDClassifier</a:t>
            </a:r>
            <a:r>
              <a:rPr lang="en-US" sz="2400" dirty="0"/>
              <a:t> makes its classification decisions. </a:t>
            </a:r>
          </a:p>
          <a:p>
            <a:r>
              <a:rPr lang="en-US" sz="2400" dirty="0"/>
              <a:t>For each instance, it computes a score based on a decision function, and </a:t>
            </a:r>
          </a:p>
          <a:p>
            <a:pPr lvl="1"/>
            <a:r>
              <a:rPr lang="en-US" sz="2000" dirty="0"/>
              <a:t>if that score is greater than a threshold, it assigns the instance to the positive class, </a:t>
            </a:r>
          </a:p>
          <a:p>
            <a:pPr lvl="1"/>
            <a:r>
              <a:rPr lang="en-US" sz="2000" dirty="0"/>
              <a:t>or else it assigns it to the negative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B242-6DEF-3587-2098-C8239A18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4029111"/>
            <a:ext cx="7877175" cy="2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1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394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Classification</vt:lpstr>
      <vt:lpstr>The Dataset</vt:lpstr>
      <vt:lpstr>Precision</vt:lpstr>
      <vt:lpstr>Recall</vt:lpstr>
      <vt:lpstr>Precision and Recall</vt:lpstr>
      <vt:lpstr>F1 Score</vt:lpstr>
      <vt:lpstr>The Precision/Recall Trade-off</vt:lpstr>
      <vt:lpstr>The Precision/Recall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Jia Guo</dc:creator>
  <cp:lastModifiedBy>Jia Guo</cp:lastModifiedBy>
  <cp:revision>11</cp:revision>
  <dcterms:created xsi:type="dcterms:W3CDTF">2023-06-21T15:27:04Z</dcterms:created>
  <dcterms:modified xsi:type="dcterms:W3CDTF">2023-06-23T18:29:40Z</dcterms:modified>
</cp:coreProperties>
</file>