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6"/>
  </p:notesMasterIdLst>
  <p:handoutMasterIdLst>
    <p:handoutMasterId r:id="rId17"/>
  </p:handoutMasterIdLst>
  <p:sldIdLst>
    <p:sldId id="256" r:id="rId5"/>
    <p:sldId id="280" r:id="rId6"/>
    <p:sldId id="260" r:id="rId7"/>
    <p:sldId id="282" r:id="rId8"/>
    <p:sldId id="283" r:id="rId9"/>
    <p:sldId id="284" r:id="rId10"/>
    <p:sldId id="265" r:id="rId11"/>
    <p:sldId id="286" r:id="rId12"/>
    <p:sldId id="287" r:id="rId13"/>
    <p:sldId id="28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F291C-3C3B-49EB-9387-F45E47FDF960}" v="1486" dt="2023-08-31T14:28:3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69258" autoAdjust="0"/>
  </p:normalViewPr>
  <p:slideViewPr>
    <p:cSldViewPr snapToGrid="0">
      <p:cViewPr varScale="1">
        <p:scale>
          <a:sx n="79" d="100"/>
          <a:sy n="79" d="100"/>
        </p:scale>
        <p:origin x="726" y="7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9/1/2023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9/1/2023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chess and is called Why The Queen’s Gambit Is Awesome</a:t>
            </a:r>
            <a:endParaRPr lang="en-GB"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255927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are the “stretch” games’ top 6 opening sequences by average Result for White.</a:t>
            </a:r>
          </a:p>
          <a:p>
            <a:endParaRPr lang="en-US" dirty="0">
              <a:cs typeface="Calibri"/>
            </a:endParaRPr>
          </a:p>
          <a:p>
            <a:r>
              <a:rPr lang="en-US" dirty="0">
                <a:cs typeface="Calibri"/>
              </a:rPr>
              <a:t>Can anyone spot a pattern here?</a:t>
            </a:r>
          </a:p>
          <a:p>
            <a:endParaRPr lang="en-US" dirty="0">
              <a:cs typeface="Calibri"/>
            </a:endParaRPr>
          </a:p>
          <a:p>
            <a:r>
              <a:rPr lang="en-US" dirty="0">
                <a:cs typeface="Calibri"/>
              </a:rPr>
              <a:t>4 of 6 are ALL Queen's Gambits</a:t>
            </a:r>
          </a:p>
          <a:p>
            <a:endParaRPr lang="en-US" dirty="0">
              <a:cs typeface="Calibri"/>
            </a:endParaRPr>
          </a:p>
          <a:p>
            <a:r>
              <a:rPr lang="en-US" dirty="0">
                <a:cs typeface="Calibri"/>
              </a:rPr>
              <a:t>It’s there in black and white – the Queen’s Gambit is indeed awesome!!!</a:t>
            </a:r>
          </a:p>
        </p:txBody>
      </p:sp>
      <p:sp>
        <p:nvSpPr>
          <p:cNvPr id="4" name="Slide Number Placeholder 3"/>
          <p:cNvSpPr>
            <a:spLocks noGrp="1"/>
          </p:cNvSpPr>
          <p:nvPr>
            <p:ph type="sldNum" sz="quarter" idx="5"/>
          </p:nvPr>
        </p:nvSpPr>
        <p:spPr/>
        <p:txBody>
          <a:bodyPr/>
          <a:lstStyle/>
          <a:p>
            <a:fld id="{D5ADF348-2A86-4531-BD4E-BD8C0BBDAD47}" type="slidenum">
              <a:rPr lang="en-US" smtClean="0"/>
              <a:t>10</a:t>
            </a:fld>
            <a:endParaRPr lang="en-US" dirty="0"/>
          </a:p>
        </p:txBody>
      </p:sp>
    </p:spTree>
    <p:extLst>
      <p:ext uri="{BB962C8B-B14F-4D97-AF65-F5344CB8AC3E}">
        <p14:creationId xmlns:p14="http://schemas.microsoft.com/office/powerpoint/2010/main" val="286843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on projects would be to explore how Black can counter White openings by making a tracking function that picks the best next move for a given sequence</a:t>
            </a:r>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2644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First off, The Queen’s Gambit is an awesome TV show on Netflix, well worth watching</a:t>
            </a:r>
          </a:p>
          <a:p>
            <a:endParaRPr lang="en-US" dirty="0">
              <a:ea typeface="Calibri"/>
              <a:cs typeface="Calibri"/>
            </a:endParaRPr>
          </a:p>
          <a:p>
            <a:r>
              <a:rPr lang="en-US" dirty="0">
                <a:ea typeface="Calibri"/>
                <a:cs typeface="Calibri"/>
              </a:rPr>
              <a:t>It’s remarkable as it inspired millions of people to take up chess as a hobby – when it came out in late 2020 (red) chess.com had 35m subscribers, now over 100m today including me (blue)</a:t>
            </a:r>
          </a:p>
        </p:txBody>
      </p:sp>
      <p:sp>
        <p:nvSpPr>
          <p:cNvPr id="4" name="Slide Number Placeholder 3"/>
          <p:cNvSpPr>
            <a:spLocks noGrp="1"/>
          </p:cNvSpPr>
          <p:nvPr>
            <p:ph type="sldNum" sz="quarter" idx="5"/>
          </p:nvPr>
        </p:nvSpPr>
        <p:spPr/>
        <p:txBody>
          <a:bodyPr/>
          <a:lstStyle/>
          <a:p>
            <a:fld id="{3ED51245-A7A5-4517-A4C5-F741FAE668F7}" type="slidenum">
              <a:rPr lang="en-US" smtClean="0"/>
              <a:t>2</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All online chess games and uploaded tournament games are saved as .</a:t>
            </a:r>
            <a:r>
              <a:rPr lang="en-US" dirty="0" err="1">
                <a:ea typeface="Calibri"/>
                <a:cs typeface="Calibri"/>
              </a:rPr>
              <a:t>pgn</a:t>
            </a:r>
            <a:r>
              <a:rPr lang="en-US" dirty="0">
                <a:ea typeface="Calibri"/>
                <a:cs typeface="Calibri"/>
              </a:rPr>
              <a:t> files</a:t>
            </a:r>
          </a:p>
          <a:p>
            <a:endParaRPr lang="en-US" dirty="0">
              <a:ea typeface="Calibri"/>
              <a:cs typeface="Calibri"/>
            </a:endParaRPr>
          </a:p>
          <a:p>
            <a:r>
              <a:rPr lang="en-US" dirty="0">
                <a:ea typeface="Calibri"/>
                <a:cs typeface="Calibri"/>
              </a:rPr>
              <a:t>These have a </a:t>
            </a:r>
            <a:r>
              <a:rPr lang="en-US" dirty="0" err="1">
                <a:ea typeface="Calibri"/>
                <a:cs typeface="Calibri"/>
              </a:rPr>
              <a:t>standardised</a:t>
            </a:r>
            <a:r>
              <a:rPr lang="en-US" dirty="0">
                <a:ea typeface="Calibri"/>
                <a:cs typeface="Calibri"/>
              </a:rPr>
              <a:t> format and contain useful info</a:t>
            </a:r>
          </a:p>
          <a:p>
            <a:endParaRPr lang="en-US" dirty="0">
              <a:ea typeface="Calibri"/>
              <a:cs typeface="Calibri"/>
            </a:endParaRPr>
          </a:p>
          <a:p>
            <a:r>
              <a:rPr lang="en-US" dirty="0">
                <a:ea typeface="Calibri"/>
                <a:cs typeface="Calibri"/>
              </a:rPr>
              <a:t>ELO vs ECO is unnecessarily confusing, so I'll try to refer to them as "ratings" and "openings“</a:t>
            </a:r>
          </a:p>
          <a:p>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I took all games in January 2018 from Free Internet Chess Server (FICS) online database</a:t>
            </a:r>
            <a:r>
              <a:rPr lang="en-US" dirty="0">
                <a:ea typeface="+mn-ea"/>
                <a:cs typeface="Calibri" panose="020F0502020204030204"/>
              </a:rPr>
              <a:t> - </a:t>
            </a:r>
            <a:r>
              <a:rPr lang="en-US" dirty="0">
                <a:ea typeface="Calibri"/>
                <a:cs typeface="Calibri"/>
              </a:rPr>
              <a:t>760,000 in total</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3</a:t>
            </a:fld>
            <a:endParaRPr lang="en-US" dirty="0"/>
          </a:p>
        </p:txBody>
      </p:sp>
    </p:spTree>
    <p:extLst>
      <p:ext uri="{BB962C8B-B14F-4D97-AF65-F5344CB8AC3E}">
        <p14:creationId xmlns:p14="http://schemas.microsoft.com/office/powerpoint/2010/main" val="421000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 wrote a function to convert the .</a:t>
            </a:r>
            <a:r>
              <a:rPr lang="en-US" dirty="0" err="1">
                <a:ea typeface="Calibri"/>
                <a:cs typeface="Calibri"/>
              </a:rPr>
              <a:t>pgn</a:t>
            </a:r>
            <a:r>
              <a:rPr lang="en-US" dirty="0">
                <a:ea typeface="Calibri"/>
                <a:cs typeface="Calibri"/>
              </a:rPr>
              <a:t> into our friend a Pandas </a:t>
            </a:r>
            <a:r>
              <a:rPr lang="en-US" dirty="0" err="1">
                <a:ea typeface="Calibri"/>
                <a:cs typeface="Calibri"/>
              </a:rPr>
              <a:t>Dataframe</a:t>
            </a:r>
            <a:r>
              <a:rPr lang="en-US" dirty="0">
                <a:ea typeface="Calibri"/>
                <a:cs typeface="Calibri"/>
              </a:rPr>
              <a:t> ready for analysis</a:t>
            </a:r>
          </a:p>
        </p:txBody>
      </p:sp>
      <p:sp>
        <p:nvSpPr>
          <p:cNvPr id="4" name="Slide Number Placeholder 3"/>
          <p:cNvSpPr>
            <a:spLocks noGrp="1"/>
          </p:cNvSpPr>
          <p:nvPr>
            <p:ph type="sldNum" sz="quarter" idx="5"/>
          </p:nvPr>
        </p:nvSpPr>
        <p:spPr/>
        <p:txBody>
          <a:bodyPr/>
          <a:lstStyle/>
          <a:p>
            <a:fld id="{D5ADF348-2A86-4531-BD4E-BD8C0BBDAD47}" type="slidenum">
              <a:rPr lang="en-US" smtClean="0"/>
              <a:t>4</a:t>
            </a:fld>
            <a:endParaRPr lang="en-US" dirty="0"/>
          </a:p>
        </p:txBody>
      </p:sp>
    </p:spTree>
    <p:extLst>
      <p:ext uri="{BB962C8B-B14F-4D97-AF65-F5344CB8AC3E}">
        <p14:creationId xmlns:p14="http://schemas.microsoft.com/office/powerpoint/2010/main" val="13907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LEFT – White wins more than Black</a:t>
            </a:r>
          </a:p>
          <a:p>
            <a:r>
              <a:rPr lang="en-US" dirty="0">
                <a:cs typeface="Calibri"/>
              </a:rPr>
              <a:t>This makes sense as White always starts the game so they effectively choose their preferred opening sequence and are always one move ahead of Black. Like serving in tennis, the expectation is you always win your White games, then as Black you try to hold your opponent to a draw or beat them if they slip up!</a:t>
            </a:r>
            <a:endParaRPr lang="en-US" dirty="0"/>
          </a:p>
          <a:p>
            <a:endParaRPr lang="en-US" dirty="0">
              <a:cs typeface="Calibri"/>
            </a:endParaRPr>
          </a:p>
          <a:p>
            <a:r>
              <a:rPr lang="en-US" dirty="0">
                <a:cs typeface="Calibri"/>
              </a:rPr>
              <a:t>MIDDLE - There is a large spread of player ratings for the games played in my data.</a:t>
            </a:r>
          </a:p>
          <a:p>
            <a:r>
              <a:rPr lang="en-US" dirty="0"/>
              <a:t>I split the ratings for both White and Black into five quantiles to better understand the data.</a:t>
            </a:r>
          </a:p>
          <a:p>
            <a:r>
              <a:rPr lang="en-US" dirty="0">
                <a:cs typeface="Calibri"/>
              </a:rPr>
              <a:t>Reference, new players start at ELO rating=1000-1200 (middle of blue) then move up or down based on performance. 2500 (end of the green tail) are Grandmasters (only around 2000 in world)</a:t>
            </a:r>
            <a:endParaRPr lang="en-US" dirty="0"/>
          </a:p>
          <a:p>
            <a:r>
              <a:rPr lang="en-US" dirty="0">
                <a:cs typeface="Calibri"/>
              </a:rPr>
              <a:t>I'm at around 1400... (yellow) so a long way to go</a:t>
            </a:r>
          </a:p>
          <a:p>
            <a:endParaRPr lang="en-US" dirty="0">
              <a:cs typeface="Calibri"/>
            </a:endParaRPr>
          </a:p>
          <a:p>
            <a:r>
              <a:rPr lang="en-US" dirty="0">
                <a:cs typeface="Calibri"/>
              </a:rPr>
              <a:t>RIGHT - It's also clear that higher quantile rated players win more often against lower players irrespective of </a:t>
            </a:r>
            <a:r>
              <a:rPr lang="en-US" dirty="0" err="1">
                <a:cs typeface="Calibri"/>
              </a:rPr>
              <a:t>colour</a:t>
            </a:r>
            <a:r>
              <a:rPr lang="en-US" dirty="0">
                <a:cs typeface="Calibri"/>
              </a:rPr>
              <a:t> played</a:t>
            </a:r>
          </a:p>
        </p:txBody>
      </p:sp>
      <p:sp>
        <p:nvSpPr>
          <p:cNvPr id="4" name="Slide Number Placeholder 3"/>
          <p:cNvSpPr>
            <a:spLocks noGrp="1"/>
          </p:cNvSpPr>
          <p:nvPr>
            <p:ph type="sldNum" sz="quarter" idx="5"/>
          </p:nvPr>
        </p:nvSpPr>
        <p:spPr/>
        <p:txBody>
          <a:bodyPr/>
          <a:lstStyle/>
          <a:p>
            <a:fld id="{D5ADF348-2A86-4531-BD4E-BD8C0BBDAD47}" type="slidenum">
              <a:rPr lang="en-US" smtClean="0"/>
              <a:t>5</a:t>
            </a:fld>
            <a:endParaRPr lang="en-US" dirty="0"/>
          </a:p>
        </p:txBody>
      </p:sp>
    </p:spTree>
    <p:extLst>
      <p:ext uri="{BB962C8B-B14F-4D97-AF65-F5344CB8AC3E}">
        <p14:creationId xmlns:p14="http://schemas.microsoft.com/office/powerpoint/2010/main" val="42580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 tried different classification models, and by oversampling Draws I managed to reach the heights of </a:t>
            </a:r>
            <a:r>
              <a:rPr lang="en-US" dirty="0" err="1">
                <a:cs typeface="Calibri"/>
              </a:rPr>
              <a:t>prediction_score</a:t>
            </a:r>
            <a:r>
              <a:rPr lang="en-US" dirty="0">
                <a:cs typeface="Calibri"/>
              </a:rPr>
              <a:t> = 0.63 – not great</a:t>
            </a:r>
          </a:p>
          <a:p>
            <a:endParaRPr lang="en-US" dirty="0">
              <a:cs typeface="Calibri"/>
            </a:endParaRPr>
          </a:p>
          <a:p>
            <a:r>
              <a:rPr lang="en-US" dirty="0">
                <a:cs typeface="Calibri"/>
              </a:rPr>
              <a:t>So instead I thought how could I improve my odds of winning my games</a:t>
            </a:r>
          </a:p>
          <a:p>
            <a:endParaRPr lang="en-US" dirty="0">
              <a:cs typeface="Calibri"/>
            </a:endParaRPr>
          </a:p>
          <a:p>
            <a:r>
              <a:rPr lang="en-US" dirty="0">
                <a:cs typeface="Calibri"/>
              </a:rPr>
              <a:t>Chess.com pairs you against similar rated opponents, so I looked at all “matched” games with players within the same rating quantile – fortunately, this was over half the dataset</a:t>
            </a:r>
          </a:p>
          <a:p>
            <a:endParaRPr lang="en-US" dirty="0">
              <a:cs typeface="Calibri"/>
            </a:endParaRPr>
          </a:p>
          <a:p>
            <a:r>
              <a:rPr lang="en-US" dirty="0">
                <a:cs typeface="Calibri"/>
              </a:rPr>
              <a:t>I checked whether the openings had any impact on the result. Null hypothesis was that ECO was independent from Result. Chi-Squared – the p was low, the H0 had to go!</a:t>
            </a:r>
          </a:p>
          <a:p>
            <a:endParaRPr lang="en-US" dirty="0">
              <a:cs typeface="Calibri"/>
            </a:endParaRPr>
          </a:p>
          <a:p>
            <a:r>
              <a:rPr lang="en-US" dirty="0">
                <a:cs typeface="Calibri"/>
              </a:rPr>
              <a:t>So, to improve my odds of winning as White, I should work on my chess openings.</a:t>
            </a:r>
          </a:p>
        </p:txBody>
      </p:sp>
      <p:sp>
        <p:nvSpPr>
          <p:cNvPr id="4" name="Slide Number Placeholder 3"/>
          <p:cNvSpPr>
            <a:spLocks noGrp="1"/>
          </p:cNvSpPr>
          <p:nvPr>
            <p:ph type="sldNum" sz="quarter" idx="5"/>
          </p:nvPr>
        </p:nvSpPr>
        <p:spPr/>
        <p:txBody>
          <a:bodyPr/>
          <a:lstStyle/>
          <a:p>
            <a:fld id="{D5ADF348-2A86-4531-BD4E-BD8C0BBDAD47}" type="slidenum">
              <a:rPr lang="en-US" smtClean="0"/>
              <a:t>6</a:t>
            </a:fld>
            <a:endParaRPr lang="en-US" dirty="0"/>
          </a:p>
        </p:txBody>
      </p:sp>
    </p:spTree>
    <p:extLst>
      <p:ext uri="{BB962C8B-B14F-4D97-AF65-F5344CB8AC3E}">
        <p14:creationId xmlns:p14="http://schemas.microsoft.com/office/powerpoint/2010/main" val="1314237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Openings are grouped into five broad families A - E with 100 variations within each</a:t>
            </a:r>
          </a:p>
          <a:p>
            <a:endParaRPr lang="en-US" dirty="0">
              <a:cs typeface="Calibri"/>
            </a:endParaRPr>
          </a:p>
          <a:p>
            <a:r>
              <a:rPr lang="en-US" dirty="0">
                <a:cs typeface="Calibri"/>
              </a:rPr>
              <a:t>Different opening families performed best at different ratings</a:t>
            </a:r>
            <a:endParaRPr lang="en-US" dirty="0"/>
          </a:p>
          <a:p>
            <a:endParaRPr lang="en-US" dirty="0">
              <a:cs typeface="Calibri"/>
            </a:endParaRPr>
          </a:p>
          <a:p>
            <a:r>
              <a:rPr lang="en-US" dirty="0">
                <a:cs typeface="Calibri"/>
              </a:rPr>
              <a:t>Here are the most commonly played, </a:t>
            </a:r>
            <a:r>
              <a:rPr lang="en-US" dirty="0" err="1">
                <a:cs typeface="Calibri"/>
              </a:rPr>
              <a:t>optimised</a:t>
            </a:r>
            <a:r>
              <a:rPr lang="en-US" dirty="0">
                <a:cs typeface="Calibri"/>
              </a:rPr>
              <a:t> openings for each family in the “matched” games subset</a:t>
            </a:r>
          </a:p>
          <a:p>
            <a:endParaRPr lang="en-US" dirty="0">
              <a:cs typeface="Calibri"/>
            </a:endParaRPr>
          </a:p>
          <a:p>
            <a:r>
              <a:rPr lang="en-US" dirty="0"/>
              <a:t>At my rating, A and C families tend to work best, so I will focus my efforts on mastering the English Opening and the Centre Game</a:t>
            </a:r>
          </a:p>
        </p:txBody>
      </p:sp>
      <p:sp>
        <p:nvSpPr>
          <p:cNvPr id="4" name="Slide Number Placeholder 3"/>
          <p:cNvSpPr>
            <a:spLocks noGrp="1"/>
          </p:cNvSpPr>
          <p:nvPr>
            <p:ph type="sldNum" sz="quarter" idx="5"/>
          </p:nvPr>
        </p:nvSpPr>
        <p:spPr/>
        <p:txBody>
          <a:bodyPr/>
          <a:lstStyle/>
          <a:p>
            <a:fld id="{D5ADF348-2A86-4531-BD4E-BD8C0BBDAD47}" type="slidenum">
              <a:rPr lang="en-US" smtClean="0"/>
              <a:t>7</a:t>
            </a:fld>
            <a:endParaRPr lang="en-US" dirty="0"/>
          </a:p>
        </p:txBody>
      </p:sp>
    </p:spTree>
    <p:extLst>
      <p:ext uri="{BB962C8B-B14F-4D97-AF65-F5344CB8AC3E}">
        <p14:creationId xmlns:p14="http://schemas.microsoft.com/office/powerpoint/2010/main" val="2390116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D5ADF348-2A86-4531-BD4E-BD8C0BBDAD47}" type="slidenum">
              <a:rPr lang="en-US" smtClean="0"/>
              <a:t>8</a:t>
            </a:fld>
            <a:endParaRPr lang="en-US" dirty="0"/>
          </a:p>
        </p:txBody>
      </p:sp>
    </p:spTree>
    <p:extLst>
      <p:ext uri="{BB962C8B-B14F-4D97-AF65-F5344CB8AC3E}">
        <p14:creationId xmlns:p14="http://schemas.microsoft.com/office/powerpoint/2010/main" val="250259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what if I want to push myself?</a:t>
            </a:r>
          </a:p>
          <a:p>
            <a:endParaRPr lang="en-US" dirty="0">
              <a:cs typeface="Calibri"/>
            </a:endParaRPr>
          </a:p>
          <a:p>
            <a:r>
              <a:rPr lang="en-US" dirty="0">
                <a:cs typeface="Calibri"/>
              </a:rPr>
              <a:t>I already looked at equally “matched” games between players in the same rating quantile (along the blue line), so then I sought inspiration from “stretch” games where White played Black from the rating quantile above (along the red line)</a:t>
            </a:r>
          </a:p>
          <a:p>
            <a:endParaRPr lang="en-US" dirty="0">
              <a:cs typeface="Calibri"/>
            </a:endParaRPr>
          </a:p>
          <a:p>
            <a:r>
              <a:rPr lang="en-US" dirty="0">
                <a:cs typeface="Calibri"/>
              </a:rPr>
              <a:t>I did the same grouping and analysis of the best openings, and it gave a different picture...</a:t>
            </a:r>
          </a:p>
          <a:p>
            <a:endParaRPr lang="en-US" dirty="0">
              <a:cs typeface="Calibri"/>
            </a:endParaRPr>
          </a:p>
          <a:p>
            <a:r>
              <a:rPr lang="en-US" dirty="0">
                <a:cs typeface="Calibri"/>
              </a:rPr>
              <a:t>Quick BONUS for anyone who </a:t>
            </a:r>
            <a:r>
              <a:rPr lang="en-US" dirty="0" err="1">
                <a:cs typeface="Calibri"/>
              </a:rPr>
              <a:t>recognises</a:t>
            </a:r>
            <a:r>
              <a:rPr lang="en-US" dirty="0">
                <a:cs typeface="Calibri"/>
              </a:rPr>
              <a:t> that player – Magnus Carlsen GOAT</a:t>
            </a:r>
          </a:p>
        </p:txBody>
      </p:sp>
      <p:sp>
        <p:nvSpPr>
          <p:cNvPr id="4" name="Slide Number Placeholder 3"/>
          <p:cNvSpPr>
            <a:spLocks noGrp="1"/>
          </p:cNvSpPr>
          <p:nvPr>
            <p:ph type="sldNum" sz="quarter" idx="5"/>
          </p:nvPr>
        </p:nvSpPr>
        <p:spPr/>
        <p:txBody>
          <a:bodyPr/>
          <a:lstStyle/>
          <a:p>
            <a:fld id="{D5ADF348-2A86-4531-BD4E-BD8C0BBDAD47}" type="slidenum">
              <a:rPr lang="en-US" smtClean="0"/>
              <a:t>9</a:t>
            </a:fld>
            <a:endParaRPr lang="en-US" dirty="0"/>
          </a:p>
        </p:txBody>
      </p:sp>
    </p:spTree>
    <p:extLst>
      <p:ext uri="{BB962C8B-B14F-4D97-AF65-F5344CB8AC3E}">
        <p14:creationId xmlns:p14="http://schemas.microsoft.com/office/powerpoint/2010/main" val="190593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dirty="0"/>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dirty="0"/>
              <a:t>Click to edit</a:t>
            </a:r>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dirty="0"/>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dirty="0"/>
              <a:t>Click to edit</a:t>
            </a:r>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r>
              <a:rPr lang="en-US" dirty="0">
                <a:cs typeface="Calibri"/>
              </a:rPr>
              <a:t>Click to edit</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a:t>20XX</a:t>
            </a:r>
            <a:endParaRPr lang="en-US" dirty="0"/>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dirty="0"/>
              <a:t>Click to edit</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dirty="0"/>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Why the Queen's gambit is awesome</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a:t>A. Gordon</a:t>
            </a:r>
          </a:p>
          <a:p>
            <a:r>
              <a:rPr lang="en-US"/>
              <a:t>Aug 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normAutofit/>
          </a:bodyPr>
          <a:lstStyle/>
          <a:p>
            <a:r>
              <a:rPr lang="en-US" dirty="0"/>
              <a:t>The magic formula</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10</a:t>
            </a:fld>
            <a:endParaRPr lang="en-US" dirty="0"/>
          </a:p>
        </p:txBody>
      </p:sp>
      <p:graphicFrame>
        <p:nvGraphicFramePr>
          <p:cNvPr id="17" name="Table 16">
            <a:extLst>
              <a:ext uri="{FF2B5EF4-FFF2-40B4-BE49-F238E27FC236}">
                <a16:creationId xmlns:a16="http://schemas.microsoft.com/office/drawing/2014/main" id="{8E55F2CE-A98C-FBD9-B7B2-D335DFAA3DF7}"/>
              </a:ext>
            </a:extLst>
          </p:cNvPr>
          <p:cNvGraphicFramePr>
            <a:graphicFrameLocks noGrp="1"/>
          </p:cNvGraphicFramePr>
          <p:nvPr>
            <p:extLst>
              <p:ext uri="{D42A27DB-BD31-4B8C-83A1-F6EECF244321}">
                <p14:modId xmlns:p14="http://schemas.microsoft.com/office/powerpoint/2010/main" val="4021849615"/>
              </p:ext>
            </p:extLst>
          </p:nvPr>
        </p:nvGraphicFramePr>
        <p:xfrm>
          <a:off x="601579" y="2588380"/>
          <a:ext cx="6021520" cy="3455904"/>
        </p:xfrm>
        <a:graphic>
          <a:graphicData uri="http://schemas.openxmlformats.org/drawingml/2006/table">
            <a:tbl>
              <a:tblPr firstRow="1" bandRow="1">
                <a:tableStyleId>{5C22544A-7EE6-4342-B048-85BDC9FD1C3A}</a:tableStyleId>
              </a:tblPr>
              <a:tblGrid>
                <a:gridCol w="2165684">
                  <a:extLst>
                    <a:ext uri="{9D8B030D-6E8A-4147-A177-3AD203B41FA5}">
                      <a16:colId xmlns:a16="http://schemas.microsoft.com/office/drawing/2014/main" val="919272252"/>
                    </a:ext>
                  </a:extLst>
                </a:gridCol>
                <a:gridCol w="3855836">
                  <a:extLst>
                    <a:ext uri="{9D8B030D-6E8A-4147-A177-3AD203B41FA5}">
                      <a16:colId xmlns:a16="http://schemas.microsoft.com/office/drawing/2014/main" val="1433989058"/>
                    </a:ext>
                  </a:extLst>
                </a:gridCol>
              </a:tblGrid>
              <a:tr h="469304">
                <a:tc>
                  <a:txBody>
                    <a:bodyPr/>
                    <a:lstStyle/>
                    <a:p>
                      <a:r>
                        <a:rPr lang="en-US" dirty="0"/>
                        <a:t>Opening Moves</a:t>
                      </a:r>
                    </a:p>
                    <a:p>
                      <a:r>
                        <a:rPr lang="en-US" dirty="0"/>
                        <a:t>(ECO)</a:t>
                      </a:r>
                    </a:p>
                  </a:txBody>
                  <a:tcPr/>
                </a:tc>
                <a:tc>
                  <a:txBody>
                    <a:bodyPr/>
                    <a:lstStyle/>
                    <a:p>
                      <a:r>
                        <a:rPr lang="en-US" dirty="0"/>
                        <a:t>Name</a:t>
                      </a:r>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C46 </a:t>
                      </a: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rPr>
                        <a:t>Three Knights’ game</a:t>
                      </a:r>
                      <a:endParaRPr lang="en-US" dirty="0"/>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D07 </a:t>
                      </a:r>
                      <a:endParaRPr lang="en-US" dirty="0"/>
                    </a:p>
                  </a:txBody>
                  <a:tcPr/>
                </a:tc>
                <a:tc>
                  <a:txBody>
                    <a:bodyPr/>
                    <a:lstStyle/>
                    <a:p>
                      <a:pPr lvl="0">
                        <a:buNone/>
                      </a:pPr>
                      <a:r>
                        <a:rPr lang="en-US" sz="1800" b="0" i="0" u="none" strike="noStrike" noProof="0" dirty="0">
                          <a:solidFill>
                            <a:srgbClr val="000000"/>
                          </a:solidFill>
                          <a:latin typeface="Franklin Gothic Medium"/>
                        </a:rPr>
                        <a:t>Queen's Gambit (Declined) </a:t>
                      </a:r>
                      <a:r>
                        <a:rPr lang="en-US" sz="1800" b="0" i="0" u="none" strike="noStrike" noProof="0" dirty="0" err="1">
                          <a:solidFill>
                            <a:srgbClr val="000000"/>
                          </a:solidFill>
                          <a:latin typeface="Franklin Gothic Medium"/>
                        </a:rPr>
                        <a:t>Chigorin</a:t>
                      </a:r>
                      <a:endParaRPr lang="en-US" dirty="0" err="1"/>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D31 </a:t>
                      </a:r>
                      <a:endParaRPr lang="en-US"/>
                    </a:p>
                  </a:txBody>
                  <a:tcPr/>
                </a:tc>
                <a:tc>
                  <a:txBody>
                    <a:bodyPr/>
                    <a:lstStyle/>
                    <a:p>
                      <a:pPr lvl="0">
                        <a:buNone/>
                      </a:pPr>
                      <a:r>
                        <a:rPr lang="en-US" sz="1800" b="0" i="0" u="none" strike="noStrike" noProof="0" dirty="0">
                          <a:solidFill>
                            <a:srgbClr val="000000"/>
                          </a:solidFill>
                          <a:latin typeface="Franklin Gothic Medium"/>
                        </a:rPr>
                        <a:t>Queen's Gambit </a:t>
                      </a:r>
                      <a:r>
                        <a:rPr lang="en-US" sz="1800" b="0" i="0" u="none" strike="noStrike" noProof="0" dirty="0">
                          <a:solidFill>
                            <a:srgbClr val="000000"/>
                          </a:solidFill>
                          <a:latin typeface="+mn-lt"/>
                        </a:rPr>
                        <a:t>(Declined)</a:t>
                      </a:r>
                      <a:endParaRPr lang="en-US" dirty="0"/>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D11 </a:t>
                      </a:r>
                      <a:endParaRPr lang="en-US"/>
                    </a:p>
                  </a:txBody>
                  <a:tcPr/>
                </a:tc>
                <a:tc>
                  <a:txBody>
                    <a:bodyPr/>
                    <a:lstStyle/>
                    <a:p>
                      <a:pPr lvl="0">
                        <a:buNone/>
                      </a:pPr>
                      <a:r>
                        <a:rPr lang="en-US" sz="1800" b="0" i="0" u="none" strike="noStrike" noProof="0" dirty="0">
                          <a:solidFill>
                            <a:srgbClr val="000000"/>
                          </a:solidFill>
                          <a:latin typeface="Franklin Gothic Medium"/>
                        </a:rPr>
                        <a:t>Queen's Gambit </a:t>
                      </a:r>
                      <a:r>
                        <a:rPr lang="en-US" sz="1800" b="0" i="0" u="none" strike="noStrike" noProof="0" dirty="0">
                          <a:solidFill>
                            <a:srgbClr val="000000"/>
                          </a:solidFill>
                          <a:latin typeface="+mn-lt"/>
                        </a:rPr>
                        <a:t>(Declined) </a:t>
                      </a:r>
                      <a:r>
                        <a:rPr lang="en-US" sz="1800" b="0" i="0" u="none" strike="noStrike" noProof="0" dirty="0">
                          <a:solidFill>
                            <a:srgbClr val="000000"/>
                          </a:solidFill>
                          <a:latin typeface="Franklin Gothic Medium"/>
                        </a:rPr>
                        <a:t>Slav</a:t>
                      </a:r>
                      <a:endParaRPr lang="en-US" dirty="0"/>
                    </a:p>
                  </a:txBody>
                  <a:tcPr/>
                </a:tc>
                <a:extLst>
                  <a:ext uri="{0D108BD9-81ED-4DB2-BD59-A6C34878D82A}">
                    <a16:rowId xmlns:a16="http://schemas.microsoft.com/office/drawing/2014/main" val="1671084250"/>
                  </a:ext>
                </a:extLst>
              </a:tr>
              <a:tr h="469304">
                <a:tc>
                  <a:txBody>
                    <a:bodyPr/>
                    <a:lstStyle/>
                    <a:p>
                      <a:pPr lvl="0">
                        <a:buNone/>
                      </a:pPr>
                      <a:r>
                        <a:rPr lang="en-US" sz="1800" b="0" i="0" u="none" strike="noStrike" noProof="0" dirty="0">
                          <a:solidFill>
                            <a:srgbClr val="000000"/>
                          </a:solidFill>
                          <a:latin typeface="Franklin Gothic Medium"/>
                        </a:rPr>
                        <a:t>D06 </a:t>
                      </a:r>
                      <a:endParaRPr lang="en-US"/>
                    </a:p>
                  </a:txBody>
                  <a:tcPr/>
                </a:tc>
                <a:tc>
                  <a:txBody>
                    <a:bodyPr/>
                    <a:lstStyle/>
                    <a:p>
                      <a:pPr lvl="0">
                        <a:buNone/>
                      </a:pPr>
                      <a:r>
                        <a:rPr lang="en-US" sz="1800" b="0" i="0" u="none" strike="noStrike" noProof="0" dirty="0">
                          <a:solidFill>
                            <a:srgbClr val="000000"/>
                          </a:solidFill>
                          <a:latin typeface="Franklin Gothic Medium"/>
                        </a:rPr>
                        <a:t>Queen's Gambit I</a:t>
                      </a:r>
                      <a:endParaRPr lang="en-US" dirty="0"/>
                    </a:p>
                  </a:txBody>
                  <a:tcPr/>
                </a:tc>
                <a:extLst>
                  <a:ext uri="{0D108BD9-81ED-4DB2-BD59-A6C34878D82A}">
                    <a16:rowId xmlns:a16="http://schemas.microsoft.com/office/drawing/2014/main" val="3915125498"/>
                  </a:ext>
                </a:extLst>
              </a:tr>
            </a:tbl>
          </a:graphicData>
        </a:graphic>
      </p:graphicFrame>
      <p:sp>
        <p:nvSpPr>
          <p:cNvPr id="19" name="Content Placeholder 18">
            <a:extLst>
              <a:ext uri="{FF2B5EF4-FFF2-40B4-BE49-F238E27FC236}">
                <a16:creationId xmlns:a16="http://schemas.microsoft.com/office/drawing/2014/main" id="{1C039764-0052-BE3D-0BE0-49EB967ED084}"/>
              </a:ext>
            </a:extLst>
          </p:cNvPr>
          <p:cNvSpPr>
            <a:spLocks noGrp="1"/>
          </p:cNvSpPr>
          <p:nvPr>
            <p:ph sz="quarter" idx="4"/>
          </p:nvPr>
        </p:nvSpPr>
        <p:spPr>
          <a:xfrm>
            <a:off x="954992" y="6049871"/>
            <a:ext cx="5036602" cy="482235"/>
          </a:xfrm>
        </p:spPr>
        <p:txBody>
          <a:bodyPr vert="horz" lIns="91440" tIns="45720" rIns="91440" bIns="45720" rtlCol="0" anchor="t">
            <a:normAutofit/>
          </a:bodyPr>
          <a:lstStyle/>
          <a:p>
            <a:pPr marL="0" indent="0">
              <a:buNone/>
            </a:pPr>
            <a:r>
              <a:rPr lang="en-US" dirty="0"/>
              <a:t>The Queen's Gambit is indeed awesome!</a:t>
            </a:r>
          </a:p>
        </p:txBody>
      </p:sp>
      <p:pic>
        <p:nvPicPr>
          <p:cNvPr id="21" name="Content Placeholder 21" descr="A chess board with black and white pieces&#10;&#10;Description automatically generated">
            <a:extLst>
              <a:ext uri="{FF2B5EF4-FFF2-40B4-BE49-F238E27FC236}">
                <a16:creationId xmlns:a16="http://schemas.microsoft.com/office/drawing/2014/main" id="{D83645A2-0E89-4DFE-B12A-6924737B3EFA}"/>
              </a:ext>
            </a:extLst>
          </p:cNvPr>
          <p:cNvPicPr>
            <a:picLocks noChangeAspect="1"/>
          </p:cNvPicPr>
          <p:nvPr/>
        </p:nvPicPr>
        <p:blipFill>
          <a:blip r:embed="rId3"/>
          <a:stretch>
            <a:fillRect/>
          </a:stretch>
        </p:blipFill>
        <p:spPr>
          <a:xfrm>
            <a:off x="7256293" y="2842160"/>
            <a:ext cx="3351123" cy="3351123"/>
          </a:xfrm>
          <a:prstGeom prst="rect">
            <a:avLst/>
          </a:prstGeom>
        </p:spPr>
      </p:pic>
      <p:sp>
        <p:nvSpPr>
          <p:cNvPr id="25" name="Content Placeholder 18">
            <a:extLst>
              <a:ext uri="{FF2B5EF4-FFF2-40B4-BE49-F238E27FC236}">
                <a16:creationId xmlns:a16="http://schemas.microsoft.com/office/drawing/2014/main" id="{48E9A477-5238-3427-A660-4EB52EADD126}"/>
              </a:ext>
            </a:extLst>
          </p:cNvPr>
          <p:cNvSpPr txBox="1">
            <a:spLocks/>
          </p:cNvSpPr>
          <p:nvPr/>
        </p:nvSpPr>
        <p:spPr>
          <a:xfrm>
            <a:off x="7046154" y="2404367"/>
            <a:ext cx="3984317" cy="482235"/>
          </a:xfrm>
          <a:prstGeom prst="rect">
            <a:avLst/>
          </a:prstGeom>
        </p:spPr>
        <p:txBody>
          <a:bodyPr vert="horz" lIns="91440" tIns="45720" rIns="91440" bIns="45720" rtlCol="0" anchor="t">
            <a:normAutofit/>
          </a:bodyPr>
          <a:lstStyle>
            <a:lvl1pPr marL="342900" indent="-342900" algn="l" defTabSz="914400" rtl="0" eaLnBrk="1" latinLnBrk="0" hangingPunct="1">
              <a:lnSpc>
                <a:spcPct val="101000"/>
              </a:lnSpc>
              <a:spcBef>
                <a:spcPts val="700"/>
              </a:spcBef>
              <a:spcAft>
                <a:spcPts val="700"/>
              </a:spcAft>
              <a:buFont typeface="Arial" panose="020B0604020202020204" pitchFamily="34" charset="0"/>
              <a:buChar char="•"/>
              <a:defRPr sz="20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2pPr>
            <a:lvl3pPr marL="56007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400" kern="1200" spc="50" baseline="0">
                <a:solidFill>
                  <a:schemeClr val="tx1"/>
                </a:solidFill>
                <a:latin typeface="+mn-lt"/>
                <a:ea typeface="+mn-ea"/>
                <a:cs typeface="+mn-cs"/>
              </a:defRPr>
            </a:lvl4pPr>
            <a:lvl5pPr marL="880110" indent="-285750" algn="l" defTabSz="914400" rtl="0" eaLnBrk="1" latinLnBrk="0" hangingPunct="1">
              <a:lnSpc>
                <a:spcPct val="101000"/>
              </a:lnSpc>
              <a:spcBef>
                <a:spcPts val="400"/>
              </a:spcBef>
              <a:spcAft>
                <a:spcPts val="400"/>
              </a:spcAft>
              <a:buFont typeface="Arial" panose="020B0604020202020204" pitchFamily="34" charset="0"/>
              <a:buChar char="•"/>
              <a:defRPr sz="14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D31 Queen's Gambit (Declined)</a:t>
            </a:r>
          </a:p>
        </p:txBody>
      </p:sp>
    </p:spTree>
    <p:extLst>
      <p:ext uri="{BB962C8B-B14F-4D97-AF65-F5344CB8AC3E}">
        <p14:creationId xmlns:p14="http://schemas.microsoft.com/office/powerpoint/2010/main" val="90221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05BB74C-33FB-4335-8808-49E247F7B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1225106"/>
            <a:ext cx="8132066" cy="3788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703402" y="1841412"/>
            <a:ext cx="6406559" cy="2688020"/>
          </a:xfrm>
        </p:spPr>
        <p:txBody>
          <a:bodyPr vert="horz" lIns="91440" tIns="45720" rIns="91440" bIns="45720" rtlCol="0" anchor="b">
            <a:normAutofit/>
          </a:bodyPr>
          <a:lstStyle/>
          <a:p>
            <a:pPr>
              <a:lnSpc>
                <a:spcPct val="90000"/>
              </a:lnSpc>
              <a:spcBef>
                <a:spcPct val="0"/>
              </a:spcBef>
            </a:pPr>
            <a:r>
              <a:rPr lang="en-US" sz="8800"/>
              <a:t>THANK YOU</a:t>
            </a:r>
          </a:p>
        </p:txBody>
      </p:sp>
      <p:pic>
        <p:nvPicPr>
          <p:cNvPr id="27" name="Picture Placeholder 26" descr="A person with glasses giving thumbs up&#10;&#10;Description automatically generated">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a:srcRect l="1048" r="3673" b="2"/>
          <a:stretch/>
        </p:blipFill>
        <p:spPr>
          <a:xfrm>
            <a:off x="20" y="1225106"/>
            <a:ext cx="4059915" cy="3788958"/>
          </a:xfrm>
          <a:prstGeom prst="rect">
            <a:avLst/>
          </a:prstGeom>
        </p:spPr>
      </p:pic>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11</a:t>
            </a:fld>
            <a:endParaRPr lang="en-US"/>
          </a:p>
        </p:txBody>
      </p:sp>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536448" y="317499"/>
            <a:ext cx="5279136" cy="2095501"/>
          </a:xfrm>
        </p:spPr>
        <p:txBody>
          <a:bodyPr vert="horz" lIns="91440" tIns="45720" rIns="91440" bIns="45720" rtlCol="0" anchor="ctr">
            <a:normAutofit/>
          </a:bodyPr>
          <a:lstStyle/>
          <a:p>
            <a:r>
              <a:rPr lang="en-US" sz="6600" kern="1200" cap="all" spc="120" baseline="0" dirty="0">
                <a:solidFill>
                  <a:schemeClr val="tx1"/>
                </a:solidFill>
                <a:latin typeface="+mj-lt"/>
                <a:ea typeface="+mj-ea"/>
                <a:cs typeface="+mj-cs"/>
              </a:rPr>
              <a:t>introduction</a:t>
            </a:r>
          </a:p>
        </p:txBody>
      </p:sp>
      <p:pic>
        <p:nvPicPr>
          <p:cNvPr id="22" name="Content Placeholder 21" descr="A line graph with numbers&#10;&#10;Description automatically generated">
            <a:extLst>
              <a:ext uri="{FF2B5EF4-FFF2-40B4-BE49-F238E27FC236}">
                <a16:creationId xmlns:a16="http://schemas.microsoft.com/office/drawing/2014/main" id="{FE33CB38-928C-334C-DB31-0F3AD6A4492B}"/>
              </a:ext>
            </a:extLst>
          </p:cNvPr>
          <p:cNvPicPr>
            <a:picLocks noGrp="1" noChangeAspect="1"/>
          </p:cNvPicPr>
          <p:nvPr>
            <p:ph idx="1"/>
          </p:nvPr>
        </p:nvPicPr>
        <p:blipFill>
          <a:blip r:embed="rId3"/>
          <a:stretch>
            <a:fillRect/>
          </a:stretch>
        </p:blipFill>
        <p:spPr>
          <a:xfrm>
            <a:off x="960438" y="2709113"/>
            <a:ext cx="4500737" cy="3351123"/>
          </a:xfrm>
        </p:spPr>
      </p:pic>
      <p:pic>
        <p:nvPicPr>
          <p:cNvPr id="20" name="Picture Placeholder 19" descr="A person with her hands on her chin&#10;&#10;Description automatically generated">
            <a:extLst>
              <a:ext uri="{FF2B5EF4-FFF2-40B4-BE49-F238E27FC236}">
                <a16:creationId xmlns:a16="http://schemas.microsoft.com/office/drawing/2014/main" id="{46CFB309-4450-8154-C505-48508B6E649B}"/>
              </a:ext>
            </a:extLst>
          </p:cNvPr>
          <p:cNvPicPr>
            <a:picLocks noGrp="1" noChangeAspect="1"/>
          </p:cNvPicPr>
          <p:nvPr>
            <p:ph type="pic" sz="quarter" idx="13"/>
          </p:nvPr>
        </p:nvPicPr>
        <p:blipFill rotWithShape="1">
          <a:blip r:embed="rId4"/>
          <a:srcRect t="9678" r="1" b="38304"/>
          <a:stretch/>
        </p:blipFill>
        <p:spPr>
          <a:xfrm>
            <a:off x="6094413" y="0"/>
            <a:ext cx="6094412" cy="6858000"/>
          </a:xfrm>
          <a:prstGeom prst="rect">
            <a:avLst/>
          </a:prstGeom>
        </p:spPr>
      </p:pic>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dirty="0">
                <a:solidFill>
                  <a:srgbClr val="FFFFFF"/>
                </a:solidFill>
              </a:rPr>
              <a:pPr algn="l">
                <a:spcAft>
                  <a:spcPts val="600"/>
                </a:spcAft>
              </a:pPr>
              <a:t>2</a:t>
            </a:fld>
            <a:endParaRPr lang="en-US" dirty="0">
              <a:solidFill>
                <a:srgbClr val="FFFFFF"/>
              </a:solidFill>
            </a:endParaRPr>
          </a:p>
        </p:txBody>
      </p:sp>
      <p:cxnSp>
        <p:nvCxnSpPr>
          <p:cNvPr id="23" name="Straight Arrow Connector 22">
            <a:extLst>
              <a:ext uri="{FF2B5EF4-FFF2-40B4-BE49-F238E27FC236}">
                <a16:creationId xmlns:a16="http://schemas.microsoft.com/office/drawing/2014/main" id="{0760A43C-130A-C59A-B820-9ACA327F9829}"/>
              </a:ext>
            </a:extLst>
          </p:cNvPr>
          <p:cNvCxnSpPr/>
          <p:nvPr/>
        </p:nvCxnSpPr>
        <p:spPr>
          <a:xfrm>
            <a:off x="3074806" y="4183078"/>
            <a:ext cx="1204685" cy="5757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C5BD50D-998B-2CAC-FD09-A9BD1DBCBD54}"/>
              </a:ext>
            </a:extLst>
          </p:cNvPr>
          <p:cNvCxnSpPr>
            <a:cxnSpLocks/>
          </p:cNvCxnSpPr>
          <p:nvPr/>
        </p:nvCxnSpPr>
        <p:spPr>
          <a:xfrm>
            <a:off x="3549444" y="3709217"/>
            <a:ext cx="914400" cy="91440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73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Chess data AS .</a:t>
            </a:r>
            <a:r>
              <a:rPr lang="en-US" dirty="0" err="1"/>
              <a:t>pgn</a:t>
            </a:r>
            <a:r>
              <a:rPr lang="en-US" dirty="0"/>
              <a:t> files</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3</a:t>
            </a:fld>
            <a:endParaRPr lang="en-US" dirty="0"/>
          </a:p>
        </p:txBody>
      </p:sp>
      <p:sp>
        <p:nvSpPr>
          <p:cNvPr id="5" name="Content Placeholder 4">
            <a:extLst>
              <a:ext uri="{FF2B5EF4-FFF2-40B4-BE49-F238E27FC236}">
                <a16:creationId xmlns:a16="http://schemas.microsoft.com/office/drawing/2014/main" id="{F4345A4E-6B15-B572-D62A-DCAA17B00A84}"/>
              </a:ext>
            </a:extLst>
          </p:cNvPr>
          <p:cNvSpPr>
            <a:spLocks noGrp="1"/>
          </p:cNvSpPr>
          <p:nvPr>
            <p:ph idx="1"/>
          </p:nvPr>
        </p:nvSpPr>
        <p:spPr>
          <a:xfrm>
            <a:off x="5340096" y="2587878"/>
            <a:ext cx="6131052" cy="3593592"/>
          </a:xfrm>
        </p:spPr>
        <p:txBody>
          <a:bodyPr vert="horz" lIns="91440" tIns="45720" rIns="91440" bIns="45720" rtlCol="0" anchor="t">
            <a:normAutofit fontScale="92500" lnSpcReduction="10000"/>
          </a:bodyPr>
          <a:lstStyle/>
          <a:p>
            <a:r>
              <a:rPr lang="en-US" dirty="0"/>
              <a:t>Event – time format</a:t>
            </a:r>
          </a:p>
          <a:p>
            <a:r>
              <a:rPr lang="en-US" dirty="0"/>
              <a:t>White / Black – player names</a:t>
            </a:r>
          </a:p>
          <a:p>
            <a:r>
              <a:rPr lang="en-US" dirty="0">
                <a:solidFill>
                  <a:srgbClr val="FF0000"/>
                </a:solidFill>
              </a:rPr>
              <a:t>ELO – </a:t>
            </a:r>
            <a:r>
              <a:rPr lang="en-US" u="sng" dirty="0">
                <a:solidFill>
                  <a:srgbClr val="FF0000"/>
                </a:solidFill>
              </a:rPr>
              <a:t>rating of each player</a:t>
            </a:r>
          </a:p>
          <a:p>
            <a:r>
              <a:rPr lang="en-US" dirty="0" err="1"/>
              <a:t>PlyCount</a:t>
            </a:r>
            <a:r>
              <a:rPr lang="en-US" dirty="0"/>
              <a:t> – number of moves played</a:t>
            </a:r>
          </a:p>
          <a:p>
            <a:r>
              <a:rPr lang="en-US" dirty="0">
                <a:solidFill>
                  <a:srgbClr val="0070C0"/>
                </a:solidFill>
              </a:rPr>
              <a:t>ECO – </a:t>
            </a:r>
            <a:r>
              <a:rPr lang="en-US" u="sng" dirty="0">
                <a:solidFill>
                  <a:srgbClr val="0070C0"/>
                </a:solidFill>
              </a:rPr>
              <a:t>opening move sequence</a:t>
            </a:r>
          </a:p>
          <a:p>
            <a:r>
              <a:rPr lang="en-US" dirty="0"/>
              <a:t>Result – 1-0 White, ½-½ Draw, 0-1 Black</a:t>
            </a:r>
          </a:p>
          <a:p>
            <a:r>
              <a:rPr lang="en-US" dirty="0" err="1"/>
              <a:t>Movetext</a:t>
            </a:r>
            <a:r>
              <a:rPr lang="en-US" dirty="0"/>
              <a:t> – sequence of moves played</a:t>
            </a:r>
          </a:p>
        </p:txBody>
      </p:sp>
      <p:pic>
        <p:nvPicPr>
          <p:cNvPr id="9" name="Content Placeholder 21" descr="A screenshot of a computer program&#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343204" y="2709113"/>
            <a:ext cx="3735205" cy="3351123"/>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Our Best friend</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4</a:t>
            </a:fld>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3BFDEDE2-2343-E7CF-A2C4-EEBE0CD0EC9B}"/>
              </a:ext>
            </a:extLst>
          </p:cNvPr>
          <p:cNvPicPr>
            <a:picLocks noGrp="1" noChangeAspect="1"/>
          </p:cNvPicPr>
          <p:nvPr>
            <p:ph idx="1"/>
          </p:nvPr>
        </p:nvPicPr>
        <p:blipFill>
          <a:blip r:embed="rId3"/>
          <a:stretch>
            <a:fillRect/>
          </a:stretch>
        </p:blipFill>
        <p:spPr>
          <a:xfrm>
            <a:off x="1291502" y="2587752"/>
            <a:ext cx="9605948" cy="3593592"/>
          </a:xfrm>
        </p:spPr>
      </p:pic>
    </p:spTree>
    <p:extLst>
      <p:ext uri="{BB962C8B-B14F-4D97-AF65-F5344CB8AC3E}">
        <p14:creationId xmlns:p14="http://schemas.microsoft.com/office/powerpoint/2010/main" val="24039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a:bodyPr>
          <a:lstStyle/>
          <a:p>
            <a:r>
              <a:rPr lang="en-US" dirty="0"/>
              <a:t>Data Wrangling 2 days in</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5</a:t>
            </a:fld>
            <a:endParaRPr lang="en-US" dirty="0"/>
          </a:p>
        </p:txBody>
      </p:sp>
      <p:pic>
        <p:nvPicPr>
          <p:cNvPr id="9" name="Content Placeholder 8" descr="A graph of different colored bars&#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965579" y="2440235"/>
            <a:ext cx="10538532" cy="3928732"/>
          </a:xfrm>
        </p:spPr>
      </p:pic>
    </p:spTree>
    <p:extLst>
      <p:ext uri="{BB962C8B-B14F-4D97-AF65-F5344CB8AC3E}">
        <p14:creationId xmlns:p14="http://schemas.microsoft.com/office/powerpoint/2010/main" val="2951474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fontScale="90000"/>
          </a:bodyPr>
          <a:lstStyle/>
          <a:p>
            <a:r>
              <a:rPr lang="en-US" dirty="0"/>
              <a:t>Day 3: along the Dunning-Kruger Effect curve…</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
        <p:nvSpPr>
          <p:cNvPr id="5" name="Content Placeholder 4">
            <a:extLst>
              <a:ext uri="{FF2B5EF4-FFF2-40B4-BE49-F238E27FC236}">
                <a16:creationId xmlns:a16="http://schemas.microsoft.com/office/drawing/2014/main" id="{EC8CEAC2-75DE-4E9C-1CF3-34FF2B097289}"/>
              </a:ext>
            </a:extLst>
          </p:cNvPr>
          <p:cNvSpPr>
            <a:spLocks noGrp="1"/>
          </p:cNvSpPr>
          <p:nvPr>
            <p:ph idx="1"/>
          </p:nvPr>
        </p:nvSpPr>
        <p:spPr/>
        <p:txBody>
          <a:bodyPr vert="horz" lIns="91440" tIns="45720" rIns="91440" bIns="45720" rtlCol="0" anchor="t">
            <a:normAutofit fontScale="85000" lnSpcReduction="10000"/>
          </a:bodyPr>
          <a:lstStyle/>
          <a:p>
            <a:r>
              <a:rPr lang="en-US" dirty="0"/>
              <a:t>1) Classification models – White / Draw / Black – precision 0.63</a:t>
            </a:r>
          </a:p>
          <a:p>
            <a:endParaRPr lang="en-US" dirty="0"/>
          </a:p>
          <a:p>
            <a:r>
              <a:rPr lang="en-US" dirty="0"/>
              <a:t>2) Considered "matched" games for useful tips on how to improve my game</a:t>
            </a:r>
          </a:p>
          <a:p>
            <a:endParaRPr lang="en-US" dirty="0"/>
          </a:p>
          <a:p>
            <a:r>
              <a:rPr lang="en-US" dirty="0"/>
              <a:t>3) Tested dependence of Result on Opening Sequence (ECO) – Chi2, p was low!</a:t>
            </a:r>
          </a:p>
          <a:p>
            <a:r>
              <a:rPr lang="en-US" dirty="0"/>
              <a:t>---&gt; Result depends on Opening Sequence lead by White</a:t>
            </a:r>
          </a:p>
          <a:p>
            <a:r>
              <a:rPr lang="en-US" dirty="0"/>
              <a:t>---&gt; I should study up on Openings to improve my game, but which?</a:t>
            </a:r>
          </a:p>
        </p:txBody>
      </p:sp>
    </p:spTree>
    <p:extLst>
      <p:ext uri="{BB962C8B-B14F-4D97-AF65-F5344CB8AC3E}">
        <p14:creationId xmlns:p14="http://schemas.microsoft.com/office/powerpoint/2010/main" val="36187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Openings Matter</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graphicFrame>
        <p:nvGraphicFramePr>
          <p:cNvPr id="11" name="Table 10">
            <a:extLst>
              <a:ext uri="{FF2B5EF4-FFF2-40B4-BE49-F238E27FC236}">
                <a16:creationId xmlns:a16="http://schemas.microsoft.com/office/drawing/2014/main" id="{7416777F-823A-C01A-2FAF-1A7540D300D8}"/>
              </a:ext>
            </a:extLst>
          </p:cNvPr>
          <p:cNvGraphicFramePr>
            <a:graphicFrameLocks noGrp="1"/>
          </p:cNvGraphicFramePr>
          <p:nvPr>
            <p:extLst>
              <p:ext uri="{D42A27DB-BD31-4B8C-83A1-F6EECF244321}">
                <p14:modId xmlns:p14="http://schemas.microsoft.com/office/powerpoint/2010/main" val="1574337301"/>
              </p:ext>
            </p:extLst>
          </p:nvPr>
        </p:nvGraphicFramePr>
        <p:xfrm>
          <a:off x="4230624" y="2793999"/>
          <a:ext cx="7167928" cy="3535240"/>
        </p:xfrm>
        <a:graphic>
          <a:graphicData uri="http://schemas.openxmlformats.org/drawingml/2006/table">
            <a:tbl>
              <a:tblPr firstRow="1" bandRow="1">
                <a:tableStyleId>{5C22544A-7EE6-4342-B048-85BDC9FD1C3A}</a:tableStyleId>
              </a:tblPr>
              <a:tblGrid>
                <a:gridCol w="1809229">
                  <a:extLst>
                    <a:ext uri="{9D8B030D-6E8A-4147-A177-3AD203B41FA5}">
                      <a16:colId xmlns:a16="http://schemas.microsoft.com/office/drawing/2014/main" val="919272252"/>
                    </a:ext>
                  </a:extLst>
                </a:gridCol>
                <a:gridCol w="3006611">
                  <a:extLst>
                    <a:ext uri="{9D8B030D-6E8A-4147-A177-3AD203B41FA5}">
                      <a16:colId xmlns:a16="http://schemas.microsoft.com/office/drawing/2014/main" val="1433989058"/>
                    </a:ext>
                  </a:extLst>
                </a:gridCol>
                <a:gridCol w="2352088">
                  <a:extLst>
                    <a:ext uri="{9D8B030D-6E8A-4147-A177-3AD203B41FA5}">
                      <a16:colId xmlns:a16="http://schemas.microsoft.com/office/drawing/2014/main" val="8836725"/>
                    </a:ext>
                  </a:extLst>
                </a:gridCol>
              </a:tblGrid>
              <a:tr h="469304">
                <a:tc>
                  <a:txBody>
                    <a:bodyPr/>
                    <a:lstStyle/>
                    <a:p>
                      <a:r>
                        <a:rPr lang="en-US" dirty="0"/>
                        <a:t>Opening Moves</a:t>
                      </a:r>
                    </a:p>
                    <a:p>
                      <a:r>
                        <a:rPr lang="en-US" dirty="0"/>
                        <a:t>(ECO)</a:t>
                      </a:r>
                    </a:p>
                  </a:txBody>
                  <a:tcPr/>
                </a:tc>
                <a:tc>
                  <a:txBody>
                    <a:bodyPr/>
                    <a:lstStyle/>
                    <a:p>
                      <a:r>
                        <a:rPr lang="en-US" dirty="0"/>
                        <a:t>Name</a:t>
                      </a:r>
                    </a:p>
                  </a:txBody>
                  <a:tcPr/>
                </a:tc>
                <a:tc>
                  <a:txBody>
                    <a:bodyPr/>
                    <a:lstStyle/>
                    <a:p>
                      <a:r>
                        <a:rPr lang="en-US" dirty="0"/>
                        <a:t>Average result</a:t>
                      </a:r>
                    </a:p>
                    <a:p>
                      <a:pPr lvl="1">
                        <a:buNone/>
                      </a:pPr>
                      <a:r>
                        <a:rPr lang="en-US" dirty="0"/>
                        <a:t>1 – White Win</a:t>
                      </a:r>
                    </a:p>
                    <a:p>
                      <a:pPr lvl="1">
                        <a:buNone/>
                      </a:pPr>
                      <a:r>
                        <a:rPr lang="en-US" sz="1800" b="1" i="0" u="none" strike="noStrike" noProof="0" dirty="0">
                          <a:solidFill>
                            <a:srgbClr val="FFFFFF"/>
                          </a:solidFill>
                          <a:latin typeface="Franklin Gothic Medium"/>
                        </a:rPr>
                        <a:t>½ – Draw</a:t>
                      </a:r>
                      <a:endParaRPr lang="en-US" dirty="0"/>
                    </a:p>
                    <a:p>
                      <a:pPr lvl="1">
                        <a:buNone/>
                      </a:pPr>
                      <a:r>
                        <a:rPr lang="en-US" sz="1800" b="1" i="0" u="none" strike="noStrike" noProof="0" dirty="0">
                          <a:solidFill>
                            <a:srgbClr val="FFFFFF"/>
                          </a:solidFill>
                          <a:latin typeface="Franklin Gothic Medium"/>
                        </a:rPr>
                        <a:t>0 – Black Win</a:t>
                      </a:r>
                      <a:endParaRPr lang="en-US" dirty="0"/>
                    </a:p>
                  </a:txBody>
                  <a:tcPr/>
                </a:tc>
                <a:extLst>
                  <a:ext uri="{0D108BD9-81ED-4DB2-BD59-A6C34878D82A}">
                    <a16:rowId xmlns:a16="http://schemas.microsoft.com/office/drawing/2014/main" val="2897996247"/>
                  </a:ext>
                </a:extLst>
              </a:tr>
              <a:tr h="469304">
                <a:tc>
                  <a:txBody>
                    <a:bodyPr/>
                    <a:lstStyle/>
                    <a:p>
                      <a:pPr marL="0" lvl="0" indent="0" algn="l">
                        <a:lnSpc>
                          <a:spcPct val="100000"/>
                        </a:lnSpc>
                        <a:spcBef>
                          <a:spcPts val="0"/>
                        </a:spcBef>
                        <a:spcAft>
                          <a:spcPts val="0"/>
                        </a:spcAft>
                        <a:buNone/>
                      </a:pPr>
                      <a:r>
                        <a:rPr lang="en-US" sz="1800" b="0" i="0" u="none" strike="noStrike" noProof="0" dirty="0">
                          <a:solidFill>
                            <a:srgbClr val="000000"/>
                          </a:solidFill>
                          <a:latin typeface="Franklin Gothic Medium"/>
                        </a:rPr>
                        <a:t>A30 </a:t>
                      </a:r>
                      <a:endParaRPr lang="en-US" sz="1800">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English Opening</a:t>
                      </a:r>
                      <a:endParaRPr lang="en-US" sz="1800" dirty="0">
                        <a:latin typeface="Franklin Gothic Medium"/>
                      </a:endParaRPr>
                    </a:p>
                  </a:txBody>
                  <a:tcPr/>
                </a:tc>
                <a:tc>
                  <a:txBody>
                    <a:bodyPr/>
                    <a:lstStyle/>
                    <a:p>
                      <a:r>
                        <a:rPr lang="en-US" sz="1800" dirty="0">
                          <a:latin typeface="Franklin Gothic Medium"/>
                        </a:rPr>
                        <a:t>0.59</a:t>
                      </a:r>
                    </a:p>
                  </a:txBody>
                  <a:tcPr/>
                </a:tc>
                <a:extLst>
                  <a:ext uri="{0D108BD9-81ED-4DB2-BD59-A6C34878D82A}">
                    <a16:rowId xmlns:a16="http://schemas.microsoft.com/office/drawing/2014/main" val="8764653"/>
                  </a:ext>
                </a:extLst>
              </a:tr>
              <a:tr h="469304">
                <a:tc>
                  <a:txBody>
                    <a:bodyPr/>
                    <a:lstStyle/>
                    <a:p>
                      <a:pPr lvl="0">
                        <a:buNone/>
                      </a:pPr>
                      <a:r>
                        <a:rPr lang="en-US" sz="1800" b="0" i="0" u="none" strike="noStrike" noProof="0" dirty="0">
                          <a:solidFill>
                            <a:srgbClr val="000000"/>
                          </a:solidFill>
                          <a:latin typeface="Franklin Gothic Medium"/>
                        </a:rPr>
                        <a:t>B90 </a:t>
                      </a:r>
                      <a:endParaRPr lang="en-US" sz="1800" b="0" i="0" u="none" strike="noStrike" noProof="0">
                        <a:solidFill>
                          <a:srgbClr val="000000"/>
                        </a:solidFill>
                        <a:latin typeface="Franklin Gothic Medium"/>
                      </a:endParaRPr>
                    </a:p>
                  </a:txBody>
                  <a:tcPr/>
                </a:tc>
                <a:tc>
                  <a:txBody>
                    <a:bodyPr/>
                    <a:lstStyle/>
                    <a:p>
                      <a:pPr lvl="0">
                        <a:buNone/>
                      </a:pPr>
                      <a:r>
                        <a:rPr lang="en-US" sz="1800" b="0" i="0" u="none" strike="noStrike" noProof="0" dirty="0">
                          <a:solidFill>
                            <a:srgbClr val="000000"/>
                          </a:solidFill>
                          <a:latin typeface="Franklin Gothic Medium"/>
                        </a:rPr>
                        <a:t>Sicilian, </a:t>
                      </a:r>
                      <a:r>
                        <a:rPr lang="en-US" sz="1800" b="0" i="0" u="none" strike="noStrike" noProof="0" dirty="0" err="1">
                          <a:solidFill>
                            <a:srgbClr val="000000"/>
                          </a:solidFill>
                          <a:latin typeface="Franklin Gothic Medium"/>
                        </a:rPr>
                        <a:t>Najdor</a:t>
                      </a:r>
                      <a:endParaRPr lang="en-US" dirty="0" err="1"/>
                    </a:p>
                  </a:txBody>
                  <a:tcPr/>
                </a:tc>
                <a:tc>
                  <a:txBody>
                    <a:bodyPr/>
                    <a:lstStyle/>
                    <a:p>
                      <a:pPr lvl="0">
                        <a:buNone/>
                      </a:pPr>
                      <a:r>
                        <a:rPr lang="en-US" sz="1800" dirty="0">
                          <a:latin typeface="Franklin Gothic Medium"/>
                        </a:rPr>
                        <a:t>0.56</a:t>
                      </a:r>
                    </a:p>
                  </a:txBody>
                  <a:tcPr/>
                </a:tc>
                <a:extLst>
                  <a:ext uri="{0D108BD9-81ED-4DB2-BD59-A6C34878D82A}">
                    <a16:rowId xmlns:a16="http://schemas.microsoft.com/office/drawing/2014/main" val="3950983490"/>
                  </a:ext>
                </a:extLst>
              </a:tr>
              <a:tr h="469304">
                <a:tc>
                  <a:txBody>
                    <a:bodyPr/>
                    <a:lstStyle/>
                    <a:p>
                      <a:pPr lvl="0">
                        <a:buNone/>
                      </a:pPr>
                      <a:r>
                        <a:rPr lang="en-US" sz="1800" b="0" i="0" u="none" strike="noStrike" noProof="0" dirty="0">
                          <a:solidFill>
                            <a:srgbClr val="000000"/>
                          </a:solidFill>
                          <a:latin typeface="Franklin Gothic Medium"/>
                        </a:rPr>
                        <a:t>C21 </a:t>
                      </a:r>
                      <a:endParaRPr lang="en-US"/>
                    </a:p>
                  </a:txBody>
                  <a:tcPr/>
                </a:tc>
                <a:tc>
                  <a:txBody>
                    <a:bodyPr/>
                    <a:lstStyle/>
                    <a:p>
                      <a:pPr lvl="0">
                        <a:buNone/>
                      </a:pPr>
                      <a:r>
                        <a:rPr lang="en-US" sz="1800" b="0" i="0" u="none" strike="noStrike" noProof="0" dirty="0">
                          <a:solidFill>
                            <a:srgbClr val="000000"/>
                          </a:solidFill>
                          <a:latin typeface="Franklin Gothic Medium"/>
                        </a:rPr>
                        <a:t>Centre Game</a:t>
                      </a:r>
                      <a:endParaRPr lang="en-US" dirty="0"/>
                    </a:p>
                  </a:txBody>
                  <a:tcPr/>
                </a:tc>
                <a:tc>
                  <a:txBody>
                    <a:bodyPr/>
                    <a:lstStyle/>
                    <a:p>
                      <a:r>
                        <a:rPr lang="en-US" sz="1800" dirty="0">
                          <a:latin typeface="Franklin Gothic Medium"/>
                        </a:rPr>
                        <a:t>0.56</a:t>
                      </a:r>
                    </a:p>
                  </a:txBody>
                  <a:tcPr/>
                </a:tc>
                <a:extLst>
                  <a:ext uri="{0D108BD9-81ED-4DB2-BD59-A6C34878D82A}">
                    <a16:rowId xmlns:a16="http://schemas.microsoft.com/office/drawing/2014/main" val="1315294029"/>
                  </a:ext>
                </a:extLst>
              </a:tr>
              <a:tr h="469304">
                <a:tc>
                  <a:txBody>
                    <a:bodyPr/>
                    <a:lstStyle/>
                    <a:p>
                      <a:pPr lvl="0">
                        <a:buNone/>
                      </a:pPr>
                      <a:r>
                        <a:rPr lang="en-US" sz="1800" b="0" i="0" u="none" strike="noStrike" noProof="0" dirty="0">
                          <a:solidFill>
                            <a:srgbClr val="000000"/>
                          </a:solidFill>
                          <a:latin typeface="Franklin Gothic Medium"/>
                        </a:rPr>
                        <a:t>D20 </a:t>
                      </a:r>
                    </a:p>
                  </a:txBody>
                  <a:tcPr/>
                </a:tc>
                <a:tc>
                  <a:txBody>
                    <a:bodyPr/>
                    <a:lstStyle/>
                    <a:p>
                      <a:pPr lvl="0">
                        <a:buNone/>
                      </a:pPr>
                      <a:r>
                        <a:rPr lang="en-US" sz="1800" b="0" i="0" u="none" strike="noStrike" noProof="0" dirty="0">
                          <a:solidFill>
                            <a:srgbClr val="000000"/>
                          </a:solidFill>
                          <a:latin typeface="Franklin Gothic Medium"/>
                        </a:rPr>
                        <a:t>Queen's Gambit (Accepted)</a:t>
                      </a:r>
                      <a:endParaRPr lang="en-US" dirty="0"/>
                    </a:p>
                  </a:txBody>
                  <a:tcPr/>
                </a:tc>
                <a:tc>
                  <a:txBody>
                    <a:bodyPr/>
                    <a:lstStyle/>
                    <a:p>
                      <a:r>
                        <a:rPr lang="en-US" sz="1800" dirty="0">
                          <a:latin typeface="Franklin Gothic Medium"/>
                        </a:rPr>
                        <a:t>0.58</a:t>
                      </a:r>
                    </a:p>
                  </a:txBody>
                  <a:tcPr/>
                </a:tc>
                <a:extLst>
                  <a:ext uri="{0D108BD9-81ED-4DB2-BD59-A6C34878D82A}">
                    <a16:rowId xmlns:a16="http://schemas.microsoft.com/office/drawing/2014/main" val="3975837983"/>
                  </a:ext>
                </a:extLst>
              </a:tr>
              <a:tr h="469304">
                <a:tc>
                  <a:txBody>
                    <a:bodyPr/>
                    <a:lstStyle/>
                    <a:p>
                      <a:pPr lvl="0">
                        <a:buNone/>
                      </a:pPr>
                      <a:r>
                        <a:rPr lang="en-US" sz="1800" b="0" i="0" u="none" strike="noStrike" noProof="0" dirty="0">
                          <a:solidFill>
                            <a:srgbClr val="000000"/>
                          </a:solidFill>
                          <a:latin typeface="Franklin Gothic Medium"/>
                        </a:rPr>
                        <a:t>E90</a:t>
                      </a:r>
                    </a:p>
                  </a:txBody>
                  <a:tcPr/>
                </a:tc>
                <a:tc>
                  <a:txBody>
                    <a:bodyPr/>
                    <a:lstStyle/>
                    <a:p>
                      <a:r>
                        <a:rPr lang="en-US" sz="1800" dirty="0">
                          <a:latin typeface="Franklin Gothic Medium"/>
                        </a:rPr>
                        <a:t>King's Indian</a:t>
                      </a:r>
                    </a:p>
                  </a:txBody>
                  <a:tcPr/>
                </a:tc>
                <a:tc>
                  <a:txBody>
                    <a:bodyPr/>
                    <a:lstStyle/>
                    <a:p>
                      <a:r>
                        <a:rPr lang="en-US" sz="1800" dirty="0">
                          <a:latin typeface="Franklin Gothic Medium"/>
                        </a:rPr>
                        <a:t>0.54</a:t>
                      </a:r>
                    </a:p>
                  </a:txBody>
                  <a:tcPr/>
                </a:tc>
                <a:extLst>
                  <a:ext uri="{0D108BD9-81ED-4DB2-BD59-A6C34878D82A}">
                    <a16:rowId xmlns:a16="http://schemas.microsoft.com/office/drawing/2014/main" val="3915125498"/>
                  </a:ext>
                </a:extLst>
              </a:tr>
            </a:tbl>
          </a:graphicData>
        </a:graphic>
      </p:graphicFrame>
      <p:pic>
        <p:nvPicPr>
          <p:cNvPr id="14" name="Picture 13" descr="A graph with different colored bars&#10;&#10;Description automatically generated">
            <a:extLst>
              <a:ext uri="{FF2B5EF4-FFF2-40B4-BE49-F238E27FC236}">
                <a16:creationId xmlns:a16="http://schemas.microsoft.com/office/drawing/2014/main" id="{03CD5DE6-8BF9-E2B4-3310-6ED7E983D218}"/>
              </a:ext>
            </a:extLst>
          </p:cNvPr>
          <p:cNvPicPr>
            <a:picLocks noChangeAspect="1"/>
          </p:cNvPicPr>
          <p:nvPr/>
        </p:nvPicPr>
        <p:blipFill>
          <a:blip r:embed="rId3"/>
          <a:stretch>
            <a:fillRect/>
          </a:stretch>
        </p:blipFill>
        <p:spPr>
          <a:xfrm>
            <a:off x="793448" y="2738599"/>
            <a:ext cx="2743200" cy="3654706"/>
          </a:xfrm>
          <a:prstGeom prst="rect">
            <a:avLst/>
          </a:prstGeom>
        </p:spPr>
      </p:pic>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normAutofit/>
          </a:bodyPr>
          <a:lstStyle/>
          <a:p>
            <a:r>
              <a:rPr lang="en-US" dirty="0"/>
              <a:t>How I can win more often</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pic>
        <p:nvPicPr>
          <p:cNvPr id="9" name="Content Placeholder 21" descr="A chess board with black and white pieces&#10;&#10;Description automatically generated">
            <a:extLst>
              <a:ext uri="{FF2B5EF4-FFF2-40B4-BE49-F238E27FC236}">
                <a16:creationId xmlns:a16="http://schemas.microsoft.com/office/drawing/2014/main" id="{86EA495E-9EC2-BCFF-5B34-B199741F557A}"/>
              </a:ext>
            </a:extLst>
          </p:cNvPr>
          <p:cNvPicPr>
            <a:picLocks noChangeAspect="1"/>
          </p:cNvPicPr>
          <p:nvPr/>
        </p:nvPicPr>
        <p:blipFill>
          <a:blip r:embed="rId3"/>
          <a:stretch>
            <a:fillRect/>
          </a:stretch>
        </p:blipFill>
        <p:spPr>
          <a:xfrm>
            <a:off x="1486864" y="2938922"/>
            <a:ext cx="3351123" cy="3351123"/>
          </a:xfrm>
          <a:prstGeom prst="rect">
            <a:avLst/>
          </a:prstGeom>
        </p:spPr>
      </p:pic>
      <p:sp>
        <p:nvSpPr>
          <p:cNvPr id="10" name="Content Placeholder 4">
            <a:extLst>
              <a:ext uri="{FF2B5EF4-FFF2-40B4-BE49-F238E27FC236}">
                <a16:creationId xmlns:a16="http://schemas.microsoft.com/office/drawing/2014/main" id="{29A568DD-B13B-15B4-B8FB-E101A8C5C863}"/>
              </a:ext>
            </a:extLst>
          </p:cNvPr>
          <p:cNvSpPr>
            <a:spLocks noGrp="1"/>
          </p:cNvSpPr>
          <p:nvPr>
            <p:ph idx="1"/>
          </p:nvPr>
        </p:nvSpPr>
        <p:spPr>
          <a:xfrm>
            <a:off x="1492310" y="2466799"/>
            <a:ext cx="3422807" cy="473021"/>
          </a:xfrm>
        </p:spPr>
        <p:txBody>
          <a:bodyPr vert="horz" lIns="91440" tIns="45720" rIns="91440" bIns="45720" rtlCol="0" anchor="t">
            <a:normAutofit/>
          </a:bodyPr>
          <a:lstStyle/>
          <a:p>
            <a:r>
              <a:rPr lang="en-US" dirty="0"/>
              <a:t>A30 English Opening</a:t>
            </a:r>
          </a:p>
        </p:txBody>
      </p:sp>
      <p:pic>
        <p:nvPicPr>
          <p:cNvPr id="11" name="Content Placeholder 21" descr="A game of chess pieces&#10;&#10;Description automatically generated">
            <a:extLst>
              <a:ext uri="{FF2B5EF4-FFF2-40B4-BE49-F238E27FC236}">
                <a16:creationId xmlns:a16="http://schemas.microsoft.com/office/drawing/2014/main" id="{221376C7-FB3B-55AC-8B04-9BFC7D5807A9}"/>
              </a:ext>
            </a:extLst>
          </p:cNvPr>
          <p:cNvPicPr>
            <a:picLocks noChangeAspect="1"/>
          </p:cNvPicPr>
          <p:nvPr/>
        </p:nvPicPr>
        <p:blipFill>
          <a:blip r:embed="rId4"/>
          <a:stretch>
            <a:fillRect/>
          </a:stretch>
        </p:blipFill>
        <p:spPr>
          <a:xfrm>
            <a:off x="6784578" y="2938922"/>
            <a:ext cx="3351123" cy="3351123"/>
          </a:xfrm>
          <a:prstGeom prst="rect">
            <a:avLst/>
          </a:prstGeom>
        </p:spPr>
      </p:pic>
      <p:sp>
        <p:nvSpPr>
          <p:cNvPr id="13" name="Content Placeholder 4">
            <a:extLst>
              <a:ext uri="{FF2B5EF4-FFF2-40B4-BE49-F238E27FC236}">
                <a16:creationId xmlns:a16="http://schemas.microsoft.com/office/drawing/2014/main" id="{1D970533-9891-C247-947C-E2FACCBE6A65}"/>
              </a:ext>
            </a:extLst>
          </p:cNvPr>
          <p:cNvSpPr txBox="1">
            <a:spLocks/>
          </p:cNvSpPr>
          <p:nvPr/>
        </p:nvSpPr>
        <p:spPr>
          <a:xfrm>
            <a:off x="7099663" y="2461962"/>
            <a:ext cx="2878522" cy="473021"/>
          </a:xfrm>
          <a:prstGeom prst="rect">
            <a:avLst/>
          </a:prstGeom>
        </p:spPr>
        <p:txBody>
          <a:bodyPr vert="horz" lIns="91440" tIns="45720" rIns="91440" bIns="45720" rtlCol="0" anchor="t">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C21 Centre Game</a:t>
            </a:r>
          </a:p>
        </p:txBody>
      </p:sp>
    </p:spTree>
    <p:extLst>
      <p:ext uri="{BB962C8B-B14F-4D97-AF65-F5344CB8AC3E}">
        <p14:creationId xmlns:p14="http://schemas.microsoft.com/office/powerpoint/2010/main" val="260426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60120" y="317814"/>
            <a:ext cx="10268712" cy="1700784"/>
          </a:xfrm>
        </p:spPr>
        <p:txBody>
          <a:bodyPr/>
          <a:lstStyle/>
          <a:p>
            <a:r>
              <a:rPr lang="en-US" dirty="0"/>
              <a:t>But How do </a:t>
            </a:r>
            <a:r>
              <a:rPr lang="en-US" dirty="0" err="1"/>
              <a:t>i</a:t>
            </a:r>
            <a:r>
              <a:rPr lang="en-US" dirty="0"/>
              <a:t> level up?</a:t>
            </a:r>
          </a:p>
        </p:txBody>
      </p:sp>
      <p:sp>
        <p:nvSpPr>
          <p:cNvPr id="7" name="Slide Number Placeholder 9">
            <a:extLst>
              <a:ext uri="{FF2B5EF4-FFF2-40B4-BE49-F238E27FC236}">
                <a16:creationId xmlns:a16="http://schemas.microsoft.com/office/drawing/2014/main" id="{BE4C97A2-0C46-4D31-8087-9CD6A045863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9</a:t>
            </a:fld>
            <a:endParaRPr lang="en-US" dirty="0"/>
          </a:p>
        </p:txBody>
      </p:sp>
      <p:pic>
        <p:nvPicPr>
          <p:cNvPr id="9" name="Content Placeholder 8" descr="A screenshot of a color chart&#10;&#10;Description automatically generated">
            <a:extLst>
              <a:ext uri="{FF2B5EF4-FFF2-40B4-BE49-F238E27FC236}">
                <a16:creationId xmlns:a16="http://schemas.microsoft.com/office/drawing/2014/main" id="{D96D5440-DF63-0614-F14F-2216E52B4C29}"/>
              </a:ext>
            </a:extLst>
          </p:cNvPr>
          <p:cNvPicPr>
            <a:picLocks noGrp="1" noChangeAspect="1"/>
          </p:cNvPicPr>
          <p:nvPr>
            <p:ph idx="1"/>
          </p:nvPr>
        </p:nvPicPr>
        <p:blipFill>
          <a:blip r:embed="rId3"/>
          <a:stretch>
            <a:fillRect/>
          </a:stretch>
        </p:blipFill>
        <p:spPr>
          <a:xfrm>
            <a:off x="1113742" y="2440235"/>
            <a:ext cx="4039258" cy="3928732"/>
          </a:xfrm>
        </p:spPr>
      </p:pic>
      <p:pic>
        <p:nvPicPr>
          <p:cNvPr id="6" name="Content Placeholder 8" descr="A person playing chess with his hands on his face&#10;&#10;Description automatically generated">
            <a:extLst>
              <a:ext uri="{FF2B5EF4-FFF2-40B4-BE49-F238E27FC236}">
                <a16:creationId xmlns:a16="http://schemas.microsoft.com/office/drawing/2014/main" id="{497D95F7-9CE8-43F4-2DEC-C8869A987156}"/>
              </a:ext>
            </a:extLst>
          </p:cNvPr>
          <p:cNvPicPr>
            <a:picLocks noChangeAspect="1"/>
          </p:cNvPicPr>
          <p:nvPr/>
        </p:nvPicPr>
        <p:blipFill>
          <a:blip r:embed="rId4"/>
          <a:stretch>
            <a:fillRect/>
          </a:stretch>
        </p:blipFill>
        <p:spPr>
          <a:xfrm>
            <a:off x="6092142" y="2939697"/>
            <a:ext cx="5188942" cy="2913766"/>
          </a:xfrm>
          <a:prstGeom prst="rect">
            <a:avLst/>
          </a:prstGeom>
        </p:spPr>
      </p:pic>
      <p:cxnSp>
        <p:nvCxnSpPr>
          <p:cNvPr id="8" name="Straight Arrow Connector 7">
            <a:extLst>
              <a:ext uri="{FF2B5EF4-FFF2-40B4-BE49-F238E27FC236}">
                <a16:creationId xmlns:a16="http://schemas.microsoft.com/office/drawing/2014/main" id="{4CE6DA00-430A-63ED-24C4-F78E3F4A0C9B}"/>
              </a:ext>
            </a:extLst>
          </p:cNvPr>
          <p:cNvCxnSpPr/>
          <p:nvPr/>
        </p:nvCxnSpPr>
        <p:spPr>
          <a:xfrm>
            <a:off x="1588168" y="2757905"/>
            <a:ext cx="3441031" cy="3467768"/>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8C64FE1-FBCA-7695-1FCC-B4EAA35D69AD}"/>
              </a:ext>
            </a:extLst>
          </p:cNvPr>
          <p:cNvCxnSpPr>
            <a:cxnSpLocks/>
          </p:cNvCxnSpPr>
          <p:nvPr/>
        </p:nvCxnSpPr>
        <p:spPr>
          <a:xfrm>
            <a:off x="2323431" y="2757904"/>
            <a:ext cx="2785979" cy="2759242"/>
          </a:xfrm>
          <a:prstGeom prst="straightConnector1">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9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3.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_JuxtaposeVTI</Template>
  <TotalTime>171</TotalTime>
  <Words>986</Words>
  <Application>Microsoft Office PowerPoint</Application>
  <PresentationFormat>Widescreen</PresentationFormat>
  <Paragraphs>141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Demi Cond</vt:lpstr>
      <vt:lpstr>Franklin Gothic Medium</vt:lpstr>
      <vt:lpstr>Wingdings</vt:lpstr>
      <vt:lpstr>JuxtaposeVTI</vt:lpstr>
      <vt:lpstr>Why the Queen's gambit is awesome</vt:lpstr>
      <vt:lpstr>introduction</vt:lpstr>
      <vt:lpstr>Chess data AS .pgn files</vt:lpstr>
      <vt:lpstr>Our Best friend</vt:lpstr>
      <vt:lpstr>Data Wrangling 2 days in</vt:lpstr>
      <vt:lpstr>Day 3: along the Dunning-Kruger Effect curve…</vt:lpstr>
      <vt:lpstr>Openings Matter</vt:lpstr>
      <vt:lpstr>How I can win more often</vt:lpstr>
      <vt:lpstr>But How do i level up?</vt:lpstr>
      <vt:lpstr>The magic formula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Eliza</cp:lastModifiedBy>
  <cp:revision>567</cp:revision>
  <dcterms:created xsi:type="dcterms:W3CDTF">2023-08-31T10:57:40Z</dcterms:created>
  <dcterms:modified xsi:type="dcterms:W3CDTF">2023-09-01T10:19:27Z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