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6"/>
  </p:notesMasterIdLst>
  <p:handoutMasterIdLst>
    <p:handoutMasterId r:id="rId17"/>
  </p:handoutMasterIdLst>
  <p:sldIdLst>
    <p:sldId id="256" r:id="rId5"/>
    <p:sldId id="280" r:id="rId6"/>
    <p:sldId id="260" r:id="rId7"/>
    <p:sldId id="282" r:id="rId8"/>
    <p:sldId id="283" r:id="rId9"/>
    <p:sldId id="284" r:id="rId10"/>
    <p:sldId id="265" r:id="rId11"/>
    <p:sldId id="286" r:id="rId12"/>
    <p:sldId id="287" r:id="rId13"/>
    <p:sldId id="28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F291C-3C3B-49EB-9387-F45E47FDF960}" v="1486" dt="2023-08-31T14:28:3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432" autoAdjust="0"/>
  </p:normalViewPr>
  <p:slideViewPr>
    <p:cSldViewPr snapToGrid="0">
      <p:cViewPr varScale="1">
        <p:scale>
          <a:sx n="98" d="100"/>
          <a:sy n="98" d="100"/>
        </p:scale>
        <p:origin x="462" y="96"/>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8/31/2023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8/31/2023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off, it's an awesome TV show on Netflix, well worth watching</a:t>
            </a:r>
          </a:p>
          <a:p>
            <a:endParaRPr lang="en-US" dirty="0">
              <a:ea typeface="Calibri"/>
              <a:cs typeface="Calibri"/>
            </a:endParaRPr>
          </a:p>
          <a:p>
            <a:r>
              <a:rPr lang="en-US" dirty="0">
                <a:ea typeface="Calibri"/>
                <a:cs typeface="Calibri"/>
              </a:rPr>
              <a:t>Second, it inspired millions of people to take up chess</a:t>
            </a:r>
          </a:p>
          <a:p>
            <a:endParaRPr lang="en-US" dirty="0">
              <a:ea typeface="Calibri"/>
              <a:cs typeface="Calibri"/>
            </a:endParaRPr>
          </a:p>
          <a:p>
            <a:r>
              <a:rPr lang="en-US" dirty="0">
                <a:ea typeface="Calibri"/>
                <a:cs typeface="Calibri"/>
              </a:rPr>
              <a:t>Or maybe it was me joining chess.com - if you squint you can see me in the data just before the elbow</a:t>
            </a:r>
          </a:p>
        </p:txBody>
      </p:sp>
      <p:sp>
        <p:nvSpPr>
          <p:cNvPr id="4" name="Slide Number Placeholder 3"/>
          <p:cNvSpPr>
            <a:spLocks noGrp="1"/>
          </p:cNvSpPr>
          <p:nvPr>
            <p:ph type="sldNum" sz="quarter" idx="5"/>
          </p:nvPr>
        </p:nvSpPr>
        <p:spPr/>
        <p:txBody>
          <a:bodyPr/>
          <a:lstStyle/>
          <a:p>
            <a:fld id="{3ED51245-A7A5-4517-A4C5-F741FAE668F7}" type="slidenum">
              <a:rPr lang="en-US" smtClean="0"/>
              <a:t>2</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on projects would be to explore how Black can counter White openings by making a tracking function that picks the best next move for a given sequence</a:t>
            </a:r>
          </a:p>
        </p:txBody>
      </p:sp>
      <p:sp>
        <p:nvSpPr>
          <p:cNvPr id="4" name="Slide Number Placeholder 3"/>
          <p:cNvSpPr>
            <a:spLocks noGrp="1"/>
          </p:cNvSpPr>
          <p:nvPr>
            <p:ph type="sldNum" sz="quarter" idx="5"/>
          </p:nvPr>
        </p:nvSpPr>
        <p:spPr/>
        <p:txBody>
          <a:bodyPr/>
          <a:lstStyle/>
          <a:p>
            <a:fld id="{3ED51245-A7A5-4517-A4C5-F741FAE668F7}" type="slidenum">
              <a:rPr lang="en-US" smtClean="0"/>
              <a:t>11</a:t>
            </a:fld>
            <a:endParaRPr lang="en-US" dirty="0"/>
          </a:p>
        </p:txBody>
      </p:sp>
    </p:spTree>
    <p:extLst>
      <p:ext uri="{BB962C8B-B14F-4D97-AF65-F5344CB8AC3E}">
        <p14:creationId xmlns:p14="http://schemas.microsoft.com/office/powerpoint/2010/main" val="2644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All online chess games and uploaded tournament data are saved as .</a:t>
            </a:r>
            <a:r>
              <a:rPr lang="en-US" dirty="0" err="1">
                <a:ea typeface="Calibri"/>
                <a:cs typeface="Calibri"/>
              </a:rPr>
              <a:t>pgn</a:t>
            </a:r>
            <a:r>
              <a:rPr lang="en-US" dirty="0">
                <a:ea typeface="Calibri"/>
                <a:cs typeface="Calibri"/>
              </a:rPr>
              <a:t> files</a:t>
            </a:r>
          </a:p>
          <a:p>
            <a:endParaRPr lang="en-US" dirty="0">
              <a:ea typeface="Calibri"/>
              <a:cs typeface="Calibri"/>
            </a:endParaRPr>
          </a:p>
          <a:p>
            <a:r>
              <a:rPr lang="en-US" dirty="0">
                <a:ea typeface="Calibri"/>
                <a:cs typeface="Calibri"/>
              </a:rPr>
              <a:t>These are </a:t>
            </a:r>
            <a:r>
              <a:rPr lang="en-US" dirty="0" err="1">
                <a:ea typeface="Calibri"/>
                <a:cs typeface="Calibri"/>
              </a:rPr>
              <a:t>standardised</a:t>
            </a:r>
            <a:r>
              <a:rPr lang="en-US" dirty="0">
                <a:ea typeface="Calibri"/>
                <a:cs typeface="Calibri"/>
              </a:rPr>
              <a:t> and contain useful info</a:t>
            </a:r>
          </a:p>
          <a:p>
            <a:endParaRPr lang="en-US" dirty="0">
              <a:ea typeface="Calibri"/>
              <a:cs typeface="Calibri"/>
            </a:endParaRPr>
          </a:p>
          <a:p>
            <a:r>
              <a:rPr lang="en-US" dirty="0">
                <a:ea typeface="Calibri"/>
                <a:cs typeface="Calibri"/>
              </a:rPr>
              <a:t>ELO vs ECO is unnecessarily confusing, so I'll try to refer to them as "ratings" and "openings"</a:t>
            </a:r>
          </a:p>
        </p:txBody>
      </p:sp>
      <p:sp>
        <p:nvSpPr>
          <p:cNvPr id="4" name="Slide Number Placeholder 3"/>
          <p:cNvSpPr>
            <a:spLocks noGrp="1"/>
          </p:cNvSpPr>
          <p:nvPr>
            <p:ph type="sldNum" sz="quarter" idx="5"/>
          </p:nvPr>
        </p:nvSpPr>
        <p:spPr/>
        <p:txBody>
          <a:bodyPr/>
          <a:lstStyle/>
          <a:p>
            <a:fld id="{D5ADF348-2A86-4531-BD4E-BD8C0BBDAD47}" type="slidenum">
              <a:rPr lang="en-US" smtClean="0"/>
              <a:t>3</a:t>
            </a:fld>
            <a:endParaRPr lang="en-US" dirty="0"/>
          </a:p>
        </p:txBody>
      </p:sp>
    </p:spTree>
    <p:extLst>
      <p:ext uri="{BB962C8B-B14F-4D97-AF65-F5344CB8AC3E}">
        <p14:creationId xmlns:p14="http://schemas.microsoft.com/office/powerpoint/2010/main" val="421000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wrote a function to convert the .</a:t>
            </a:r>
            <a:r>
              <a:rPr lang="en-US" dirty="0" err="1">
                <a:ea typeface="Calibri"/>
                <a:cs typeface="Calibri"/>
              </a:rPr>
              <a:t>pgn</a:t>
            </a:r>
            <a:r>
              <a:rPr lang="en-US" dirty="0">
                <a:ea typeface="Calibri"/>
                <a:cs typeface="Calibri"/>
              </a:rPr>
              <a:t> into our friend a Pandas </a:t>
            </a:r>
            <a:r>
              <a:rPr lang="en-US" dirty="0" err="1">
                <a:ea typeface="Calibri"/>
                <a:cs typeface="Calibri"/>
              </a:rPr>
              <a:t>Dataframe</a:t>
            </a:r>
            <a:endParaRPr lang="en-US" dirty="0">
              <a:ea typeface="Calibri"/>
              <a:cs typeface="Calibri"/>
            </a:endParaRPr>
          </a:p>
          <a:p>
            <a:endParaRPr lang="en-US" dirty="0">
              <a:ea typeface="Calibri"/>
              <a:cs typeface="Calibri"/>
            </a:endParaRPr>
          </a:p>
          <a:p>
            <a:r>
              <a:rPr lang="en-US" dirty="0">
                <a:ea typeface="Calibri"/>
                <a:cs typeface="Calibri"/>
              </a:rPr>
              <a:t>This data was taken from Free Internet Chess Server (FICS) online portal</a:t>
            </a:r>
            <a:endParaRPr lang="en-US" dirty="0">
              <a:cs typeface="Calibri" panose="020F0502020204030204"/>
            </a:endParaRPr>
          </a:p>
          <a:p>
            <a:endParaRPr lang="en-US" dirty="0">
              <a:ea typeface="Calibri"/>
              <a:cs typeface="Calibri"/>
            </a:endParaRPr>
          </a:p>
          <a:p>
            <a:r>
              <a:rPr lang="en-US" dirty="0">
                <a:ea typeface="Calibri"/>
                <a:cs typeface="Calibri"/>
              </a:rPr>
              <a:t>All games in Jan 2018</a:t>
            </a:r>
          </a:p>
          <a:p>
            <a:endParaRPr lang="en-US" dirty="0">
              <a:ea typeface="Calibri"/>
              <a:cs typeface="Calibri"/>
            </a:endParaRPr>
          </a:p>
          <a:p>
            <a:r>
              <a:rPr lang="en-US" dirty="0">
                <a:ea typeface="Calibri"/>
                <a:cs typeface="Calibri"/>
              </a:rPr>
              <a:t>760,000 in total</a:t>
            </a:r>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4</a:t>
            </a:fld>
            <a:endParaRPr lang="en-US" dirty="0"/>
          </a:p>
        </p:txBody>
      </p:sp>
    </p:spTree>
    <p:extLst>
      <p:ext uri="{BB962C8B-B14F-4D97-AF65-F5344CB8AC3E}">
        <p14:creationId xmlns:p14="http://schemas.microsoft.com/office/powerpoint/2010/main" val="139079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It took a while – after 2.5 days we found some basic insights!!!</a:t>
            </a:r>
          </a:p>
          <a:p>
            <a:endParaRPr lang="en-US" dirty="0">
              <a:cs typeface="Calibri"/>
            </a:endParaRPr>
          </a:p>
          <a:p>
            <a:r>
              <a:rPr lang="en-US" dirty="0">
                <a:cs typeface="Calibri"/>
              </a:rPr>
              <a:t>White wins more than Black, and there are few Draws – this makes sense as White starts and is always one move ahead. At high levels, the expectation is you win your White games (like serving in tennis), then you try to hold your opponent to a draw when playing as Black or if you can, beat them!</a:t>
            </a:r>
            <a:endParaRPr lang="en-US" dirty="0"/>
          </a:p>
          <a:p>
            <a:endParaRPr lang="en-US" dirty="0">
              <a:cs typeface="Calibri"/>
            </a:endParaRPr>
          </a:p>
          <a:p>
            <a:r>
              <a:rPr lang="en-US" dirty="0">
                <a:cs typeface="Calibri"/>
              </a:rPr>
              <a:t>There is a large spread of ratings for games played amongst the players - </a:t>
            </a:r>
            <a:r>
              <a:rPr lang="en-US" dirty="0"/>
              <a:t>I split the ratings for both White and Black into five quantiles to better understand the data later on.</a:t>
            </a:r>
            <a:endParaRPr lang="en-US" dirty="0">
              <a:cs typeface="Calibri"/>
            </a:endParaRPr>
          </a:p>
          <a:p>
            <a:r>
              <a:rPr lang="en-US" dirty="0">
                <a:cs typeface="Calibri"/>
              </a:rPr>
              <a:t>Reference, chess.com App starts new accounts at ELO=1200 (middle of blue players) then adjusts up or down based on performance. 2000 above (mid-green) are candidates for master titles, 2500 are Grandmasters (only around 2000 in world)</a:t>
            </a:r>
            <a:endParaRPr lang="en-US" dirty="0"/>
          </a:p>
          <a:p>
            <a:r>
              <a:rPr lang="en-US" dirty="0">
                <a:cs typeface="Calibri"/>
              </a:rPr>
              <a:t>I'm at around 1400... (yellow)</a:t>
            </a:r>
          </a:p>
          <a:p>
            <a:endParaRPr lang="en-US" dirty="0">
              <a:cs typeface="Calibri"/>
            </a:endParaRPr>
          </a:p>
          <a:p>
            <a:r>
              <a:rPr lang="en-US" dirty="0">
                <a:cs typeface="Calibri"/>
              </a:rPr>
              <a:t>It's also clear that higher quantile players win more often against lower players irrespective of </a:t>
            </a:r>
            <a:r>
              <a:rPr lang="en-US" dirty="0" err="1">
                <a:cs typeface="Calibri"/>
              </a:rPr>
              <a:t>colour</a:t>
            </a:r>
            <a:endParaRPr lang="en-US" dirty="0">
              <a:cs typeface="Calibri"/>
            </a:endParaRPr>
          </a:p>
        </p:txBody>
      </p:sp>
      <p:sp>
        <p:nvSpPr>
          <p:cNvPr id="4" name="Slide Number Placeholder 3"/>
          <p:cNvSpPr>
            <a:spLocks noGrp="1"/>
          </p:cNvSpPr>
          <p:nvPr>
            <p:ph type="sldNum" sz="quarter" idx="5"/>
          </p:nvPr>
        </p:nvSpPr>
        <p:spPr/>
        <p:txBody>
          <a:bodyPr/>
          <a:lstStyle/>
          <a:p>
            <a:fld id="{D5ADF348-2A86-4531-BD4E-BD8C0BBDAD47}" type="slidenum">
              <a:rPr lang="en-US" smtClean="0"/>
              <a:t>5</a:t>
            </a:fld>
            <a:endParaRPr lang="en-US" dirty="0"/>
          </a:p>
        </p:txBody>
      </p:sp>
    </p:spTree>
    <p:extLst>
      <p:ext uri="{BB962C8B-B14F-4D97-AF65-F5344CB8AC3E}">
        <p14:creationId xmlns:p14="http://schemas.microsoft.com/office/powerpoint/2010/main" val="425803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Trying different classification models, and by oversampling Draws I managed to reach the heights of </a:t>
            </a:r>
            <a:r>
              <a:rPr lang="en-US" dirty="0" err="1">
                <a:cs typeface="Calibri"/>
              </a:rPr>
              <a:t>prediction_score</a:t>
            </a:r>
            <a:r>
              <a:rPr lang="en-US" dirty="0">
                <a:cs typeface="Calibri"/>
              </a:rPr>
              <a:t> = 0.63 - pretty rubbish, and clearly anyone could probably make a good guess by considering White and Black ELO, or just by flipping a coin</a:t>
            </a:r>
          </a:p>
          <a:p>
            <a:endParaRPr lang="en-US" dirty="0">
              <a:cs typeface="Calibri"/>
            </a:endParaRPr>
          </a:p>
          <a:p>
            <a:r>
              <a:rPr lang="en-US" dirty="0">
                <a:cs typeface="Calibri"/>
              </a:rPr>
              <a:t>So I thought how could I get better at chess and improve my odds of winning</a:t>
            </a:r>
          </a:p>
          <a:p>
            <a:endParaRPr lang="en-US" dirty="0">
              <a:cs typeface="Calibri"/>
            </a:endParaRPr>
          </a:p>
          <a:p>
            <a:r>
              <a:rPr lang="en-US" dirty="0">
                <a:cs typeface="Calibri"/>
              </a:rPr>
              <a:t>Chess.com pairs you with similar ranked opponents, so I looked at all games of players with the same ELO – fortunately, this was over half the dataset – chess-players are obviously fair players</a:t>
            </a:r>
          </a:p>
          <a:p>
            <a:endParaRPr lang="en-US" dirty="0">
              <a:cs typeface="Calibri"/>
            </a:endParaRPr>
          </a:p>
          <a:p>
            <a:r>
              <a:rPr lang="en-US" dirty="0">
                <a:cs typeface="Calibri"/>
              </a:rPr>
              <a:t>I checked for this dataset whether openings had any bearing on the result. Null hypothesis was that opening types were independent from result – but p was low, the H0 had to go</a:t>
            </a:r>
          </a:p>
          <a:p>
            <a:endParaRPr lang="en-US" dirty="0">
              <a:cs typeface="Calibri"/>
            </a:endParaRPr>
          </a:p>
          <a:p>
            <a:r>
              <a:rPr lang="en-US" dirty="0">
                <a:cs typeface="Calibri"/>
              </a:rPr>
              <a:t>So in order to improve my odds of winning, I should work on my chess openings.</a:t>
            </a:r>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131423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ECO (openings) are grouped into five broad families A - E with many variations within each</a:t>
            </a:r>
          </a:p>
          <a:p>
            <a:endParaRPr lang="en-US" dirty="0">
              <a:cs typeface="Calibri"/>
            </a:endParaRPr>
          </a:p>
          <a:p>
            <a:r>
              <a:rPr lang="en-US" dirty="0">
                <a:cs typeface="Calibri"/>
              </a:rPr>
              <a:t>Results varied by opening family at different ELO-quantiles (rating levels)</a:t>
            </a:r>
            <a:endParaRPr lang="en-US" dirty="0"/>
          </a:p>
          <a:p>
            <a:endParaRPr lang="en-US" dirty="0">
              <a:cs typeface="Calibri"/>
            </a:endParaRPr>
          </a:p>
          <a:p>
            <a:r>
              <a:rPr lang="en-US" dirty="0">
                <a:cs typeface="Calibri"/>
              </a:rPr>
              <a:t>So I picked out the most commonly played, </a:t>
            </a:r>
            <a:r>
              <a:rPr lang="en-US" dirty="0" err="1">
                <a:cs typeface="Calibri"/>
              </a:rPr>
              <a:t>optimised</a:t>
            </a:r>
            <a:r>
              <a:rPr lang="en-US" dirty="0">
                <a:cs typeface="Calibri"/>
              </a:rPr>
              <a:t> openings for each of the families in matched games</a:t>
            </a:r>
          </a:p>
          <a:p>
            <a:endParaRPr lang="en-US" dirty="0">
              <a:cs typeface="Calibri"/>
            </a:endParaRPr>
          </a:p>
          <a:p>
            <a:r>
              <a:rPr lang="en-US" dirty="0"/>
              <a:t>At my level, A and C families tend to be best, so I will focus my efforts on learning and mastering the English Opening and the Centre Game</a:t>
            </a:r>
          </a:p>
        </p:txBody>
      </p:sp>
      <p:sp>
        <p:nvSpPr>
          <p:cNvPr id="4" name="Slide Number Placeholder 3"/>
          <p:cNvSpPr>
            <a:spLocks noGrp="1"/>
          </p:cNvSpPr>
          <p:nvPr>
            <p:ph type="sldNum" sz="quarter" idx="5"/>
          </p:nvPr>
        </p:nvSpPr>
        <p:spPr/>
        <p:txBody>
          <a:bodyPr/>
          <a:lstStyle/>
          <a:p>
            <a:fld id="{D5ADF348-2A86-4531-BD4E-BD8C0BBDAD47}" type="slidenum">
              <a:rPr lang="en-US" smtClean="0"/>
              <a:t>7</a:t>
            </a:fld>
            <a:endParaRPr lang="en-US" dirty="0"/>
          </a:p>
        </p:txBody>
      </p:sp>
    </p:spTree>
    <p:extLst>
      <p:ext uri="{BB962C8B-B14F-4D97-AF65-F5344CB8AC3E}">
        <p14:creationId xmlns:p14="http://schemas.microsoft.com/office/powerpoint/2010/main" val="239011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5ADF348-2A86-4531-BD4E-BD8C0BBDAD47}" type="slidenum">
              <a:rPr lang="en-US" smtClean="0"/>
              <a:t>8</a:t>
            </a:fld>
            <a:endParaRPr lang="en-US" dirty="0"/>
          </a:p>
        </p:txBody>
      </p:sp>
    </p:spTree>
    <p:extLst>
      <p:ext uri="{BB962C8B-B14F-4D97-AF65-F5344CB8AC3E}">
        <p14:creationId xmlns:p14="http://schemas.microsoft.com/office/powerpoint/2010/main" val="250259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But what if I want to level up? I should no longer consider “matched” games against the same level, but instead “stretch” games against players at the quantile above.</a:t>
            </a:r>
          </a:p>
          <a:p>
            <a:endParaRPr lang="en-US" dirty="0">
              <a:cs typeface="Calibri"/>
            </a:endParaRPr>
          </a:p>
          <a:p>
            <a:r>
              <a:rPr lang="en-US" dirty="0">
                <a:cs typeface="Calibri"/>
              </a:rPr>
              <a:t>I did the same grouping and analysis of </a:t>
            </a:r>
            <a:r>
              <a:rPr lang="en-US" dirty="0" err="1">
                <a:cs typeface="Calibri"/>
              </a:rPr>
              <a:t>optimised</a:t>
            </a:r>
            <a:r>
              <a:rPr lang="en-US" dirty="0">
                <a:cs typeface="Calibri"/>
              </a:rPr>
              <a:t> openings, and it gave a different picture...</a:t>
            </a:r>
          </a:p>
          <a:p>
            <a:endParaRPr lang="en-US" dirty="0">
              <a:cs typeface="Calibri"/>
            </a:endParaRPr>
          </a:p>
          <a:p>
            <a:r>
              <a:rPr lang="en-US" dirty="0">
                <a:cs typeface="Calibri"/>
              </a:rPr>
              <a:t>In this stretched dataset I pitched White with lower ELO against Black with higher ELO as White would still largely determine the opening.</a:t>
            </a:r>
          </a:p>
          <a:p>
            <a:endParaRPr lang="en-US" dirty="0">
              <a:cs typeface="Calibri"/>
            </a:endParaRPr>
          </a:p>
          <a:p>
            <a:r>
              <a:rPr lang="en-US" dirty="0">
                <a:cs typeface="Calibri"/>
              </a:rPr>
              <a:t>BONUS points for anyone who </a:t>
            </a:r>
            <a:r>
              <a:rPr lang="en-US" dirty="0" err="1">
                <a:cs typeface="Calibri"/>
              </a:rPr>
              <a:t>recognises</a:t>
            </a:r>
            <a:r>
              <a:rPr lang="en-US" dirty="0">
                <a:cs typeface="Calibri"/>
              </a:rPr>
              <a:t> that player</a:t>
            </a:r>
          </a:p>
        </p:txBody>
      </p:sp>
      <p:sp>
        <p:nvSpPr>
          <p:cNvPr id="4" name="Slide Number Placeholder 3"/>
          <p:cNvSpPr>
            <a:spLocks noGrp="1"/>
          </p:cNvSpPr>
          <p:nvPr>
            <p:ph type="sldNum" sz="quarter" idx="5"/>
          </p:nvPr>
        </p:nvSpPr>
        <p:spPr/>
        <p:txBody>
          <a:bodyPr/>
          <a:lstStyle/>
          <a:p>
            <a:fld id="{D5ADF348-2A86-4531-BD4E-BD8C0BBDAD47}" type="slidenum">
              <a:rPr lang="en-US" smtClean="0"/>
              <a:t>9</a:t>
            </a:fld>
            <a:endParaRPr lang="en-US" dirty="0"/>
          </a:p>
        </p:txBody>
      </p:sp>
    </p:spTree>
    <p:extLst>
      <p:ext uri="{BB962C8B-B14F-4D97-AF65-F5344CB8AC3E}">
        <p14:creationId xmlns:p14="http://schemas.microsoft.com/office/powerpoint/2010/main" val="190593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cannot stress this enough, be prepared to lose. Even the best openings yielded average results between 0.4 and 0.45.</a:t>
            </a:r>
          </a:p>
          <a:p>
            <a:endParaRPr lang="en-US" dirty="0">
              <a:cs typeface="Calibri"/>
            </a:endParaRPr>
          </a:p>
          <a:p>
            <a:r>
              <a:rPr lang="en-US" dirty="0">
                <a:cs typeface="Calibri"/>
              </a:rPr>
              <a:t>Can anyone spot a pattern there? Eagle eyed will notice that we see the Centre Game again, which is good as we would have learnt that already...</a:t>
            </a:r>
          </a:p>
          <a:p>
            <a:endParaRPr lang="en-US" dirty="0">
              <a:cs typeface="Calibri"/>
            </a:endParaRPr>
          </a:p>
          <a:p>
            <a:r>
              <a:rPr lang="en-US" dirty="0">
                <a:cs typeface="Calibri"/>
              </a:rPr>
              <a:t>4 of the top 6 openings by average result for white are ALL Queen's Gambits variations</a:t>
            </a:r>
          </a:p>
          <a:p>
            <a:endParaRPr lang="en-US" dirty="0">
              <a:cs typeface="Calibri"/>
            </a:endParaRPr>
          </a:p>
          <a:p>
            <a:r>
              <a:rPr lang="en-US" dirty="0">
                <a:cs typeface="Calibri"/>
              </a:rPr>
              <a:t>Proving that it is indeed awesome!!!</a:t>
            </a:r>
          </a:p>
        </p:txBody>
      </p:sp>
      <p:sp>
        <p:nvSpPr>
          <p:cNvPr id="4" name="Slide Number Placeholder 3"/>
          <p:cNvSpPr>
            <a:spLocks noGrp="1"/>
          </p:cNvSpPr>
          <p:nvPr>
            <p:ph type="sldNum" sz="quarter" idx="5"/>
          </p:nvPr>
        </p:nvSpPr>
        <p:spPr/>
        <p:txBody>
          <a:bodyPr/>
          <a:lstStyle/>
          <a:p>
            <a:fld id="{D5ADF348-2A86-4531-BD4E-BD8C0BBDAD47}" type="slidenum">
              <a:rPr lang="en-US" smtClean="0"/>
              <a:t>10</a:t>
            </a:fld>
            <a:endParaRPr lang="en-US" dirty="0"/>
          </a:p>
        </p:txBody>
      </p:sp>
    </p:spTree>
    <p:extLst>
      <p:ext uri="{BB962C8B-B14F-4D97-AF65-F5344CB8AC3E}">
        <p14:creationId xmlns:p14="http://schemas.microsoft.com/office/powerpoint/2010/main" val="286843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a:t>Why the Queen's gambit is awesome</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a:t>A. Gordon</a:t>
            </a:r>
          </a:p>
          <a:p>
            <a:r>
              <a:rPr lang="en-US"/>
              <a:t>Aug 2023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normAutofit fontScale="90000"/>
          </a:bodyPr>
          <a:lstStyle/>
          <a:p>
            <a:r>
              <a:rPr lang="en-US" dirty="0" err="1"/>
              <a:t>HOw</a:t>
            </a:r>
            <a:r>
              <a:rPr lang="en-US" dirty="0"/>
              <a:t> to beat better players</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10</a:t>
            </a:fld>
            <a:endParaRPr lang="en-US" dirty="0"/>
          </a:p>
        </p:txBody>
      </p:sp>
      <p:graphicFrame>
        <p:nvGraphicFramePr>
          <p:cNvPr id="17" name="Table 16">
            <a:extLst>
              <a:ext uri="{FF2B5EF4-FFF2-40B4-BE49-F238E27FC236}">
                <a16:creationId xmlns:a16="http://schemas.microsoft.com/office/drawing/2014/main" id="{8E55F2CE-A98C-FBD9-B7B2-D335DFAA3DF7}"/>
              </a:ext>
            </a:extLst>
          </p:cNvPr>
          <p:cNvGraphicFramePr>
            <a:graphicFrameLocks noGrp="1"/>
          </p:cNvGraphicFramePr>
          <p:nvPr>
            <p:extLst>
              <p:ext uri="{D42A27DB-BD31-4B8C-83A1-F6EECF244321}">
                <p14:modId xmlns:p14="http://schemas.microsoft.com/office/powerpoint/2010/main" val="2219069622"/>
              </p:ext>
            </p:extLst>
          </p:nvPr>
        </p:nvGraphicFramePr>
        <p:xfrm>
          <a:off x="955524" y="2588380"/>
          <a:ext cx="4438951" cy="3285128"/>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919272252"/>
                    </a:ext>
                  </a:extLst>
                </a:gridCol>
                <a:gridCol w="3676952">
                  <a:extLst>
                    <a:ext uri="{9D8B030D-6E8A-4147-A177-3AD203B41FA5}">
                      <a16:colId xmlns:a16="http://schemas.microsoft.com/office/drawing/2014/main" val="1433989058"/>
                    </a:ext>
                  </a:extLst>
                </a:gridCol>
              </a:tblGrid>
              <a:tr h="469304">
                <a:tc>
                  <a:txBody>
                    <a:bodyPr/>
                    <a:lstStyle/>
                    <a:p>
                      <a:r>
                        <a:rPr lang="en-US" dirty="0"/>
                        <a:t>ECO</a:t>
                      </a:r>
                    </a:p>
                  </a:txBody>
                  <a:tcPr/>
                </a:tc>
                <a:tc>
                  <a:txBody>
                    <a:bodyPr/>
                    <a:lstStyle/>
                    <a:p>
                      <a:r>
                        <a:rPr lang="en-US" dirty="0"/>
                        <a:t>Name</a:t>
                      </a:r>
                    </a:p>
                  </a:txBody>
                  <a:tcPr/>
                </a:tc>
                <a:extLst>
                  <a:ext uri="{0D108BD9-81ED-4DB2-BD59-A6C34878D82A}">
                    <a16:rowId xmlns:a16="http://schemas.microsoft.com/office/drawing/2014/main" val="2897996247"/>
                  </a:ext>
                </a:extLst>
              </a:tr>
              <a:tr h="469304">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Franklin Gothic Medium"/>
                        </a:rPr>
                        <a:t>C46 </a:t>
                      </a:r>
                      <a:endParaRPr lang="en-US"/>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rPr>
                        <a:t>Three knights game</a:t>
                      </a:r>
                      <a:endParaRPr lang="en-US" dirty="0"/>
                    </a:p>
                  </a:txBody>
                  <a:tcPr/>
                </a:tc>
                <a:extLst>
                  <a:ext uri="{0D108BD9-81ED-4DB2-BD59-A6C34878D82A}">
                    <a16:rowId xmlns:a16="http://schemas.microsoft.com/office/drawing/2014/main" val="8764653"/>
                  </a:ext>
                </a:extLst>
              </a:tr>
              <a:tr h="469304">
                <a:tc>
                  <a:txBody>
                    <a:bodyPr/>
                    <a:lstStyle/>
                    <a:p>
                      <a:pPr lvl="0">
                        <a:buNone/>
                      </a:pPr>
                      <a:r>
                        <a:rPr lang="en-US" sz="1800" b="0" i="0" u="none" strike="noStrike" noProof="0" dirty="0">
                          <a:solidFill>
                            <a:srgbClr val="000000"/>
                          </a:solidFill>
                          <a:latin typeface="Franklin Gothic Medium"/>
                        </a:rPr>
                        <a:t>C21 </a:t>
                      </a:r>
                      <a:endParaRPr lang="en-US"/>
                    </a:p>
                  </a:txBody>
                  <a:tcPr/>
                </a:tc>
                <a:tc>
                  <a:txBody>
                    <a:bodyPr/>
                    <a:lstStyle/>
                    <a:p>
                      <a:pPr lvl="0">
                        <a:buNone/>
                      </a:pPr>
                      <a:r>
                        <a:rPr lang="en-US" sz="1800" b="0" i="0" u="none" strike="noStrike" noProof="0" dirty="0">
                          <a:solidFill>
                            <a:srgbClr val="000000"/>
                          </a:solidFill>
                          <a:latin typeface="Franklin Gothic Medium"/>
                        </a:rPr>
                        <a:t>Centre game</a:t>
                      </a:r>
                      <a:endParaRPr lang="en-US" dirty="0"/>
                    </a:p>
                  </a:txBody>
                  <a:tcPr/>
                </a:tc>
                <a:extLst>
                  <a:ext uri="{0D108BD9-81ED-4DB2-BD59-A6C34878D82A}">
                    <a16:rowId xmlns:a16="http://schemas.microsoft.com/office/drawing/2014/main" val="3950983490"/>
                  </a:ext>
                </a:extLst>
              </a:tr>
              <a:tr h="469304">
                <a:tc>
                  <a:txBody>
                    <a:bodyPr/>
                    <a:lstStyle/>
                    <a:p>
                      <a:pPr lvl="0">
                        <a:buNone/>
                      </a:pPr>
                      <a:r>
                        <a:rPr lang="en-US" sz="1800" b="0" i="0" u="none" strike="noStrike" noProof="0" dirty="0">
                          <a:solidFill>
                            <a:srgbClr val="000000"/>
                          </a:solidFill>
                          <a:latin typeface="Franklin Gothic Medium"/>
                        </a:rPr>
                        <a:t>D07 </a:t>
                      </a:r>
                      <a:endParaRPr lang="en-US"/>
                    </a:p>
                  </a:txBody>
                  <a:tcPr/>
                </a:tc>
                <a:tc>
                  <a:txBody>
                    <a:bodyPr/>
                    <a:lstStyle/>
                    <a:p>
                      <a:pPr lvl="0">
                        <a:buNone/>
                      </a:pPr>
                      <a:r>
                        <a:rPr lang="en-US" sz="1800" b="0" i="0" u="none" strike="noStrike" noProof="0" dirty="0">
                          <a:solidFill>
                            <a:srgbClr val="000000"/>
                          </a:solidFill>
                          <a:latin typeface="Franklin Gothic Medium"/>
                        </a:rPr>
                        <a:t>Queen's Gambit Declined, </a:t>
                      </a:r>
                      <a:r>
                        <a:rPr lang="en-US" sz="1800" b="0" i="0" u="none" strike="noStrike" noProof="0" dirty="0" err="1">
                          <a:solidFill>
                            <a:srgbClr val="000000"/>
                          </a:solidFill>
                          <a:latin typeface="Franklin Gothic Medium"/>
                        </a:rPr>
                        <a:t>Chigorin</a:t>
                      </a:r>
                      <a:endParaRPr lang="en-US" dirty="0" err="1"/>
                    </a:p>
                  </a:txBody>
                  <a:tcPr/>
                </a:tc>
                <a:extLst>
                  <a:ext uri="{0D108BD9-81ED-4DB2-BD59-A6C34878D82A}">
                    <a16:rowId xmlns:a16="http://schemas.microsoft.com/office/drawing/2014/main" val="1315294029"/>
                  </a:ext>
                </a:extLst>
              </a:tr>
              <a:tr h="469304">
                <a:tc>
                  <a:txBody>
                    <a:bodyPr/>
                    <a:lstStyle/>
                    <a:p>
                      <a:pPr lvl="0">
                        <a:buNone/>
                      </a:pPr>
                      <a:r>
                        <a:rPr lang="en-US" sz="1800" b="0" i="0" u="none" strike="noStrike" noProof="0" dirty="0">
                          <a:solidFill>
                            <a:srgbClr val="000000"/>
                          </a:solidFill>
                          <a:latin typeface="Franklin Gothic Medium"/>
                        </a:rPr>
                        <a:t>D31 </a:t>
                      </a:r>
                      <a:endParaRPr lang="en-US"/>
                    </a:p>
                  </a:txBody>
                  <a:tcPr/>
                </a:tc>
                <a:tc>
                  <a:txBody>
                    <a:bodyPr/>
                    <a:lstStyle/>
                    <a:p>
                      <a:pPr lvl="0">
                        <a:buNone/>
                      </a:pPr>
                      <a:r>
                        <a:rPr lang="en-US" sz="1800" b="0" i="0" u="none" strike="noStrike" noProof="0" dirty="0">
                          <a:solidFill>
                            <a:srgbClr val="000000"/>
                          </a:solidFill>
                          <a:latin typeface="Franklin Gothic Medium"/>
                        </a:rPr>
                        <a:t>Queen's Gambit Declined</a:t>
                      </a:r>
                      <a:endParaRPr lang="en-US" dirty="0"/>
                    </a:p>
                  </a:txBody>
                  <a:tcPr/>
                </a:tc>
                <a:extLst>
                  <a:ext uri="{0D108BD9-81ED-4DB2-BD59-A6C34878D82A}">
                    <a16:rowId xmlns:a16="http://schemas.microsoft.com/office/drawing/2014/main" val="3975837983"/>
                  </a:ext>
                </a:extLst>
              </a:tr>
              <a:tr h="469304">
                <a:tc>
                  <a:txBody>
                    <a:bodyPr/>
                    <a:lstStyle/>
                    <a:p>
                      <a:pPr lvl="0">
                        <a:buNone/>
                      </a:pPr>
                      <a:r>
                        <a:rPr lang="en-US" sz="1800" b="0" i="0" u="none" strike="noStrike" noProof="0" dirty="0">
                          <a:solidFill>
                            <a:srgbClr val="000000"/>
                          </a:solidFill>
                          <a:latin typeface="Franklin Gothic Medium"/>
                        </a:rPr>
                        <a:t>D11 </a:t>
                      </a:r>
                      <a:endParaRPr lang="en-US"/>
                    </a:p>
                  </a:txBody>
                  <a:tcPr/>
                </a:tc>
                <a:tc>
                  <a:txBody>
                    <a:bodyPr/>
                    <a:lstStyle/>
                    <a:p>
                      <a:pPr lvl="0">
                        <a:buNone/>
                      </a:pPr>
                      <a:r>
                        <a:rPr lang="en-US" sz="1800" b="0" i="0" u="none" strike="noStrike" noProof="0" dirty="0">
                          <a:solidFill>
                            <a:srgbClr val="000000"/>
                          </a:solidFill>
                          <a:latin typeface="Franklin Gothic Medium"/>
                        </a:rPr>
                        <a:t>Queen's Gambit Declined Slav</a:t>
                      </a:r>
                      <a:endParaRPr lang="en-US" dirty="0"/>
                    </a:p>
                  </a:txBody>
                  <a:tcPr/>
                </a:tc>
                <a:extLst>
                  <a:ext uri="{0D108BD9-81ED-4DB2-BD59-A6C34878D82A}">
                    <a16:rowId xmlns:a16="http://schemas.microsoft.com/office/drawing/2014/main" val="1671084250"/>
                  </a:ext>
                </a:extLst>
              </a:tr>
              <a:tr h="469304">
                <a:tc>
                  <a:txBody>
                    <a:bodyPr/>
                    <a:lstStyle/>
                    <a:p>
                      <a:pPr lvl="0">
                        <a:buNone/>
                      </a:pPr>
                      <a:r>
                        <a:rPr lang="en-US" sz="1800" b="0" i="0" u="none" strike="noStrike" noProof="0" dirty="0">
                          <a:solidFill>
                            <a:srgbClr val="000000"/>
                          </a:solidFill>
                          <a:latin typeface="Franklin Gothic Medium"/>
                        </a:rPr>
                        <a:t>D06 </a:t>
                      </a:r>
                      <a:endParaRPr lang="en-US"/>
                    </a:p>
                  </a:txBody>
                  <a:tcPr/>
                </a:tc>
                <a:tc>
                  <a:txBody>
                    <a:bodyPr/>
                    <a:lstStyle/>
                    <a:p>
                      <a:pPr lvl="0">
                        <a:buNone/>
                      </a:pPr>
                      <a:r>
                        <a:rPr lang="en-US" sz="1800" b="0" i="0" u="none" strike="noStrike" noProof="0" dirty="0">
                          <a:solidFill>
                            <a:srgbClr val="000000"/>
                          </a:solidFill>
                          <a:latin typeface="Franklin Gothic Medium"/>
                        </a:rPr>
                        <a:t>Queen's Gambit I</a:t>
                      </a:r>
                      <a:endParaRPr lang="en-US" dirty="0"/>
                    </a:p>
                  </a:txBody>
                  <a:tcPr/>
                </a:tc>
                <a:extLst>
                  <a:ext uri="{0D108BD9-81ED-4DB2-BD59-A6C34878D82A}">
                    <a16:rowId xmlns:a16="http://schemas.microsoft.com/office/drawing/2014/main" val="3915125498"/>
                  </a:ext>
                </a:extLst>
              </a:tr>
            </a:tbl>
          </a:graphicData>
        </a:graphic>
      </p:graphicFrame>
      <p:sp>
        <p:nvSpPr>
          <p:cNvPr id="19" name="Content Placeholder 18">
            <a:extLst>
              <a:ext uri="{FF2B5EF4-FFF2-40B4-BE49-F238E27FC236}">
                <a16:creationId xmlns:a16="http://schemas.microsoft.com/office/drawing/2014/main" id="{1C039764-0052-BE3D-0BE0-49EB967ED084}"/>
              </a:ext>
            </a:extLst>
          </p:cNvPr>
          <p:cNvSpPr>
            <a:spLocks noGrp="1"/>
          </p:cNvSpPr>
          <p:nvPr>
            <p:ph sz="quarter" idx="4"/>
          </p:nvPr>
        </p:nvSpPr>
        <p:spPr>
          <a:xfrm>
            <a:off x="954992" y="6049871"/>
            <a:ext cx="5036602" cy="482235"/>
          </a:xfrm>
        </p:spPr>
        <p:txBody>
          <a:bodyPr vert="horz" lIns="91440" tIns="45720" rIns="91440" bIns="45720" rtlCol="0" anchor="t">
            <a:normAutofit/>
          </a:bodyPr>
          <a:lstStyle/>
          <a:p>
            <a:pPr marL="0" indent="0">
              <a:buNone/>
            </a:pPr>
            <a:r>
              <a:rPr lang="en-US" dirty="0"/>
              <a:t>The Queen's Gambit is indeed awesome!</a:t>
            </a:r>
          </a:p>
        </p:txBody>
      </p:sp>
      <p:pic>
        <p:nvPicPr>
          <p:cNvPr id="21" name="Content Placeholder 21" descr="A chess board with black and white pieces&#10;&#10;Description automatically generated">
            <a:extLst>
              <a:ext uri="{FF2B5EF4-FFF2-40B4-BE49-F238E27FC236}">
                <a16:creationId xmlns:a16="http://schemas.microsoft.com/office/drawing/2014/main" id="{D83645A2-0E89-4DFE-B12A-6924737B3EFA}"/>
              </a:ext>
            </a:extLst>
          </p:cNvPr>
          <p:cNvPicPr>
            <a:picLocks noChangeAspect="1"/>
          </p:cNvPicPr>
          <p:nvPr/>
        </p:nvPicPr>
        <p:blipFill>
          <a:blip r:embed="rId3"/>
          <a:stretch>
            <a:fillRect/>
          </a:stretch>
        </p:blipFill>
        <p:spPr>
          <a:xfrm>
            <a:off x="7256293" y="2842160"/>
            <a:ext cx="3351123" cy="3351123"/>
          </a:xfrm>
          <a:prstGeom prst="rect">
            <a:avLst/>
          </a:prstGeom>
        </p:spPr>
      </p:pic>
      <p:sp>
        <p:nvSpPr>
          <p:cNvPr id="25" name="Content Placeholder 18">
            <a:extLst>
              <a:ext uri="{FF2B5EF4-FFF2-40B4-BE49-F238E27FC236}">
                <a16:creationId xmlns:a16="http://schemas.microsoft.com/office/drawing/2014/main" id="{48E9A477-5238-3427-A660-4EB52EADD126}"/>
              </a:ext>
            </a:extLst>
          </p:cNvPr>
          <p:cNvSpPr txBox="1">
            <a:spLocks/>
          </p:cNvSpPr>
          <p:nvPr/>
        </p:nvSpPr>
        <p:spPr>
          <a:xfrm>
            <a:off x="7046154" y="2404367"/>
            <a:ext cx="3984317" cy="482235"/>
          </a:xfrm>
          <a:prstGeom prst="rect">
            <a:avLst/>
          </a:prstGeom>
        </p:spPr>
        <p:txBody>
          <a:bodyPr vert="horz" lIns="91440" tIns="45720" rIns="91440" bIns="45720" rtlCol="0" anchor="t">
            <a:normAutofit/>
          </a:bodyPr>
          <a:lstStyle>
            <a:lvl1pPr marL="342900" indent="-342900" algn="l" defTabSz="914400" rtl="0" eaLnBrk="1" latinLnBrk="0" hangingPunct="1">
              <a:lnSpc>
                <a:spcPct val="101000"/>
              </a:lnSpc>
              <a:spcBef>
                <a:spcPts val="700"/>
              </a:spcBef>
              <a:spcAft>
                <a:spcPts val="700"/>
              </a:spcAft>
              <a:buFont typeface="Arial" panose="020B0604020202020204" pitchFamily="34" charset="0"/>
              <a:buChar char="•"/>
              <a:defRPr sz="20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2pPr>
            <a:lvl3pPr marL="560070" indent="-285750" algn="l" defTabSz="914400" rtl="0" eaLnBrk="1" latinLnBrk="0" hangingPunct="1">
              <a:lnSpc>
                <a:spcPct val="101000"/>
              </a:lnSpc>
              <a:spcBef>
                <a:spcPts val="400"/>
              </a:spcBef>
              <a:spcAft>
                <a:spcPts val="400"/>
              </a:spcAft>
              <a:buFont typeface="Arial" panose="020B0604020202020204" pitchFamily="34" charset="0"/>
              <a:buChar char="•"/>
              <a:defRPr sz="14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400" kern="1200" spc="50" baseline="0">
                <a:solidFill>
                  <a:schemeClr val="tx1"/>
                </a:solidFill>
                <a:latin typeface="+mn-lt"/>
                <a:ea typeface="+mn-ea"/>
                <a:cs typeface="+mn-cs"/>
              </a:defRPr>
            </a:lvl4pPr>
            <a:lvl5pPr marL="880110" indent="-285750" algn="l" defTabSz="914400" rtl="0" eaLnBrk="1" latinLnBrk="0" hangingPunct="1">
              <a:lnSpc>
                <a:spcPct val="101000"/>
              </a:lnSpc>
              <a:spcBef>
                <a:spcPts val="400"/>
              </a:spcBef>
              <a:spcAft>
                <a:spcPts val="400"/>
              </a:spcAft>
              <a:buFont typeface="Arial" panose="020B0604020202020204" pitchFamily="34" charset="0"/>
              <a:buChar char="•"/>
              <a:defRPr sz="14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D31 Queen's Gambit (Declined)</a:t>
            </a:r>
          </a:p>
        </p:txBody>
      </p:sp>
    </p:spTree>
    <p:extLst>
      <p:ext uri="{BB962C8B-B14F-4D97-AF65-F5344CB8AC3E}">
        <p14:creationId xmlns:p14="http://schemas.microsoft.com/office/powerpoint/2010/main" val="90221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703402" y="1841412"/>
            <a:ext cx="6406559" cy="2688020"/>
          </a:xfrm>
        </p:spPr>
        <p:txBody>
          <a:bodyPr vert="horz" lIns="91440" tIns="45720" rIns="91440" bIns="45720" rtlCol="0" anchor="b">
            <a:normAutofit/>
          </a:bodyPr>
          <a:lstStyle/>
          <a:p>
            <a:pPr>
              <a:lnSpc>
                <a:spcPct val="90000"/>
              </a:lnSpc>
              <a:spcBef>
                <a:spcPct val="0"/>
              </a:spcBef>
            </a:pPr>
            <a:r>
              <a:rPr lang="en-US" sz="8800"/>
              <a:t>THANK YOU</a:t>
            </a:r>
          </a:p>
        </p:txBody>
      </p:sp>
      <p:pic>
        <p:nvPicPr>
          <p:cNvPr id="27" name="Picture Placeholder 26" descr="A person with glasses giving thumbs up&#10;&#10;Description automatically generated">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a:srcRect l="1048" r="3673" b="2"/>
          <a:stretch/>
        </p:blipFill>
        <p:spPr>
          <a:xfrm>
            <a:off x="20" y="1225106"/>
            <a:ext cx="4059915" cy="3788958"/>
          </a:xfrm>
          <a:prstGeom prst="rect">
            <a:avLst/>
          </a:prstGeom>
        </p:spPr>
      </p:pic>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11</a:t>
            </a:fld>
            <a:endParaRPr lang="en-US"/>
          </a:p>
        </p:txBody>
      </p:sp>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5600" kern="1200" cap="all" spc="120" baseline="0" dirty="0">
                <a:solidFill>
                  <a:schemeClr val="tx1"/>
                </a:solidFill>
                <a:latin typeface="+mj-lt"/>
                <a:ea typeface="+mj-ea"/>
                <a:cs typeface="+mj-cs"/>
              </a:rPr>
              <a:t>introduction</a:t>
            </a:r>
          </a:p>
        </p:txBody>
      </p:sp>
      <p:pic>
        <p:nvPicPr>
          <p:cNvPr id="22" name="Content Placeholder 21" descr="A line graph with numbers&#10;&#10;Description automatically generated">
            <a:extLst>
              <a:ext uri="{FF2B5EF4-FFF2-40B4-BE49-F238E27FC236}">
                <a16:creationId xmlns:a16="http://schemas.microsoft.com/office/drawing/2014/main" id="{FE33CB38-928C-334C-DB31-0F3AD6A4492B}"/>
              </a:ext>
            </a:extLst>
          </p:cNvPr>
          <p:cNvPicPr>
            <a:picLocks noGrp="1" noChangeAspect="1"/>
          </p:cNvPicPr>
          <p:nvPr>
            <p:ph idx="1"/>
          </p:nvPr>
        </p:nvPicPr>
        <p:blipFill>
          <a:blip r:embed="rId3"/>
          <a:stretch>
            <a:fillRect/>
          </a:stretch>
        </p:blipFill>
        <p:spPr>
          <a:xfrm>
            <a:off x="960438" y="2709113"/>
            <a:ext cx="4500737" cy="3351123"/>
          </a:xfrm>
        </p:spPr>
      </p:pic>
      <p:pic>
        <p:nvPicPr>
          <p:cNvPr id="20" name="Picture Placeholder 19" descr="A person with her hands on her chin&#10;&#10;Description automatically generated">
            <a:extLst>
              <a:ext uri="{FF2B5EF4-FFF2-40B4-BE49-F238E27FC236}">
                <a16:creationId xmlns:a16="http://schemas.microsoft.com/office/drawing/2014/main" id="{46CFB309-4450-8154-C505-48508B6E649B}"/>
              </a:ext>
            </a:extLst>
          </p:cNvPr>
          <p:cNvPicPr>
            <a:picLocks noGrp="1" noChangeAspect="1"/>
          </p:cNvPicPr>
          <p:nvPr>
            <p:ph type="pic" sz="quarter" idx="13"/>
          </p:nvPr>
        </p:nvPicPr>
        <p:blipFill rotWithShape="1">
          <a:blip r:embed="rId4"/>
          <a:srcRect t="9678" r="1" b="38304"/>
          <a:stretch/>
        </p:blipFill>
        <p:spPr>
          <a:xfrm>
            <a:off x="6094413" y="0"/>
            <a:ext cx="6094412" cy="6858000"/>
          </a:xfrm>
          <a:prstGeom prst="rect">
            <a:avLst/>
          </a:prstGeo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dirty="0">
                <a:solidFill>
                  <a:srgbClr val="FFFFFF"/>
                </a:solidFill>
              </a:rPr>
              <a:pPr algn="l">
                <a:spcAft>
                  <a:spcPts val="600"/>
                </a:spcAft>
              </a:pPr>
              <a:t>2</a:t>
            </a:fld>
            <a:endParaRPr lang="en-US" dirty="0">
              <a:solidFill>
                <a:srgbClr val="FFFFFF"/>
              </a:solidFill>
            </a:endParaRPr>
          </a:p>
        </p:txBody>
      </p:sp>
      <p:cxnSp>
        <p:nvCxnSpPr>
          <p:cNvPr id="23" name="Straight Arrow Connector 22">
            <a:extLst>
              <a:ext uri="{FF2B5EF4-FFF2-40B4-BE49-F238E27FC236}">
                <a16:creationId xmlns:a16="http://schemas.microsoft.com/office/drawing/2014/main" id="{0760A43C-130A-C59A-B820-9ACA327F9829}"/>
              </a:ext>
            </a:extLst>
          </p:cNvPr>
          <p:cNvCxnSpPr/>
          <p:nvPr/>
        </p:nvCxnSpPr>
        <p:spPr>
          <a:xfrm>
            <a:off x="3074806" y="4183078"/>
            <a:ext cx="1204685" cy="5757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5BD50D-998B-2CAC-FD09-A9BD1DBCBD54}"/>
              </a:ext>
            </a:extLst>
          </p:cNvPr>
          <p:cNvCxnSpPr>
            <a:cxnSpLocks/>
          </p:cNvCxnSpPr>
          <p:nvPr/>
        </p:nvCxnSpPr>
        <p:spPr>
          <a:xfrm>
            <a:off x="3549444" y="3709217"/>
            <a:ext cx="914400" cy="91440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73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Chess data .</a:t>
            </a:r>
            <a:r>
              <a:rPr lang="en-US" dirty="0" err="1"/>
              <a:t>pgn</a:t>
            </a:r>
            <a:r>
              <a:rPr lang="en-US" dirty="0"/>
              <a:t> files</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
        <p:nvSpPr>
          <p:cNvPr id="5" name="Content Placeholder 4">
            <a:extLst>
              <a:ext uri="{FF2B5EF4-FFF2-40B4-BE49-F238E27FC236}">
                <a16:creationId xmlns:a16="http://schemas.microsoft.com/office/drawing/2014/main" id="{F4345A4E-6B15-B572-D62A-DCAA17B00A84}"/>
              </a:ext>
            </a:extLst>
          </p:cNvPr>
          <p:cNvSpPr>
            <a:spLocks noGrp="1"/>
          </p:cNvSpPr>
          <p:nvPr>
            <p:ph idx="1"/>
          </p:nvPr>
        </p:nvSpPr>
        <p:spPr>
          <a:xfrm>
            <a:off x="6097474" y="2587752"/>
            <a:ext cx="5131358" cy="3593592"/>
          </a:xfrm>
        </p:spPr>
        <p:txBody>
          <a:bodyPr vert="horz" lIns="91440" tIns="45720" rIns="91440" bIns="45720" rtlCol="0" anchor="t">
            <a:normAutofit fontScale="92500" lnSpcReduction="10000"/>
          </a:bodyPr>
          <a:lstStyle/>
          <a:p>
            <a:r>
              <a:rPr lang="en-US" dirty="0"/>
              <a:t>Format – Standard, Blitz, Lightning</a:t>
            </a:r>
          </a:p>
          <a:p>
            <a:r>
              <a:rPr lang="en-US" dirty="0"/>
              <a:t>Name of players</a:t>
            </a:r>
          </a:p>
          <a:p>
            <a:r>
              <a:rPr lang="en-US" dirty="0"/>
              <a:t>ELO (rating) of both players</a:t>
            </a:r>
          </a:p>
          <a:p>
            <a:r>
              <a:rPr lang="en-US" dirty="0"/>
              <a:t>Number of moves played</a:t>
            </a:r>
          </a:p>
          <a:p>
            <a:r>
              <a:rPr lang="en-US" dirty="0"/>
              <a:t>ECO (opening) code</a:t>
            </a:r>
          </a:p>
          <a:p>
            <a:r>
              <a:rPr lang="en-US" dirty="0"/>
              <a:t>Result – 1-0 White, ½-½, 0-1 Black</a:t>
            </a:r>
          </a:p>
          <a:p>
            <a:r>
              <a:rPr lang="en-US" dirty="0" err="1"/>
              <a:t>Movetext</a:t>
            </a:r>
            <a:r>
              <a:rPr lang="en-US" dirty="0"/>
              <a:t> (sequence)</a:t>
            </a:r>
          </a:p>
        </p:txBody>
      </p:sp>
      <p:pic>
        <p:nvPicPr>
          <p:cNvPr id="9" name="Content Placeholder 21" descr="A screenshot of a computer program&#10;&#10;Description automatically generated">
            <a:extLst>
              <a:ext uri="{FF2B5EF4-FFF2-40B4-BE49-F238E27FC236}">
                <a16:creationId xmlns:a16="http://schemas.microsoft.com/office/drawing/2014/main" id="{86EA495E-9EC2-BCFF-5B34-B199741F557A}"/>
              </a:ext>
            </a:extLst>
          </p:cNvPr>
          <p:cNvPicPr>
            <a:picLocks noChangeAspect="1"/>
          </p:cNvPicPr>
          <p:nvPr/>
        </p:nvPicPr>
        <p:blipFill>
          <a:blip r:embed="rId3"/>
          <a:stretch>
            <a:fillRect/>
          </a:stretch>
        </p:blipFill>
        <p:spPr>
          <a:xfrm>
            <a:off x="1343204" y="2709113"/>
            <a:ext cx="3735205" cy="3351123"/>
          </a:xfrm>
          <a:prstGeom prst="rect">
            <a:avLst/>
          </a:prstGeom>
        </p:spPr>
      </p:pic>
    </p:spTree>
    <p:extLst>
      <p:ext uri="{BB962C8B-B14F-4D97-AF65-F5344CB8AC3E}">
        <p14:creationId xmlns:p14="http://schemas.microsoft.com/office/powerpoint/2010/main" val="42129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Our Best friend</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4</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3BFDEDE2-2343-E7CF-A2C4-EEBE0CD0EC9B}"/>
              </a:ext>
            </a:extLst>
          </p:cNvPr>
          <p:cNvPicPr>
            <a:picLocks noGrp="1" noChangeAspect="1"/>
          </p:cNvPicPr>
          <p:nvPr>
            <p:ph idx="1"/>
          </p:nvPr>
        </p:nvPicPr>
        <p:blipFill>
          <a:blip r:embed="rId3"/>
          <a:stretch>
            <a:fillRect/>
          </a:stretch>
        </p:blipFill>
        <p:spPr>
          <a:xfrm>
            <a:off x="1291502" y="2587752"/>
            <a:ext cx="9605948" cy="3593592"/>
          </a:xfrm>
        </p:spPr>
      </p:pic>
    </p:spTree>
    <p:extLst>
      <p:ext uri="{BB962C8B-B14F-4D97-AF65-F5344CB8AC3E}">
        <p14:creationId xmlns:p14="http://schemas.microsoft.com/office/powerpoint/2010/main" val="24039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Wrangling 2 ½ days in...</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5</a:t>
            </a:fld>
            <a:endParaRPr lang="en-US" dirty="0"/>
          </a:p>
        </p:txBody>
      </p:sp>
      <p:pic>
        <p:nvPicPr>
          <p:cNvPr id="9" name="Content Placeholder 8" descr="A graph of different colored bars&#10;&#10;Description automatically generated">
            <a:extLst>
              <a:ext uri="{FF2B5EF4-FFF2-40B4-BE49-F238E27FC236}">
                <a16:creationId xmlns:a16="http://schemas.microsoft.com/office/drawing/2014/main" id="{D96D5440-DF63-0614-F14F-2216E52B4C29}"/>
              </a:ext>
            </a:extLst>
          </p:cNvPr>
          <p:cNvPicPr>
            <a:picLocks noGrp="1" noChangeAspect="1"/>
          </p:cNvPicPr>
          <p:nvPr>
            <p:ph idx="1"/>
          </p:nvPr>
        </p:nvPicPr>
        <p:blipFill>
          <a:blip r:embed="rId3"/>
          <a:stretch>
            <a:fillRect/>
          </a:stretch>
        </p:blipFill>
        <p:spPr>
          <a:xfrm>
            <a:off x="965579" y="2440235"/>
            <a:ext cx="10538532" cy="3928732"/>
          </a:xfrm>
        </p:spPr>
      </p:pic>
    </p:spTree>
    <p:extLst>
      <p:ext uri="{BB962C8B-B14F-4D97-AF65-F5344CB8AC3E}">
        <p14:creationId xmlns:p14="http://schemas.microsoft.com/office/powerpoint/2010/main" val="295147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Where Next?</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
        <p:nvSpPr>
          <p:cNvPr id="5" name="Content Placeholder 4">
            <a:extLst>
              <a:ext uri="{FF2B5EF4-FFF2-40B4-BE49-F238E27FC236}">
                <a16:creationId xmlns:a16="http://schemas.microsoft.com/office/drawing/2014/main" id="{EC8CEAC2-75DE-4E9C-1CF3-34FF2B097289}"/>
              </a:ext>
            </a:extLst>
          </p:cNvPr>
          <p:cNvSpPr>
            <a:spLocks noGrp="1"/>
          </p:cNvSpPr>
          <p:nvPr>
            <p:ph idx="1"/>
          </p:nvPr>
        </p:nvSpPr>
        <p:spPr/>
        <p:txBody>
          <a:bodyPr vert="horz" lIns="91440" tIns="45720" rIns="91440" bIns="45720" rtlCol="0" anchor="t">
            <a:normAutofit fontScale="92500" lnSpcReduction="10000"/>
          </a:bodyPr>
          <a:lstStyle/>
          <a:p>
            <a:r>
              <a:rPr lang="en-US" dirty="0"/>
              <a:t>Classification models – White / Draw / Black – precision 0.63</a:t>
            </a:r>
          </a:p>
          <a:p>
            <a:endParaRPr lang="en-US" dirty="0"/>
          </a:p>
          <a:p>
            <a:r>
              <a:rPr lang="en-US" dirty="0"/>
              <a:t>Consider only "matched" games</a:t>
            </a:r>
          </a:p>
          <a:p>
            <a:endParaRPr lang="en-US" dirty="0"/>
          </a:p>
          <a:p>
            <a:r>
              <a:rPr lang="en-US" dirty="0"/>
              <a:t>Dependence of result on opening – Chi2</a:t>
            </a:r>
          </a:p>
          <a:p>
            <a:endParaRPr lang="en-US" dirty="0"/>
          </a:p>
          <a:p>
            <a:r>
              <a:rPr lang="en-US" dirty="0"/>
              <a:t>---&gt; work on openings to improve my game</a:t>
            </a:r>
          </a:p>
        </p:txBody>
      </p:sp>
    </p:spTree>
    <p:extLst>
      <p:ext uri="{BB962C8B-B14F-4D97-AF65-F5344CB8AC3E}">
        <p14:creationId xmlns:p14="http://schemas.microsoft.com/office/powerpoint/2010/main" val="3618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Optimal openings</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graphicFrame>
        <p:nvGraphicFramePr>
          <p:cNvPr id="11" name="Table 10">
            <a:extLst>
              <a:ext uri="{FF2B5EF4-FFF2-40B4-BE49-F238E27FC236}">
                <a16:creationId xmlns:a16="http://schemas.microsoft.com/office/drawing/2014/main" id="{7416777F-823A-C01A-2FAF-1A7540D300D8}"/>
              </a:ext>
            </a:extLst>
          </p:cNvPr>
          <p:cNvGraphicFramePr>
            <a:graphicFrameLocks noGrp="1"/>
          </p:cNvGraphicFramePr>
          <p:nvPr>
            <p:extLst>
              <p:ext uri="{D42A27DB-BD31-4B8C-83A1-F6EECF244321}">
                <p14:modId xmlns:p14="http://schemas.microsoft.com/office/powerpoint/2010/main" val="3314106077"/>
              </p:ext>
            </p:extLst>
          </p:nvPr>
        </p:nvGraphicFramePr>
        <p:xfrm>
          <a:off x="4499428" y="2793999"/>
          <a:ext cx="6180664" cy="3535240"/>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919272252"/>
                    </a:ext>
                  </a:extLst>
                </a:gridCol>
                <a:gridCol w="2914951">
                  <a:extLst>
                    <a:ext uri="{9D8B030D-6E8A-4147-A177-3AD203B41FA5}">
                      <a16:colId xmlns:a16="http://schemas.microsoft.com/office/drawing/2014/main" val="1433989058"/>
                    </a:ext>
                  </a:extLst>
                </a:gridCol>
                <a:gridCol w="2503714">
                  <a:extLst>
                    <a:ext uri="{9D8B030D-6E8A-4147-A177-3AD203B41FA5}">
                      <a16:colId xmlns:a16="http://schemas.microsoft.com/office/drawing/2014/main" val="8836725"/>
                    </a:ext>
                  </a:extLst>
                </a:gridCol>
              </a:tblGrid>
              <a:tr h="469304">
                <a:tc>
                  <a:txBody>
                    <a:bodyPr/>
                    <a:lstStyle/>
                    <a:p>
                      <a:r>
                        <a:rPr lang="en-US" dirty="0"/>
                        <a:t>ECO</a:t>
                      </a:r>
                    </a:p>
                  </a:txBody>
                  <a:tcPr/>
                </a:tc>
                <a:tc>
                  <a:txBody>
                    <a:bodyPr/>
                    <a:lstStyle/>
                    <a:p>
                      <a:r>
                        <a:rPr lang="en-US" dirty="0"/>
                        <a:t>Name</a:t>
                      </a:r>
                    </a:p>
                  </a:txBody>
                  <a:tcPr/>
                </a:tc>
                <a:tc>
                  <a:txBody>
                    <a:bodyPr/>
                    <a:lstStyle/>
                    <a:p>
                      <a:r>
                        <a:rPr lang="en-US" dirty="0"/>
                        <a:t>Average result</a:t>
                      </a:r>
                    </a:p>
                    <a:p>
                      <a:pPr lvl="1">
                        <a:buNone/>
                      </a:pPr>
                      <a:r>
                        <a:rPr lang="en-US" dirty="0"/>
                        <a:t>1 – White Win</a:t>
                      </a:r>
                    </a:p>
                    <a:p>
                      <a:pPr lvl="1">
                        <a:buNone/>
                      </a:pPr>
                      <a:r>
                        <a:rPr lang="en-US" sz="1800" b="1" i="0" u="none" strike="noStrike" noProof="0" dirty="0">
                          <a:solidFill>
                            <a:srgbClr val="FFFFFF"/>
                          </a:solidFill>
                          <a:latin typeface="Franklin Gothic Medium"/>
                        </a:rPr>
                        <a:t>½ – Draw</a:t>
                      </a:r>
                      <a:endParaRPr lang="en-US" dirty="0"/>
                    </a:p>
                    <a:p>
                      <a:pPr lvl="1">
                        <a:buNone/>
                      </a:pPr>
                      <a:r>
                        <a:rPr lang="en-US" sz="1800" b="1" i="0" u="none" strike="noStrike" noProof="0" dirty="0">
                          <a:solidFill>
                            <a:srgbClr val="FFFFFF"/>
                          </a:solidFill>
                          <a:latin typeface="Franklin Gothic Medium"/>
                        </a:rPr>
                        <a:t>0 – Black Win</a:t>
                      </a:r>
                      <a:endParaRPr lang="en-US" dirty="0"/>
                    </a:p>
                  </a:txBody>
                  <a:tcPr/>
                </a:tc>
                <a:extLst>
                  <a:ext uri="{0D108BD9-81ED-4DB2-BD59-A6C34878D82A}">
                    <a16:rowId xmlns:a16="http://schemas.microsoft.com/office/drawing/2014/main" val="2897996247"/>
                  </a:ext>
                </a:extLst>
              </a:tr>
              <a:tr h="469304">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Franklin Gothic Medium"/>
                        </a:rPr>
                        <a:t>A30 </a:t>
                      </a:r>
                      <a:endParaRPr lang="en-US" sz="1800">
                        <a:latin typeface="Franklin Gothic Medium"/>
                      </a:endParaRPr>
                    </a:p>
                  </a:txBody>
                  <a:tcPr/>
                </a:tc>
                <a:tc>
                  <a:txBody>
                    <a:bodyPr/>
                    <a:lstStyle/>
                    <a:p>
                      <a:pPr lvl="0">
                        <a:buNone/>
                      </a:pPr>
                      <a:r>
                        <a:rPr lang="en-US" sz="1800" b="0" i="0" u="none" strike="noStrike" noProof="0" dirty="0">
                          <a:solidFill>
                            <a:srgbClr val="000000"/>
                          </a:solidFill>
                          <a:latin typeface="Franklin Gothic Medium"/>
                        </a:rPr>
                        <a:t>English Opening</a:t>
                      </a:r>
                      <a:endParaRPr lang="en-US" sz="1800" dirty="0">
                        <a:latin typeface="Franklin Gothic Medium"/>
                      </a:endParaRPr>
                    </a:p>
                  </a:txBody>
                  <a:tcPr/>
                </a:tc>
                <a:tc>
                  <a:txBody>
                    <a:bodyPr/>
                    <a:lstStyle/>
                    <a:p>
                      <a:r>
                        <a:rPr lang="en-US" sz="1800" dirty="0">
                          <a:latin typeface="Franklin Gothic Medium"/>
                        </a:rPr>
                        <a:t>0.59</a:t>
                      </a:r>
                    </a:p>
                  </a:txBody>
                  <a:tcPr/>
                </a:tc>
                <a:extLst>
                  <a:ext uri="{0D108BD9-81ED-4DB2-BD59-A6C34878D82A}">
                    <a16:rowId xmlns:a16="http://schemas.microsoft.com/office/drawing/2014/main" val="8764653"/>
                  </a:ext>
                </a:extLst>
              </a:tr>
              <a:tr h="469304">
                <a:tc>
                  <a:txBody>
                    <a:bodyPr/>
                    <a:lstStyle/>
                    <a:p>
                      <a:pPr lvl="0">
                        <a:buNone/>
                      </a:pPr>
                      <a:r>
                        <a:rPr lang="en-US" sz="1800" b="0" i="0" u="none" strike="noStrike" noProof="0" dirty="0">
                          <a:solidFill>
                            <a:srgbClr val="000000"/>
                          </a:solidFill>
                          <a:latin typeface="Franklin Gothic Medium"/>
                        </a:rPr>
                        <a:t>B90 </a:t>
                      </a:r>
                      <a:endParaRPr lang="en-US" sz="1800" b="0" i="0" u="none" strike="noStrike" noProof="0">
                        <a:solidFill>
                          <a:srgbClr val="000000"/>
                        </a:solidFill>
                        <a:latin typeface="Franklin Gothic Medium"/>
                      </a:endParaRPr>
                    </a:p>
                  </a:txBody>
                  <a:tcPr/>
                </a:tc>
                <a:tc>
                  <a:txBody>
                    <a:bodyPr/>
                    <a:lstStyle/>
                    <a:p>
                      <a:pPr lvl="0">
                        <a:buNone/>
                      </a:pPr>
                      <a:r>
                        <a:rPr lang="en-US" sz="1800" b="0" i="0" u="none" strike="noStrike" noProof="0" dirty="0">
                          <a:solidFill>
                            <a:srgbClr val="000000"/>
                          </a:solidFill>
                          <a:latin typeface="Franklin Gothic Medium"/>
                        </a:rPr>
                        <a:t>Sicilian, </a:t>
                      </a:r>
                      <a:r>
                        <a:rPr lang="en-US" sz="1800" b="0" i="0" u="none" strike="noStrike" noProof="0" dirty="0" err="1">
                          <a:solidFill>
                            <a:srgbClr val="000000"/>
                          </a:solidFill>
                          <a:latin typeface="Franklin Gothic Medium"/>
                        </a:rPr>
                        <a:t>Najdor</a:t>
                      </a:r>
                      <a:endParaRPr lang="en-US" dirty="0" err="1"/>
                    </a:p>
                  </a:txBody>
                  <a:tcPr/>
                </a:tc>
                <a:tc>
                  <a:txBody>
                    <a:bodyPr/>
                    <a:lstStyle/>
                    <a:p>
                      <a:pPr lvl="0">
                        <a:buNone/>
                      </a:pPr>
                      <a:r>
                        <a:rPr lang="en-US" sz="1800" dirty="0">
                          <a:latin typeface="Franklin Gothic Medium"/>
                        </a:rPr>
                        <a:t>0.56</a:t>
                      </a:r>
                    </a:p>
                  </a:txBody>
                  <a:tcPr/>
                </a:tc>
                <a:extLst>
                  <a:ext uri="{0D108BD9-81ED-4DB2-BD59-A6C34878D82A}">
                    <a16:rowId xmlns:a16="http://schemas.microsoft.com/office/drawing/2014/main" val="3950983490"/>
                  </a:ext>
                </a:extLst>
              </a:tr>
              <a:tr h="469304">
                <a:tc>
                  <a:txBody>
                    <a:bodyPr/>
                    <a:lstStyle/>
                    <a:p>
                      <a:pPr lvl="0">
                        <a:buNone/>
                      </a:pPr>
                      <a:r>
                        <a:rPr lang="en-US" sz="1800" b="0" i="0" u="none" strike="noStrike" noProof="0" dirty="0">
                          <a:solidFill>
                            <a:srgbClr val="000000"/>
                          </a:solidFill>
                          <a:latin typeface="Franklin Gothic Medium"/>
                        </a:rPr>
                        <a:t>C21 </a:t>
                      </a:r>
                      <a:endParaRPr lang="en-US"/>
                    </a:p>
                  </a:txBody>
                  <a:tcPr/>
                </a:tc>
                <a:tc>
                  <a:txBody>
                    <a:bodyPr/>
                    <a:lstStyle/>
                    <a:p>
                      <a:pPr lvl="0">
                        <a:buNone/>
                      </a:pPr>
                      <a:r>
                        <a:rPr lang="en-US" sz="1800" b="0" i="0" u="none" strike="noStrike" noProof="0" dirty="0">
                          <a:solidFill>
                            <a:srgbClr val="000000"/>
                          </a:solidFill>
                          <a:latin typeface="Franklin Gothic Medium"/>
                        </a:rPr>
                        <a:t>Centre Game</a:t>
                      </a:r>
                      <a:endParaRPr lang="en-US" dirty="0"/>
                    </a:p>
                  </a:txBody>
                  <a:tcPr/>
                </a:tc>
                <a:tc>
                  <a:txBody>
                    <a:bodyPr/>
                    <a:lstStyle/>
                    <a:p>
                      <a:r>
                        <a:rPr lang="en-US" sz="1800" dirty="0">
                          <a:latin typeface="Franklin Gothic Medium"/>
                        </a:rPr>
                        <a:t>0.56</a:t>
                      </a:r>
                    </a:p>
                  </a:txBody>
                  <a:tcPr/>
                </a:tc>
                <a:extLst>
                  <a:ext uri="{0D108BD9-81ED-4DB2-BD59-A6C34878D82A}">
                    <a16:rowId xmlns:a16="http://schemas.microsoft.com/office/drawing/2014/main" val="1315294029"/>
                  </a:ext>
                </a:extLst>
              </a:tr>
              <a:tr h="469304">
                <a:tc>
                  <a:txBody>
                    <a:bodyPr/>
                    <a:lstStyle/>
                    <a:p>
                      <a:pPr lvl="0">
                        <a:buNone/>
                      </a:pPr>
                      <a:r>
                        <a:rPr lang="en-US" sz="1800" b="0" i="0" u="none" strike="noStrike" noProof="0" dirty="0">
                          <a:solidFill>
                            <a:srgbClr val="000000"/>
                          </a:solidFill>
                          <a:latin typeface="Franklin Gothic Medium"/>
                        </a:rPr>
                        <a:t>D20 </a:t>
                      </a:r>
                    </a:p>
                  </a:txBody>
                  <a:tcPr/>
                </a:tc>
                <a:tc>
                  <a:txBody>
                    <a:bodyPr/>
                    <a:lstStyle/>
                    <a:p>
                      <a:pPr lvl="0">
                        <a:buNone/>
                      </a:pPr>
                      <a:r>
                        <a:rPr lang="en-US" sz="1800" b="0" i="0" u="none" strike="noStrike" noProof="0" dirty="0">
                          <a:solidFill>
                            <a:srgbClr val="000000"/>
                          </a:solidFill>
                          <a:latin typeface="Franklin Gothic Medium"/>
                        </a:rPr>
                        <a:t>Queen's Gambit Accepted</a:t>
                      </a:r>
                      <a:endParaRPr lang="en-US" dirty="0"/>
                    </a:p>
                  </a:txBody>
                  <a:tcPr/>
                </a:tc>
                <a:tc>
                  <a:txBody>
                    <a:bodyPr/>
                    <a:lstStyle/>
                    <a:p>
                      <a:r>
                        <a:rPr lang="en-US" sz="1800" dirty="0">
                          <a:latin typeface="Franklin Gothic Medium"/>
                        </a:rPr>
                        <a:t>0.58</a:t>
                      </a:r>
                    </a:p>
                  </a:txBody>
                  <a:tcPr/>
                </a:tc>
                <a:extLst>
                  <a:ext uri="{0D108BD9-81ED-4DB2-BD59-A6C34878D82A}">
                    <a16:rowId xmlns:a16="http://schemas.microsoft.com/office/drawing/2014/main" val="3975837983"/>
                  </a:ext>
                </a:extLst>
              </a:tr>
              <a:tr h="469304">
                <a:tc>
                  <a:txBody>
                    <a:bodyPr/>
                    <a:lstStyle/>
                    <a:p>
                      <a:pPr lvl="0">
                        <a:buNone/>
                      </a:pPr>
                      <a:r>
                        <a:rPr lang="en-US" sz="1800" b="0" i="0" u="none" strike="noStrike" noProof="0" dirty="0">
                          <a:solidFill>
                            <a:srgbClr val="000000"/>
                          </a:solidFill>
                          <a:latin typeface="Franklin Gothic Medium"/>
                        </a:rPr>
                        <a:t>E90</a:t>
                      </a:r>
                    </a:p>
                  </a:txBody>
                  <a:tcPr/>
                </a:tc>
                <a:tc>
                  <a:txBody>
                    <a:bodyPr/>
                    <a:lstStyle/>
                    <a:p>
                      <a:r>
                        <a:rPr lang="en-US" sz="1800" dirty="0">
                          <a:latin typeface="Franklin Gothic Medium"/>
                        </a:rPr>
                        <a:t>King's Indian</a:t>
                      </a:r>
                    </a:p>
                  </a:txBody>
                  <a:tcPr/>
                </a:tc>
                <a:tc>
                  <a:txBody>
                    <a:bodyPr/>
                    <a:lstStyle/>
                    <a:p>
                      <a:r>
                        <a:rPr lang="en-US" sz="1800" dirty="0">
                          <a:latin typeface="Franklin Gothic Medium"/>
                        </a:rPr>
                        <a:t>0.54</a:t>
                      </a:r>
                    </a:p>
                  </a:txBody>
                  <a:tcPr/>
                </a:tc>
                <a:extLst>
                  <a:ext uri="{0D108BD9-81ED-4DB2-BD59-A6C34878D82A}">
                    <a16:rowId xmlns:a16="http://schemas.microsoft.com/office/drawing/2014/main" val="3915125498"/>
                  </a:ext>
                </a:extLst>
              </a:tr>
            </a:tbl>
          </a:graphicData>
        </a:graphic>
      </p:graphicFrame>
      <p:pic>
        <p:nvPicPr>
          <p:cNvPr id="14" name="Picture 13" descr="A graph with different colored bars&#10;&#10;Description automatically generated">
            <a:extLst>
              <a:ext uri="{FF2B5EF4-FFF2-40B4-BE49-F238E27FC236}">
                <a16:creationId xmlns:a16="http://schemas.microsoft.com/office/drawing/2014/main" id="{03CD5DE6-8BF9-E2B4-3310-6ED7E983D218}"/>
              </a:ext>
            </a:extLst>
          </p:cNvPr>
          <p:cNvPicPr>
            <a:picLocks noChangeAspect="1"/>
          </p:cNvPicPr>
          <p:nvPr/>
        </p:nvPicPr>
        <p:blipFill>
          <a:blip r:embed="rId3"/>
          <a:stretch>
            <a:fillRect/>
          </a:stretch>
        </p:blipFill>
        <p:spPr>
          <a:xfrm>
            <a:off x="793448" y="2738599"/>
            <a:ext cx="2743200" cy="3654706"/>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fontScale="90000"/>
          </a:bodyPr>
          <a:lstStyle/>
          <a:p>
            <a:r>
              <a:rPr lang="en-US" dirty="0"/>
              <a:t>Openings for me to master</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pic>
        <p:nvPicPr>
          <p:cNvPr id="9" name="Content Placeholder 21" descr="A chess board with black and white pieces&#10;&#10;Description automatically generated">
            <a:extLst>
              <a:ext uri="{FF2B5EF4-FFF2-40B4-BE49-F238E27FC236}">
                <a16:creationId xmlns:a16="http://schemas.microsoft.com/office/drawing/2014/main" id="{86EA495E-9EC2-BCFF-5B34-B199741F557A}"/>
              </a:ext>
            </a:extLst>
          </p:cNvPr>
          <p:cNvPicPr>
            <a:picLocks noChangeAspect="1"/>
          </p:cNvPicPr>
          <p:nvPr/>
        </p:nvPicPr>
        <p:blipFill>
          <a:blip r:embed="rId3"/>
          <a:stretch>
            <a:fillRect/>
          </a:stretch>
        </p:blipFill>
        <p:spPr>
          <a:xfrm>
            <a:off x="1486864" y="2938922"/>
            <a:ext cx="3351123" cy="3351123"/>
          </a:xfrm>
          <a:prstGeom prst="rect">
            <a:avLst/>
          </a:prstGeom>
        </p:spPr>
      </p:pic>
      <p:sp>
        <p:nvSpPr>
          <p:cNvPr id="10" name="Content Placeholder 4">
            <a:extLst>
              <a:ext uri="{FF2B5EF4-FFF2-40B4-BE49-F238E27FC236}">
                <a16:creationId xmlns:a16="http://schemas.microsoft.com/office/drawing/2014/main" id="{29A568DD-B13B-15B4-B8FB-E101A8C5C863}"/>
              </a:ext>
            </a:extLst>
          </p:cNvPr>
          <p:cNvSpPr>
            <a:spLocks noGrp="1"/>
          </p:cNvSpPr>
          <p:nvPr>
            <p:ph idx="1"/>
          </p:nvPr>
        </p:nvSpPr>
        <p:spPr>
          <a:xfrm>
            <a:off x="1492310" y="2466799"/>
            <a:ext cx="3422807" cy="473021"/>
          </a:xfrm>
        </p:spPr>
        <p:txBody>
          <a:bodyPr vert="horz" lIns="91440" tIns="45720" rIns="91440" bIns="45720" rtlCol="0" anchor="t">
            <a:normAutofit/>
          </a:bodyPr>
          <a:lstStyle/>
          <a:p>
            <a:r>
              <a:rPr lang="en-US" dirty="0"/>
              <a:t>A30 English Opening</a:t>
            </a:r>
          </a:p>
        </p:txBody>
      </p:sp>
      <p:pic>
        <p:nvPicPr>
          <p:cNvPr id="11" name="Content Placeholder 21" descr="A game of chess pieces&#10;&#10;Description automatically generated">
            <a:extLst>
              <a:ext uri="{FF2B5EF4-FFF2-40B4-BE49-F238E27FC236}">
                <a16:creationId xmlns:a16="http://schemas.microsoft.com/office/drawing/2014/main" id="{221376C7-FB3B-55AC-8B04-9BFC7D5807A9}"/>
              </a:ext>
            </a:extLst>
          </p:cNvPr>
          <p:cNvPicPr>
            <a:picLocks noChangeAspect="1"/>
          </p:cNvPicPr>
          <p:nvPr/>
        </p:nvPicPr>
        <p:blipFill>
          <a:blip r:embed="rId4"/>
          <a:stretch>
            <a:fillRect/>
          </a:stretch>
        </p:blipFill>
        <p:spPr>
          <a:xfrm>
            <a:off x="6784578" y="2938922"/>
            <a:ext cx="3351123" cy="3351123"/>
          </a:xfrm>
          <a:prstGeom prst="rect">
            <a:avLst/>
          </a:prstGeom>
        </p:spPr>
      </p:pic>
      <p:sp>
        <p:nvSpPr>
          <p:cNvPr id="13" name="Content Placeholder 4">
            <a:extLst>
              <a:ext uri="{FF2B5EF4-FFF2-40B4-BE49-F238E27FC236}">
                <a16:creationId xmlns:a16="http://schemas.microsoft.com/office/drawing/2014/main" id="{1D970533-9891-C247-947C-E2FACCBE6A65}"/>
              </a:ext>
            </a:extLst>
          </p:cNvPr>
          <p:cNvSpPr txBox="1">
            <a:spLocks/>
          </p:cNvSpPr>
          <p:nvPr/>
        </p:nvSpPr>
        <p:spPr>
          <a:xfrm>
            <a:off x="7099663" y="2461962"/>
            <a:ext cx="2878522" cy="473021"/>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C21 Centre Game</a:t>
            </a:r>
          </a:p>
        </p:txBody>
      </p:sp>
    </p:spTree>
    <p:extLst>
      <p:ext uri="{BB962C8B-B14F-4D97-AF65-F5344CB8AC3E}">
        <p14:creationId xmlns:p14="http://schemas.microsoft.com/office/powerpoint/2010/main" val="26042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levelling up</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9</a:t>
            </a:fld>
            <a:endParaRPr lang="en-US" dirty="0"/>
          </a:p>
        </p:txBody>
      </p:sp>
      <p:pic>
        <p:nvPicPr>
          <p:cNvPr id="9" name="Content Placeholder 8" descr="A screenshot of a color chart&#10;&#10;Description automatically generated">
            <a:extLst>
              <a:ext uri="{FF2B5EF4-FFF2-40B4-BE49-F238E27FC236}">
                <a16:creationId xmlns:a16="http://schemas.microsoft.com/office/drawing/2014/main" id="{D96D5440-DF63-0614-F14F-2216E52B4C29}"/>
              </a:ext>
            </a:extLst>
          </p:cNvPr>
          <p:cNvPicPr>
            <a:picLocks noGrp="1" noChangeAspect="1"/>
          </p:cNvPicPr>
          <p:nvPr>
            <p:ph idx="1"/>
          </p:nvPr>
        </p:nvPicPr>
        <p:blipFill>
          <a:blip r:embed="rId3"/>
          <a:stretch>
            <a:fillRect/>
          </a:stretch>
        </p:blipFill>
        <p:spPr>
          <a:xfrm>
            <a:off x="1113742" y="2440235"/>
            <a:ext cx="4039258" cy="3928732"/>
          </a:xfrm>
        </p:spPr>
      </p:pic>
      <p:pic>
        <p:nvPicPr>
          <p:cNvPr id="6" name="Content Placeholder 8" descr="A person playing chess with his hands on his face&#10;&#10;Description automatically generated">
            <a:extLst>
              <a:ext uri="{FF2B5EF4-FFF2-40B4-BE49-F238E27FC236}">
                <a16:creationId xmlns:a16="http://schemas.microsoft.com/office/drawing/2014/main" id="{497D95F7-9CE8-43F4-2DEC-C8869A987156}"/>
              </a:ext>
            </a:extLst>
          </p:cNvPr>
          <p:cNvPicPr>
            <a:picLocks noChangeAspect="1"/>
          </p:cNvPicPr>
          <p:nvPr/>
        </p:nvPicPr>
        <p:blipFill>
          <a:blip r:embed="rId4"/>
          <a:stretch>
            <a:fillRect/>
          </a:stretch>
        </p:blipFill>
        <p:spPr>
          <a:xfrm>
            <a:off x="6092142" y="2939697"/>
            <a:ext cx="5188942" cy="2913766"/>
          </a:xfrm>
          <a:prstGeom prst="rect">
            <a:avLst/>
          </a:prstGeom>
        </p:spPr>
      </p:pic>
      <p:cxnSp>
        <p:nvCxnSpPr>
          <p:cNvPr id="8" name="Straight Arrow Connector 7">
            <a:extLst>
              <a:ext uri="{FF2B5EF4-FFF2-40B4-BE49-F238E27FC236}">
                <a16:creationId xmlns:a16="http://schemas.microsoft.com/office/drawing/2014/main" id="{4CE6DA00-430A-63ED-24C4-F78E3F4A0C9B}"/>
              </a:ext>
            </a:extLst>
          </p:cNvPr>
          <p:cNvCxnSpPr/>
          <p:nvPr/>
        </p:nvCxnSpPr>
        <p:spPr>
          <a:xfrm>
            <a:off x="1588168" y="2757905"/>
            <a:ext cx="3441031" cy="3467768"/>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8C64FE1-FBCA-7695-1FCC-B4EAA35D69AD}"/>
              </a:ext>
            </a:extLst>
          </p:cNvPr>
          <p:cNvCxnSpPr>
            <a:cxnSpLocks/>
          </p:cNvCxnSpPr>
          <p:nvPr/>
        </p:nvCxnSpPr>
        <p:spPr>
          <a:xfrm>
            <a:off x="2323431" y="2757904"/>
            <a:ext cx="2785979" cy="2759242"/>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9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_JuxtaposeVTI</Template>
  <TotalTime>5</TotalTime>
  <Words>956</Words>
  <Application>Microsoft Office PowerPoint</Application>
  <PresentationFormat>Widescreen</PresentationFormat>
  <Paragraphs>143</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Demi Cond</vt:lpstr>
      <vt:lpstr>Franklin Gothic Medium</vt:lpstr>
      <vt:lpstr>Wingdings</vt:lpstr>
      <vt:lpstr>JuxtaposeVTI</vt:lpstr>
      <vt:lpstr>Why the Queen's gambit is awesome</vt:lpstr>
      <vt:lpstr>introduction</vt:lpstr>
      <vt:lpstr>Chess data .pgn files</vt:lpstr>
      <vt:lpstr>Our Best friend</vt:lpstr>
      <vt:lpstr>Wrangling 2 ½ days in...</vt:lpstr>
      <vt:lpstr>Where Next?</vt:lpstr>
      <vt:lpstr>Optimal openings</vt:lpstr>
      <vt:lpstr>Openings for me to master</vt:lpstr>
      <vt:lpstr>levelling up</vt:lpstr>
      <vt:lpstr>HOw to beat better players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Eliza</cp:lastModifiedBy>
  <cp:revision>558</cp:revision>
  <dcterms:created xsi:type="dcterms:W3CDTF">2023-08-31T10:57:40Z</dcterms:created>
  <dcterms:modified xsi:type="dcterms:W3CDTF">2023-08-31T14:37:19Z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