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3" r:id="rId6"/>
    <p:sldId id="264" r:id="rId7"/>
    <p:sldId id="265"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5613-2F00-B5EF-4124-753B200470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AD1805-6820-E7FE-7062-30B2DCADD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FD029-D559-2A25-1EE2-E90901ADAE84}"/>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2FE4B274-063F-631A-EBC3-D3D107DB5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93D36-0012-DFF7-B75C-CB8F23A1B16B}"/>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122572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13F3-6A2A-A4FF-A98F-74B384BBA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019388-7A43-EE43-D8D7-7D461970A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1742E-96B3-749B-0101-FBC16B9D490F}"/>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EC57AC91-16BD-7CBA-86F5-74E4B0E3C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7CC50-DB3F-6EA7-07FD-6C758F22B821}"/>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380060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0D36C-D268-1B40-11FE-05B338FD2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9C349-20C7-0870-3164-AEF9A0E90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3C9BF-9FF0-31CE-AD0C-A12046301A13}"/>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B05F353D-DA52-7D50-AA22-CE303A8C5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4394F-C7DA-00B2-4221-5DDC5299DB22}"/>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348412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4157-22E0-D643-57F8-8B337A2C3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AEA03-47DC-6E8F-FA5F-BA43E4B86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C761D-6EC9-637C-46E6-687D3A9F8A92}"/>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147EE49E-0F88-9624-559E-DEF6C978B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2E2F4-0E81-206A-46B6-6EEC9110C6F8}"/>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8584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83B-73F3-39D8-3F7E-047A40BA6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50CD83-FCE0-CC1A-6E76-BA3BC7AE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C863F-CACC-8B0F-290C-552361A8D38D}"/>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33C253FC-7686-964F-2E36-A0B892FC4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37D90-E576-1B19-BDF3-ABAB5A5816E0}"/>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346054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96A7-386A-C269-B102-5C9575077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FCEEC-71FE-ADB4-D015-0C9B07481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5F30AC-E1EA-2D78-0320-5B4C194E7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47947-60F0-4185-4C2A-3BFE638D3D67}"/>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6" name="Footer Placeholder 5">
            <a:extLst>
              <a:ext uri="{FF2B5EF4-FFF2-40B4-BE49-F238E27FC236}">
                <a16:creationId xmlns:a16="http://schemas.microsoft.com/office/drawing/2014/main" id="{E7BD94F4-555B-1563-16E6-D0519D600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BB380-5018-1133-3BBE-E8B700540BD8}"/>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7075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AD90-F78A-42EC-07CE-28302AB20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820A7-2C1B-A940-F53E-FED7E93C2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F7E109-8E43-F7B9-9F05-04271F418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0A81E2-CF9D-1F0E-1661-8A9E7E06D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69BF3-BDDD-7674-38B7-62F217F079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529BB7-5D60-3674-8B00-79328798CAC3}"/>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8" name="Footer Placeholder 7">
            <a:extLst>
              <a:ext uri="{FF2B5EF4-FFF2-40B4-BE49-F238E27FC236}">
                <a16:creationId xmlns:a16="http://schemas.microsoft.com/office/drawing/2014/main" id="{D287E3A8-9856-6EEA-9C07-1BB9F4AFD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D5B384-7867-D605-19A8-81504E32611A}"/>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111498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1EF5-8CA8-9D16-BD19-14E2C82965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067B8-7C62-5AB4-66E0-5622168AD737}"/>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4" name="Footer Placeholder 3">
            <a:extLst>
              <a:ext uri="{FF2B5EF4-FFF2-40B4-BE49-F238E27FC236}">
                <a16:creationId xmlns:a16="http://schemas.microsoft.com/office/drawing/2014/main" id="{DA98B3C2-AAFD-5C28-110B-21AF394A3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A8A8B-C4CD-0C76-CC7F-876A445D89EA}"/>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385799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F6998-5D86-5A45-18A2-A60FBD6C59F1}"/>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3" name="Footer Placeholder 2">
            <a:extLst>
              <a:ext uri="{FF2B5EF4-FFF2-40B4-BE49-F238E27FC236}">
                <a16:creationId xmlns:a16="http://schemas.microsoft.com/office/drawing/2014/main" id="{4B2EF09A-38B2-2CA6-A424-3ABF5EEA8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456D6-8B1D-3FE6-44E8-6081E3F2809B}"/>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149955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E112-A7CB-B213-A760-2B068F553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F548C-41BF-D8BB-8EF7-C122F8295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9EB214-E6FA-0DFE-B092-C1C5F79A5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26778-7F78-9C81-64C8-E51FB9D085F6}"/>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6" name="Footer Placeholder 5">
            <a:extLst>
              <a:ext uri="{FF2B5EF4-FFF2-40B4-BE49-F238E27FC236}">
                <a16:creationId xmlns:a16="http://schemas.microsoft.com/office/drawing/2014/main" id="{1B4EB216-EE9F-9EA3-0327-E5AAD159D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7D9DD-D308-FC21-F728-C07634FD1EF7}"/>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279635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1B92-942C-DE66-4726-4161830CF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C29DD1-D62F-FBF2-C2E4-E71507C67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3AE21-51BE-EC98-633C-F48C6938F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562BB-78C5-F946-8C2F-2C35737BBE04}"/>
              </a:ext>
            </a:extLst>
          </p:cNvPr>
          <p:cNvSpPr>
            <a:spLocks noGrp="1"/>
          </p:cNvSpPr>
          <p:nvPr>
            <p:ph type="dt" sz="half" idx="10"/>
          </p:nvPr>
        </p:nvSpPr>
        <p:spPr/>
        <p:txBody>
          <a:bodyPr/>
          <a:lstStyle/>
          <a:p>
            <a:fld id="{3EA10C79-BCB2-4EDC-BFB2-7B90BD65E6DD}" type="datetimeFigureOut">
              <a:rPr lang="en-US" smtClean="0"/>
              <a:t>11/10/2024</a:t>
            </a:fld>
            <a:endParaRPr lang="en-US"/>
          </a:p>
        </p:txBody>
      </p:sp>
      <p:sp>
        <p:nvSpPr>
          <p:cNvPr id="6" name="Footer Placeholder 5">
            <a:extLst>
              <a:ext uri="{FF2B5EF4-FFF2-40B4-BE49-F238E27FC236}">
                <a16:creationId xmlns:a16="http://schemas.microsoft.com/office/drawing/2014/main" id="{CA1A05BE-D13C-F573-7A98-D7C2CF302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05DAD-D070-22F2-BC61-9CD53C2B6343}"/>
              </a:ext>
            </a:extLst>
          </p:cNvPr>
          <p:cNvSpPr>
            <a:spLocks noGrp="1"/>
          </p:cNvSpPr>
          <p:nvPr>
            <p:ph type="sldNum" sz="quarter" idx="12"/>
          </p:nvPr>
        </p:nvSpPr>
        <p:spPr/>
        <p:txBody>
          <a:bodyPr/>
          <a:lstStyle/>
          <a:p>
            <a:fld id="{754A0156-0C06-4FE3-BFCB-30CB87E246C4}" type="slidenum">
              <a:rPr lang="en-US" smtClean="0"/>
              <a:t>‹#›</a:t>
            </a:fld>
            <a:endParaRPr lang="en-US"/>
          </a:p>
        </p:txBody>
      </p:sp>
    </p:spTree>
    <p:extLst>
      <p:ext uri="{BB962C8B-B14F-4D97-AF65-F5344CB8AC3E}">
        <p14:creationId xmlns:p14="http://schemas.microsoft.com/office/powerpoint/2010/main" val="55577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8DE66-52FB-EFC7-C2E1-71CC4242A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AD4780-F681-3EFE-F1B0-BBEF38736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B568D-0E02-7A95-2045-0AE7C8084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A10C79-BCB2-4EDC-BFB2-7B90BD65E6DD}" type="datetimeFigureOut">
              <a:rPr lang="en-US" smtClean="0"/>
              <a:t>11/10/2024</a:t>
            </a:fld>
            <a:endParaRPr lang="en-US"/>
          </a:p>
        </p:txBody>
      </p:sp>
      <p:sp>
        <p:nvSpPr>
          <p:cNvPr id="5" name="Footer Placeholder 4">
            <a:extLst>
              <a:ext uri="{FF2B5EF4-FFF2-40B4-BE49-F238E27FC236}">
                <a16:creationId xmlns:a16="http://schemas.microsoft.com/office/drawing/2014/main" id="{B867C1EC-F55C-D6CE-2AC7-4118CC767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C9B14A-FD2A-B501-E715-9DE170637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A0156-0C06-4FE3-BFCB-30CB87E246C4}" type="slidenum">
              <a:rPr lang="en-US" smtClean="0"/>
              <a:t>‹#›</a:t>
            </a:fld>
            <a:endParaRPr lang="en-US"/>
          </a:p>
        </p:txBody>
      </p:sp>
    </p:spTree>
    <p:extLst>
      <p:ext uri="{BB962C8B-B14F-4D97-AF65-F5344CB8AC3E}">
        <p14:creationId xmlns:p14="http://schemas.microsoft.com/office/powerpoint/2010/main" val="2507845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740B-6E2A-A73D-1271-2676BB23CFEE}"/>
              </a:ext>
            </a:extLst>
          </p:cNvPr>
          <p:cNvSpPr>
            <a:spLocks noGrp="1"/>
          </p:cNvSpPr>
          <p:nvPr>
            <p:ph type="ctrTitle"/>
          </p:nvPr>
        </p:nvSpPr>
        <p:spPr/>
        <p:txBody>
          <a:bodyPr/>
          <a:lstStyle/>
          <a:p>
            <a:r>
              <a:rPr lang="en-US" dirty="0" err="1"/>
              <a:t>HackHeist</a:t>
            </a:r>
            <a:r>
              <a:rPr lang="en-US" dirty="0"/>
              <a:t> @ Princeton University</a:t>
            </a:r>
          </a:p>
        </p:txBody>
      </p:sp>
      <p:sp>
        <p:nvSpPr>
          <p:cNvPr id="3" name="Subtitle 2">
            <a:extLst>
              <a:ext uri="{FF2B5EF4-FFF2-40B4-BE49-F238E27FC236}">
                <a16:creationId xmlns:a16="http://schemas.microsoft.com/office/drawing/2014/main" id="{FCACDF7C-95EF-263C-B5B3-98A062573BE4}"/>
              </a:ext>
            </a:extLst>
          </p:cNvPr>
          <p:cNvSpPr>
            <a:spLocks noGrp="1"/>
          </p:cNvSpPr>
          <p:nvPr>
            <p:ph type="subTitle" idx="1"/>
          </p:nvPr>
        </p:nvSpPr>
        <p:spPr/>
        <p:txBody>
          <a:bodyPr/>
          <a:lstStyle/>
          <a:p>
            <a:r>
              <a:rPr lang="en-US" sz="8000" dirty="0">
                <a:solidFill>
                  <a:srgbClr val="FF0000"/>
                </a:solidFill>
              </a:rPr>
              <a:t>4s</a:t>
            </a:r>
            <a:r>
              <a:rPr lang="en-US" sz="8000" dirty="0"/>
              <a:t>ee</a:t>
            </a:r>
            <a:endParaRPr lang="en-US" dirty="0"/>
          </a:p>
        </p:txBody>
      </p:sp>
    </p:spTree>
    <p:extLst>
      <p:ext uri="{BB962C8B-B14F-4D97-AF65-F5344CB8AC3E}">
        <p14:creationId xmlns:p14="http://schemas.microsoft.com/office/powerpoint/2010/main" val="380796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CEF5-0D8C-87DA-D6AD-72CAA2E0D0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17F7E3-0D0D-2F16-8599-6164B954966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1333D95-2623-C8F0-D07F-A7390F243C9F}"/>
              </a:ext>
            </a:extLst>
          </p:cNvPr>
          <p:cNvPicPr>
            <a:picLocks noChangeAspect="1"/>
          </p:cNvPicPr>
          <p:nvPr/>
        </p:nvPicPr>
        <p:blipFill>
          <a:blip r:embed="rId2"/>
          <a:stretch>
            <a:fillRect/>
          </a:stretch>
        </p:blipFill>
        <p:spPr>
          <a:xfrm>
            <a:off x="3815862" y="566369"/>
            <a:ext cx="4343811" cy="5414554"/>
          </a:xfrm>
          <a:prstGeom prst="rect">
            <a:avLst/>
          </a:prstGeom>
        </p:spPr>
      </p:pic>
    </p:spTree>
    <p:extLst>
      <p:ext uri="{BB962C8B-B14F-4D97-AF65-F5344CB8AC3E}">
        <p14:creationId xmlns:p14="http://schemas.microsoft.com/office/powerpoint/2010/main" val="9924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8FBB-3CD9-70A1-A18F-A2E92DE4FE4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75E7D87-6B73-9BF3-262A-DD27413B942B}"/>
              </a:ext>
            </a:extLst>
          </p:cNvPr>
          <p:cNvPicPr>
            <a:picLocks noGrp="1" noChangeAspect="1"/>
          </p:cNvPicPr>
          <p:nvPr>
            <p:ph idx="1"/>
          </p:nvPr>
        </p:nvPicPr>
        <p:blipFill>
          <a:blip r:embed="rId2"/>
          <a:stretch>
            <a:fillRect/>
          </a:stretch>
        </p:blipFill>
        <p:spPr>
          <a:xfrm>
            <a:off x="3968557" y="3050064"/>
            <a:ext cx="4893015" cy="3545765"/>
          </a:xfrm>
        </p:spPr>
      </p:pic>
      <p:pic>
        <p:nvPicPr>
          <p:cNvPr id="5" name="Picture 4">
            <a:extLst>
              <a:ext uri="{FF2B5EF4-FFF2-40B4-BE49-F238E27FC236}">
                <a16:creationId xmlns:a16="http://schemas.microsoft.com/office/drawing/2014/main" id="{1A852989-57F6-7DD3-3647-846600DA26FA}"/>
              </a:ext>
            </a:extLst>
          </p:cNvPr>
          <p:cNvPicPr>
            <a:picLocks noChangeAspect="1"/>
          </p:cNvPicPr>
          <p:nvPr/>
        </p:nvPicPr>
        <p:blipFill>
          <a:blip r:embed="rId3"/>
          <a:stretch>
            <a:fillRect/>
          </a:stretch>
        </p:blipFill>
        <p:spPr>
          <a:xfrm>
            <a:off x="1699847" y="188668"/>
            <a:ext cx="9430436" cy="2580909"/>
          </a:xfrm>
          <a:prstGeom prst="rect">
            <a:avLst/>
          </a:prstGeom>
        </p:spPr>
      </p:pic>
      <p:pic>
        <p:nvPicPr>
          <p:cNvPr id="9" name="Picture 8">
            <a:extLst>
              <a:ext uri="{FF2B5EF4-FFF2-40B4-BE49-F238E27FC236}">
                <a16:creationId xmlns:a16="http://schemas.microsoft.com/office/drawing/2014/main" id="{865B55A0-B61B-6C74-1545-6DB475CAE1AD}"/>
              </a:ext>
            </a:extLst>
          </p:cNvPr>
          <p:cNvPicPr>
            <a:picLocks noChangeAspect="1"/>
          </p:cNvPicPr>
          <p:nvPr/>
        </p:nvPicPr>
        <p:blipFill>
          <a:blip r:embed="rId4"/>
          <a:stretch>
            <a:fillRect/>
          </a:stretch>
        </p:blipFill>
        <p:spPr>
          <a:xfrm>
            <a:off x="206698" y="579203"/>
            <a:ext cx="1493149" cy="1100620"/>
          </a:xfrm>
          <a:prstGeom prst="rect">
            <a:avLst/>
          </a:prstGeom>
        </p:spPr>
      </p:pic>
      <p:pic>
        <p:nvPicPr>
          <p:cNvPr id="11" name="Picture 10">
            <a:extLst>
              <a:ext uri="{FF2B5EF4-FFF2-40B4-BE49-F238E27FC236}">
                <a16:creationId xmlns:a16="http://schemas.microsoft.com/office/drawing/2014/main" id="{B85FCEE5-BABF-5D2D-2BD3-01C89A469766}"/>
              </a:ext>
            </a:extLst>
          </p:cNvPr>
          <p:cNvPicPr>
            <a:picLocks noChangeAspect="1"/>
          </p:cNvPicPr>
          <p:nvPr/>
        </p:nvPicPr>
        <p:blipFill>
          <a:blip r:embed="rId5"/>
          <a:stretch>
            <a:fillRect/>
          </a:stretch>
        </p:blipFill>
        <p:spPr>
          <a:xfrm>
            <a:off x="384379" y="3234211"/>
            <a:ext cx="3471511" cy="1521935"/>
          </a:xfrm>
          <a:prstGeom prst="rect">
            <a:avLst/>
          </a:prstGeom>
        </p:spPr>
      </p:pic>
      <p:pic>
        <p:nvPicPr>
          <p:cNvPr id="13" name="Picture 12">
            <a:extLst>
              <a:ext uri="{FF2B5EF4-FFF2-40B4-BE49-F238E27FC236}">
                <a16:creationId xmlns:a16="http://schemas.microsoft.com/office/drawing/2014/main" id="{38E37433-95FA-6D98-C237-4BC09B4EB8A2}"/>
              </a:ext>
            </a:extLst>
          </p:cNvPr>
          <p:cNvPicPr>
            <a:picLocks noChangeAspect="1"/>
          </p:cNvPicPr>
          <p:nvPr/>
        </p:nvPicPr>
        <p:blipFill>
          <a:blip r:embed="rId6"/>
          <a:srcRect l="4978" t="42786" r="14757" b="28606"/>
          <a:stretch/>
        </p:blipFill>
        <p:spPr>
          <a:xfrm>
            <a:off x="5164995" y="5795485"/>
            <a:ext cx="3559905" cy="800100"/>
          </a:xfrm>
          <a:prstGeom prst="rect">
            <a:avLst/>
          </a:prstGeom>
        </p:spPr>
      </p:pic>
      <p:sp>
        <p:nvSpPr>
          <p:cNvPr id="14" name="Arrow: Curved Right 13">
            <a:extLst>
              <a:ext uri="{FF2B5EF4-FFF2-40B4-BE49-F238E27FC236}">
                <a16:creationId xmlns:a16="http://schemas.microsoft.com/office/drawing/2014/main" id="{B81EBA0D-906B-A50F-3235-50366BA27CBF}"/>
              </a:ext>
            </a:extLst>
          </p:cNvPr>
          <p:cNvSpPr/>
          <p:nvPr/>
        </p:nvSpPr>
        <p:spPr>
          <a:xfrm>
            <a:off x="328859" y="1744840"/>
            <a:ext cx="905608" cy="142435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5">
            <a:extLst>
              <a:ext uri="{FF2B5EF4-FFF2-40B4-BE49-F238E27FC236}">
                <a16:creationId xmlns:a16="http://schemas.microsoft.com/office/drawing/2014/main" id="{1C831D34-B34D-EA72-6C60-41E2056B70E1}"/>
              </a:ext>
            </a:extLst>
          </p:cNvPr>
          <p:cNvPicPr>
            <a:picLocks noChangeAspect="1"/>
          </p:cNvPicPr>
          <p:nvPr/>
        </p:nvPicPr>
        <p:blipFill>
          <a:blip r:embed="rId7"/>
          <a:srcRect t="15582" r="33692" b="12769"/>
          <a:stretch/>
        </p:blipFill>
        <p:spPr>
          <a:xfrm>
            <a:off x="595755" y="4756146"/>
            <a:ext cx="2208184" cy="2166873"/>
          </a:xfrm>
          <a:prstGeom prst="rect">
            <a:avLst/>
          </a:prstGeom>
        </p:spPr>
      </p:pic>
      <p:pic>
        <p:nvPicPr>
          <p:cNvPr id="18" name="Picture 17">
            <a:extLst>
              <a:ext uri="{FF2B5EF4-FFF2-40B4-BE49-F238E27FC236}">
                <a16:creationId xmlns:a16="http://schemas.microsoft.com/office/drawing/2014/main" id="{C276D1C2-2BAD-5E9B-2DF9-11684412975D}"/>
              </a:ext>
            </a:extLst>
          </p:cNvPr>
          <p:cNvPicPr>
            <a:picLocks noChangeAspect="1"/>
          </p:cNvPicPr>
          <p:nvPr/>
        </p:nvPicPr>
        <p:blipFill>
          <a:blip r:embed="rId8"/>
          <a:stretch>
            <a:fillRect/>
          </a:stretch>
        </p:blipFill>
        <p:spPr>
          <a:xfrm>
            <a:off x="8974239" y="3316343"/>
            <a:ext cx="4585176" cy="3069870"/>
          </a:xfrm>
          <a:prstGeom prst="rect">
            <a:avLst/>
          </a:prstGeom>
        </p:spPr>
      </p:pic>
      <p:pic>
        <p:nvPicPr>
          <p:cNvPr id="20" name="Picture 19">
            <a:extLst>
              <a:ext uri="{FF2B5EF4-FFF2-40B4-BE49-F238E27FC236}">
                <a16:creationId xmlns:a16="http://schemas.microsoft.com/office/drawing/2014/main" id="{8FD9187B-7436-8788-61E7-83687D054A11}"/>
              </a:ext>
            </a:extLst>
          </p:cNvPr>
          <p:cNvPicPr>
            <a:picLocks noChangeAspect="1"/>
          </p:cNvPicPr>
          <p:nvPr/>
        </p:nvPicPr>
        <p:blipFill>
          <a:blip r:embed="rId9"/>
          <a:stretch>
            <a:fillRect/>
          </a:stretch>
        </p:blipFill>
        <p:spPr>
          <a:xfrm>
            <a:off x="9094324" y="5839582"/>
            <a:ext cx="1654028" cy="858917"/>
          </a:xfrm>
          <a:prstGeom prst="rect">
            <a:avLst/>
          </a:prstGeom>
        </p:spPr>
      </p:pic>
    </p:spTree>
    <p:extLst>
      <p:ext uri="{BB962C8B-B14F-4D97-AF65-F5344CB8AC3E}">
        <p14:creationId xmlns:p14="http://schemas.microsoft.com/office/powerpoint/2010/main" val="198507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6025-772D-10A9-83A2-040F2318848B}"/>
              </a:ext>
            </a:extLst>
          </p:cNvPr>
          <p:cNvSpPr>
            <a:spLocks noGrp="1"/>
          </p:cNvSpPr>
          <p:nvPr>
            <p:ph type="title"/>
          </p:nvPr>
        </p:nvSpPr>
        <p:spPr/>
        <p:txBody>
          <a:bodyPr/>
          <a:lstStyle/>
          <a:p>
            <a:r>
              <a:rPr lang="en-US" dirty="0"/>
              <a:t>Finance track, </a:t>
            </a:r>
            <a:r>
              <a:rPr lang="en-US" dirty="0" err="1"/>
              <a:t>DEI+Fintech</a:t>
            </a:r>
            <a:endParaRPr lang="en-US" dirty="0"/>
          </a:p>
        </p:txBody>
      </p:sp>
      <p:sp>
        <p:nvSpPr>
          <p:cNvPr id="3" name="Content Placeholder 2">
            <a:extLst>
              <a:ext uri="{FF2B5EF4-FFF2-40B4-BE49-F238E27FC236}">
                <a16:creationId xmlns:a16="http://schemas.microsoft.com/office/drawing/2014/main" id="{817DD3D7-3729-FB66-27C2-7947290CCE42}"/>
              </a:ext>
            </a:extLst>
          </p:cNvPr>
          <p:cNvSpPr>
            <a:spLocks noGrp="1"/>
          </p:cNvSpPr>
          <p:nvPr>
            <p:ph idx="1"/>
          </p:nvPr>
        </p:nvSpPr>
        <p:spPr/>
        <p:txBody>
          <a:bodyPr>
            <a:normAutofit/>
          </a:bodyPr>
          <a:lstStyle/>
          <a:p>
            <a:r>
              <a:rPr lang="en-US" dirty="0"/>
              <a:t>Problems: </a:t>
            </a:r>
          </a:p>
          <a:p>
            <a:r>
              <a:rPr lang="en-US" dirty="0"/>
              <a:t>Very high price wall for financial </a:t>
            </a:r>
            <a:r>
              <a:rPr lang="en-US" dirty="0" err="1"/>
              <a:t>api</a:t>
            </a:r>
            <a:r>
              <a:rPr lang="en-US" dirty="0"/>
              <a:t> and quant trading is very esoteric.</a:t>
            </a:r>
          </a:p>
          <a:p>
            <a:r>
              <a:rPr lang="en-US" dirty="0"/>
              <a:t>Even if you have the knowledge, you need high computing power, reliable internet</a:t>
            </a:r>
          </a:p>
          <a:p>
            <a:r>
              <a:rPr lang="en-US" dirty="0"/>
              <a:t>DEI – those not able to get the knowledge due to DEI obstacles</a:t>
            </a:r>
          </a:p>
          <a:p>
            <a:endParaRPr lang="en-US" dirty="0"/>
          </a:p>
        </p:txBody>
      </p:sp>
    </p:spTree>
    <p:extLst>
      <p:ext uri="{BB962C8B-B14F-4D97-AF65-F5344CB8AC3E}">
        <p14:creationId xmlns:p14="http://schemas.microsoft.com/office/powerpoint/2010/main" val="403384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E5FA-7E5D-206D-CA46-A8CA2F61C3AF}"/>
              </a:ext>
            </a:extLst>
          </p:cNvPr>
          <p:cNvSpPr>
            <a:spLocks noGrp="1"/>
          </p:cNvSpPr>
          <p:nvPr>
            <p:ph type="title"/>
          </p:nvPr>
        </p:nvSpPr>
        <p:spPr/>
        <p:txBody>
          <a:bodyPr/>
          <a:lstStyle/>
          <a:p>
            <a:r>
              <a:rPr lang="en-US" dirty="0"/>
              <a:t>Fintech, DEI solution – like a free trading bot that works!!</a:t>
            </a:r>
          </a:p>
        </p:txBody>
      </p:sp>
      <p:sp>
        <p:nvSpPr>
          <p:cNvPr id="3" name="Content Placeholder 2">
            <a:extLst>
              <a:ext uri="{FF2B5EF4-FFF2-40B4-BE49-F238E27FC236}">
                <a16:creationId xmlns:a16="http://schemas.microsoft.com/office/drawing/2014/main" id="{FFD13F4C-BF9F-06B2-B30B-27FA93B64162}"/>
              </a:ext>
            </a:extLst>
          </p:cNvPr>
          <p:cNvSpPr>
            <a:spLocks noGrp="1"/>
          </p:cNvSpPr>
          <p:nvPr>
            <p:ph idx="1"/>
          </p:nvPr>
        </p:nvSpPr>
        <p:spPr>
          <a:xfrm>
            <a:off x="108438" y="1913548"/>
            <a:ext cx="7162800" cy="3458552"/>
          </a:xfrm>
        </p:spPr>
        <p:txBody>
          <a:bodyPr>
            <a:normAutofit fontScale="85000" lnSpcReduction="10000"/>
          </a:bodyPr>
          <a:lstStyle/>
          <a:p>
            <a:r>
              <a:rPr lang="en-US" dirty="0"/>
              <a:t>Solution – Gen AI model uses continuous learning to crunch the data based on Price Wars Theory and predict events, thereby allowing ANYONE allow the AI to trade for them on their behalf.</a:t>
            </a:r>
          </a:p>
          <a:p>
            <a:r>
              <a:rPr lang="en-US" dirty="0"/>
              <a:t>  All you need is a cellphone and connection to a cell tower.</a:t>
            </a:r>
          </a:p>
          <a:p>
            <a:r>
              <a:rPr lang="en-US" dirty="0"/>
              <a:t>The model is deployed and read from the cloud.</a:t>
            </a:r>
          </a:p>
          <a:p>
            <a:r>
              <a:rPr lang="en-US" dirty="0"/>
              <a:t>Hopefully I can make the data source open-source so that people will contribute the financial data that is used in training the model.  </a:t>
            </a:r>
          </a:p>
          <a:p>
            <a:endParaRPr lang="en-US" dirty="0"/>
          </a:p>
        </p:txBody>
      </p:sp>
      <p:pic>
        <p:nvPicPr>
          <p:cNvPr id="5" name="Picture 4">
            <a:extLst>
              <a:ext uri="{FF2B5EF4-FFF2-40B4-BE49-F238E27FC236}">
                <a16:creationId xmlns:a16="http://schemas.microsoft.com/office/drawing/2014/main" id="{4EF34576-6929-8B8C-1885-E35DA08C92D8}"/>
              </a:ext>
            </a:extLst>
          </p:cNvPr>
          <p:cNvPicPr>
            <a:picLocks noChangeAspect="1"/>
          </p:cNvPicPr>
          <p:nvPr/>
        </p:nvPicPr>
        <p:blipFill>
          <a:blip r:embed="rId2"/>
          <a:stretch>
            <a:fillRect/>
          </a:stretch>
        </p:blipFill>
        <p:spPr>
          <a:xfrm>
            <a:off x="7271238" y="1535903"/>
            <a:ext cx="4504255" cy="4715483"/>
          </a:xfrm>
          <a:prstGeom prst="rect">
            <a:avLst/>
          </a:prstGeom>
        </p:spPr>
      </p:pic>
    </p:spTree>
    <p:extLst>
      <p:ext uri="{BB962C8B-B14F-4D97-AF65-F5344CB8AC3E}">
        <p14:creationId xmlns:p14="http://schemas.microsoft.com/office/powerpoint/2010/main" val="4158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C22B-4962-A77B-CC94-4B3EE861A56C}"/>
              </a:ext>
            </a:extLst>
          </p:cNvPr>
          <p:cNvSpPr>
            <a:spLocks noGrp="1"/>
          </p:cNvSpPr>
          <p:nvPr>
            <p:ph type="title"/>
          </p:nvPr>
        </p:nvSpPr>
        <p:spPr/>
        <p:txBody>
          <a:bodyPr/>
          <a:lstStyle/>
          <a:p>
            <a:r>
              <a:rPr lang="en-US" dirty="0"/>
              <a:t>Medical Uses too</a:t>
            </a:r>
          </a:p>
        </p:txBody>
      </p:sp>
      <p:sp>
        <p:nvSpPr>
          <p:cNvPr id="3" name="Content Placeholder 2">
            <a:extLst>
              <a:ext uri="{FF2B5EF4-FFF2-40B4-BE49-F238E27FC236}">
                <a16:creationId xmlns:a16="http://schemas.microsoft.com/office/drawing/2014/main" id="{225F5937-73D3-F6F8-8922-B4A949459628}"/>
              </a:ext>
            </a:extLst>
          </p:cNvPr>
          <p:cNvSpPr>
            <a:spLocks noGrp="1"/>
          </p:cNvSpPr>
          <p:nvPr>
            <p:ph idx="1"/>
          </p:nvPr>
        </p:nvSpPr>
        <p:spPr>
          <a:xfrm>
            <a:off x="838200" y="1825624"/>
            <a:ext cx="10515600" cy="4351338"/>
          </a:xfrm>
        </p:spPr>
        <p:txBody>
          <a:bodyPr/>
          <a:lstStyle/>
          <a:p>
            <a:r>
              <a:rPr lang="en-US" dirty="0"/>
              <a:t>Collect bio-information like sleep patterns, thoughts, feelings, brain states, habits, using wearable device</a:t>
            </a:r>
          </a:p>
          <a:p>
            <a:r>
              <a:rPr lang="en-US" dirty="0"/>
              <a:t>Use Gen AI to create ML model from data, plus aggregated financial data so that model learns habit patterns of user and correlates habits with feelings and thoughts.</a:t>
            </a:r>
          </a:p>
          <a:p>
            <a:r>
              <a:rPr lang="en-US" dirty="0"/>
              <a:t>Then this allows you to diagnose what caused an illness – obviously what you think and feel guides our actions, actions lead to illness or wrong choices, bad habits that lead to illness. Help stymie the development of bad habits by differentiating “good” and “bad” feelings and thoughts.</a:t>
            </a:r>
          </a:p>
        </p:txBody>
      </p:sp>
      <p:pic>
        <p:nvPicPr>
          <p:cNvPr id="4" name="Content Placeholder 4">
            <a:extLst>
              <a:ext uri="{FF2B5EF4-FFF2-40B4-BE49-F238E27FC236}">
                <a16:creationId xmlns:a16="http://schemas.microsoft.com/office/drawing/2014/main" id="{E44C5822-F594-1866-6496-A34B2FEFACC1}"/>
              </a:ext>
            </a:extLst>
          </p:cNvPr>
          <p:cNvPicPr>
            <a:picLocks noChangeAspect="1"/>
          </p:cNvPicPr>
          <p:nvPr/>
        </p:nvPicPr>
        <p:blipFill>
          <a:blip r:embed="rId2"/>
          <a:stretch>
            <a:fillRect/>
          </a:stretch>
        </p:blipFill>
        <p:spPr>
          <a:xfrm>
            <a:off x="5811601" y="284560"/>
            <a:ext cx="1412619" cy="1623065"/>
          </a:xfrm>
          <a:prstGeom prst="rect">
            <a:avLst/>
          </a:prstGeom>
        </p:spPr>
      </p:pic>
      <p:pic>
        <p:nvPicPr>
          <p:cNvPr id="5" name="Picture 4">
            <a:extLst>
              <a:ext uri="{FF2B5EF4-FFF2-40B4-BE49-F238E27FC236}">
                <a16:creationId xmlns:a16="http://schemas.microsoft.com/office/drawing/2014/main" id="{B11FB051-C525-C635-5D0B-924ACBF8AF28}"/>
              </a:ext>
            </a:extLst>
          </p:cNvPr>
          <p:cNvPicPr>
            <a:picLocks noChangeAspect="1"/>
          </p:cNvPicPr>
          <p:nvPr/>
        </p:nvPicPr>
        <p:blipFill>
          <a:blip r:embed="rId3"/>
          <a:stretch>
            <a:fillRect/>
          </a:stretch>
        </p:blipFill>
        <p:spPr>
          <a:xfrm>
            <a:off x="7924801" y="560510"/>
            <a:ext cx="4129580" cy="1130178"/>
          </a:xfrm>
          <a:prstGeom prst="rect">
            <a:avLst/>
          </a:prstGeom>
        </p:spPr>
      </p:pic>
      <p:pic>
        <p:nvPicPr>
          <p:cNvPr id="6" name="Picture 5">
            <a:extLst>
              <a:ext uri="{FF2B5EF4-FFF2-40B4-BE49-F238E27FC236}">
                <a16:creationId xmlns:a16="http://schemas.microsoft.com/office/drawing/2014/main" id="{452A9DA0-61AA-59A8-E212-E39BA51042FA}"/>
              </a:ext>
            </a:extLst>
          </p:cNvPr>
          <p:cNvPicPr>
            <a:picLocks noChangeAspect="1"/>
          </p:cNvPicPr>
          <p:nvPr/>
        </p:nvPicPr>
        <p:blipFill>
          <a:blip r:embed="rId4"/>
          <a:stretch>
            <a:fillRect/>
          </a:stretch>
        </p:blipFill>
        <p:spPr>
          <a:xfrm>
            <a:off x="7691049" y="5571115"/>
            <a:ext cx="1809795" cy="1211695"/>
          </a:xfrm>
          <a:prstGeom prst="rect">
            <a:avLst/>
          </a:prstGeom>
        </p:spPr>
      </p:pic>
      <p:pic>
        <p:nvPicPr>
          <p:cNvPr id="7" name="Picture 6">
            <a:extLst>
              <a:ext uri="{FF2B5EF4-FFF2-40B4-BE49-F238E27FC236}">
                <a16:creationId xmlns:a16="http://schemas.microsoft.com/office/drawing/2014/main" id="{B4B2B3CA-BCFA-41DB-777E-79D3EC3EC3ED}"/>
              </a:ext>
            </a:extLst>
          </p:cNvPr>
          <p:cNvPicPr>
            <a:picLocks noChangeAspect="1"/>
          </p:cNvPicPr>
          <p:nvPr/>
        </p:nvPicPr>
        <p:blipFill>
          <a:blip r:embed="rId5"/>
          <a:stretch>
            <a:fillRect/>
          </a:stretch>
        </p:blipFill>
        <p:spPr>
          <a:xfrm>
            <a:off x="11364986" y="2290317"/>
            <a:ext cx="1654028" cy="858917"/>
          </a:xfrm>
          <a:prstGeom prst="rect">
            <a:avLst/>
          </a:prstGeom>
        </p:spPr>
      </p:pic>
    </p:spTree>
    <p:extLst>
      <p:ext uri="{BB962C8B-B14F-4D97-AF65-F5344CB8AC3E}">
        <p14:creationId xmlns:p14="http://schemas.microsoft.com/office/powerpoint/2010/main" val="374085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6B45-6E03-F9AB-D8B3-D0CCBBB28B04}"/>
              </a:ext>
            </a:extLst>
          </p:cNvPr>
          <p:cNvSpPr>
            <a:spLocks noGrp="1"/>
          </p:cNvSpPr>
          <p:nvPr>
            <p:ph type="title"/>
          </p:nvPr>
        </p:nvSpPr>
        <p:spPr/>
        <p:txBody>
          <a:bodyPr/>
          <a:lstStyle/>
          <a:p>
            <a:r>
              <a:rPr lang="en-US" dirty="0"/>
              <a:t>Just the decoding of brain waves for feelings and thoughts</a:t>
            </a:r>
          </a:p>
        </p:txBody>
      </p:sp>
      <p:sp>
        <p:nvSpPr>
          <p:cNvPr id="3" name="Content Placeholder 2">
            <a:extLst>
              <a:ext uri="{FF2B5EF4-FFF2-40B4-BE49-F238E27FC236}">
                <a16:creationId xmlns:a16="http://schemas.microsoft.com/office/drawing/2014/main" id="{177CE09F-0457-91F8-E33C-FF28B3E26494}"/>
              </a:ext>
            </a:extLst>
          </p:cNvPr>
          <p:cNvSpPr>
            <a:spLocks noGrp="1"/>
          </p:cNvSpPr>
          <p:nvPr>
            <p:ph idx="1"/>
          </p:nvPr>
        </p:nvSpPr>
        <p:spPr/>
        <p:txBody>
          <a:bodyPr/>
          <a:lstStyle/>
          <a:p>
            <a:r>
              <a:rPr lang="en-US" dirty="0"/>
              <a:t>Use for the symptom simulation for patient safety and </a:t>
            </a:r>
            <a:r>
              <a:rPr lang="en-US" dirty="0" err="1"/>
              <a:t>bgb</a:t>
            </a:r>
            <a:r>
              <a:rPr lang="en-US" dirty="0"/>
              <a:t> schizophrenia.</a:t>
            </a:r>
          </a:p>
          <a:p>
            <a:r>
              <a:rPr lang="en-US" dirty="0"/>
              <a:t>This technology I have the prototype in concept – didn’t have the right hardware to implement.</a:t>
            </a:r>
          </a:p>
        </p:txBody>
      </p:sp>
    </p:spTree>
    <p:extLst>
      <p:ext uri="{BB962C8B-B14F-4D97-AF65-F5344CB8AC3E}">
        <p14:creationId xmlns:p14="http://schemas.microsoft.com/office/powerpoint/2010/main" val="248144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E668B5-243D-56E1-2F5D-B94190371C06}"/>
              </a:ext>
            </a:extLst>
          </p:cNvPr>
          <p:cNvPicPr>
            <a:picLocks noGrp="1" noChangeAspect="1"/>
          </p:cNvPicPr>
          <p:nvPr>
            <p:ph idx="1"/>
          </p:nvPr>
        </p:nvPicPr>
        <p:blipFill>
          <a:blip r:embed="rId2"/>
          <a:stretch>
            <a:fillRect/>
          </a:stretch>
        </p:blipFill>
        <p:spPr>
          <a:xfrm>
            <a:off x="7090218" y="1690688"/>
            <a:ext cx="4823360" cy="4508065"/>
          </a:xfrm>
        </p:spPr>
      </p:pic>
      <p:pic>
        <p:nvPicPr>
          <p:cNvPr id="5" name="Picture 4">
            <a:extLst>
              <a:ext uri="{FF2B5EF4-FFF2-40B4-BE49-F238E27FC236}">
                <a16:creationId xmlns:a16="http://schemas.microsoft.com/office/drawing/2014/main" id="{6591C324-EDE9-FB7C-0729-64018DD3FA6A}"/>
              </a:ext>
            </a:extLst>
          </p:cNvPr>
          <p:cNvPicPr>
            <a:picLocks noChangeAspect="1"/>
          </p:cNvPicPr>
          <p:nvPr/>
        </p:nvPicPr>
        <p:blipFill>
          <a:blip r:embed="rId3"/>
          <a:stretch>
            <a:fillRect/>
          </a:stretch>
        </p:blipFill>
        <p:spPr>
          <a:xfrm>
            <a:off x="318806" y="1180410"/>
            <a:ext cx="3979669" cy="5528619"/>
          </a:xfrm>
          <a:prstGeom prst="rect">
            <a:avLst/>
          </a:prstGeom>
        </p:spPr>
      </p:pic>
      <p:sp>
        <p:nvSpPr>
          <p:cNvPr id="6" name="TextBox 5">
            <a:extLst>
              <a:ext uri="{FF2B5EF4-FFF2-40B4-BE49-F238E27FC236}">
                <a16:creationId xmlns:a16="http://schemas.microsoft.com/office/drawing/2014/main" id="{AF7D4C48-145B-10E6-C4BC-6AE3E7574C3A}"/>
              </a:ext>
            </a:extLst>
          </p:cNvPr>
          <p:cNvSpPr txBox="1"/>
          <p:nvPr/>
        </p:nvSpPr>
        <p:spPr>
          <a:xfrm>
            <a:off x="4563207" y="454913"/>
            <a:ext cx="2646485" cy="2308324"/>
          </a:xfrm>
          <a:prstGeom prst="rect">
            <a:avLst/>
          </a:prstGeom>
          <a:noFill/>
        </p:spPr>
        <p:txBody>
          <a:bodyPr wrap="square" rtlCol="0">
            <a:spAutoFit/>
          </a:bodyPr>
          <a:lstStyle/>
          <a:p>
            <a:r>
              <a:rPr lang="en-US" b="1" dirty="0"/>
              <a:t>PRE CARE </a:t>
            </a:r>
            <a:r>
              <a:rPr lang="en-US" dirty="0"/>
              <a:t>– ERROR CAUSED BY NOT UNDERSTANDING HOW TO HELP DUE TO OBSTACLES LIKE UNABLE TO EXPLAIN, ERRORS IN DEALING WITH </a:t>
            </a:r>
            <a:r>
              <a:rPr lang="en-US" b="1" dirty="0"/>
              <a:t>PATIENT SAFETY</a:t>
            </a:r>
            <a:endParaRPr lang="en-US" dirty="0"/>
          </a:p>
        </p:txBody>
      </p:sp>
      <p:sp>
        <p:nvSpPr>
          <p:cNvPr id="9" name="TextBox 8">
            <a:extLst>
              <a:ext uri="{FF2B5EF4-FFF2-40B4-BE49-F238E27FC236}">
                <a16:creationId xmlns:a16="http://schemas.microsoft.com/office/drawing/2014/main" id="{E5367C6F-8F26-FCB4-061D-BBE62113ACA5}"/>
              </a:ext>
            </a:extLst>
          </p:cNvPr>
          <p:cNvSpPr txBox="1"/>
          <p:nvPr/>
        </p:nvSpPr>
        <p:spPr>
          <a:xfrm>
            <a:off x="7271239" y="6211669"/>
            <a:ext cx="3094892" cy="646331"/>
          </a:xfrm>
          <a:prstGeom prst="rect">
            <a:avLst/>
          </a:prstGeom>
          <a:noFill/>
        </p:spPr>
        <p:txBody>
          <a:bodyPr wrap="square" rtlCol="0">
            <a:spAutoFit/>
          </a:bodyPr>
          <a:lstStyle/>
          <a:p>
            <a:r>
              <a:rPr lang="en-US" b="1" dirty="0"/>
              <a:t>Symptom simulation in Schizophrenia patients</a:t>
            </a:r>
          </a:p>
        </p:txBody>
      </p:sp>
      <p:sp>
        <p:nvSpPr>
          <p:cNvPr id="10" name="Rectangle 9">
            <a:extLst>
              <a:ext uri="{FF2B5EF4-FFF2-40B4-BE49-F238E27FC236}">
                <a16:creationId xmlns:a16="http://schemas.microsoft.com/office/drawing/2014/main" id="{04C7106E-9751-DFA4-E873-3868DAAA7064}"/>
              </a:ext>
            </a:extLst>
          </p:cNvPr>
          <p:cNvSpPr/>
          <p:nvPr/>
        </p:nvSpPr>
        <p:spPr>
          <a:xfrm>
            <a:off x="9855528" y="812407"/>
            <a:ext cx="1326004"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Bgb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CB78176-ED2F-F273-608D-3117965BCE7E}"/>
              </a:ext>
            </a:extLst>
          </p:cNvPr>
          <p:cNvSpPr/>
          <p:nvPr/>
        </p:nvSpPr>
        <p:spPr>
          <a:xfrm>
            <a:off x="57271" y="350742"/>
            <a:ext cx="437357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Patient safety</a:t>
            </a:r>
          </a:p>
        </p:txBody>
      </p:sp>
      <p:sp>
        <p:nvSpPr>
          <p:cNvPr id="12" name="Plus Sign 11">
            <a:extLst>
              <a:ext uri="{FF2B5EF4-FFF2-40B4-BE49-F238E27FC236}">
                <a16:creationId xmlns:a16="http://schemas.microsoft.com/office/drawing/2014/main" id="{F47AEAAC-CCFD-A8AD-4D62-96A98598C63C}"/>
              </a:ext>
            </a:extLst>
          </p:cNvPr>
          <p:cNvSpPr/>
          <p:nvPr/>
        </p:nvSpPr>
        <p:spPr>
          <a:xfrm>
            <a:off x="4870938" y="4712676"/>
            <a:ext cx="1646817" cy="2145324"/>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7762AF-1ABD-56C5-FF11-82EEAF8E8189}"/>
              </a:ext>
            </a:extLst>
          </p:cNvPr>
          <p:cNvSpPr/>
          <p:nvPr/>
        </p:nvSpPr>
        <p:spPr>
          <a:xfrm>
            <a:off x="3968578" y="3223511"/>
            <a:ext cx="3451536" cy="1384995"/>
          </a:xfrm>
          <a:prstGeom prst="rect">
            <a:avLst/>
          </a:prstGeom>
          <a:noFill/>
        </p:spPr>
        <p:txBody>
          <a:bodyPr wrap="square" lIns="91440" tIns="45720" rIns="91440" bIns="45720">
            <a:spAutoFit/>
          </a:bodyPr>
          <a:lstStyle/>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 companies.</a:t>
            </a:r>
          </a:p>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2 problems.</a:t>
            </a:r>
          </a:p>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 solution.</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923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A3B6-9A6C-1A49-6A3F-82100E562D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9CCC8A-5430-2BED-FA7B-778837BCE157}"/>
              </a:ext>
            </a:extLst>
          </p:cNvPr>
          <p:cNvPicPr>
            <a:picLocks noGrp="1" noChangeAspect="1"/>
          </p:cNvPicPr>
          <p:nvPr>
            <p:ph idx="1"/>
          </p:nvPr>
        </p:nvPicPr>
        <p:blipFill>
          <a:blip r:embed="rId2"/>
          <a:stretch>
            <a:fillRect/>
          </a:stretch>
        </p:blipFill>
        <p:spPr>
          <a:xfrm>
            <a:off x="500005" y="1927271"/>
            <a:ext cx="2614030" cy="3003457"/>
          </a:xfrm>
        </p:spPr>
      </p:pic>
      <p:sp>
        <p:nvSpPr>
          <p:cNvPr id="6" name="Plus Sign 5">
            <a:extLst>
              <a:ext uri="{FF2B5EF4-FFF2-40B4-BE49-F238E27FC236}">
                <a16:creationId xmlns:a16="http://schemas.microsoft.com/office/drawing/2014/main" id="{549A9BDF-ACF6-0685-213C-B56B5AAB290D}"/>
              </a:ext>
            </a:extLst>
          </p:cNvPr>
          <p:cNvSpPr/>
          <p:nvPr/>
        </p:nvSpPr>
        <p:spPr>
          <a:xfrm>
            <a:off x="3033173" y="1503311"/>
            <a:ext cx="1646817" cy="2145324"/>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38AD9C8-70FA-E81C-13AD-3FFA2E7DBA95}"/>
              </a:ext>
            </a:extLst>
          </p:cNvPr>
          <p:cNvPicPr>
            <a:picLocks noChangeAspect="1"/>
          </p:cNvPicPr>
          <p:nvPr/>
        </p:nvPicPr>
        <p:blipFill>
          <a:blip r:embed="rId3"/>
          <a:stretch>
            <a:fillRect/>
          </a:stretch>
        </p:blipFill>
        <p:spPr>
          <a:xfrm>
            <a:off x="4808769" y="1027906"/>
            <a:ext cx="2404389" cy="2520109"/>
          </a:xfrm>
          <a:prstGeom prst="rect">
            <a:avLst/>
          </a:prstGeom>
        </p:spPr>
      </p:pic>
      <p:sp>
        <p:nvSpPr>
          <p:cNvPr id="9" name="TextBox 8">
            <a:extLst>
              <a:ext uri="{FF2B5EF4-FFF2-40B4-BE49-F238E27FC236}">
                <a16:creationId xmlns:a16="http://schemas.microsoft.com/office/drawing/2014/main" id="{A77B025F-7812-6669-2D34-BDE1E576F15E}"/>
              </a:ext>
            </a:extLst>
          </p:cNvPr>
          <p:cNvSpPr txBox="1"/>
          <p:nvPr/>
        </p:nvSpPr>
        <p:spPr>
          <a:xfrm>
            <a:off x="237392" y="4930728"/>
            <a:ext cx="3587262" cy="1200329"/>
          </a:xfrm>
          <a:prstGeom prst="rect">
            <a:avLst/>
          </a:prstGeom>
          <a:noFill/>
        </p:spPr>
        <p:txBody>
          <a:bodyPr wrap="square" rtlCol="0">
            <a:spAutoFit/>
          </a:bodyPr>
          <a:lstStyle/>
          <a:p>
            <a:r>
              <a:rPr lang="en-US" dirty="0"/>
              <a:t>Ultralow frequency device located near the body to decode brain waves into digital code – send data to cellphone</a:t>
            </a:r>
          </a:p>
        </p:txBody>
      </p:sp>
      <p:pic>
        <p:nvPicPr>
          <p:cNvPr id="11" name="Picture 10">
            <a:extLst>
              <a:ext uri="{FF2B5EF4-FFF2-40B4-BE49-F238E27FC236}">
                <a16:creationId xmlns:a16="http://schemas.microsoft.com/office/drawing/2014/main" id="{297D8704-7990-6767-808C-40E050DC85A1}"/>
              </a:ext>
            </a:extLst>
          </p:cNvPr>
          <p:cNvPicPr>
            <a:picLocks noChangeAspect="1"/>
          </p:cNvPicPr>
          <p:nvPr/>
        </p:nvPicPr>
        <p:blipFill>
          <a:blip r:embed="rId4"/>
          <a:stretch>
            <a:fillRect/>
          </a:stretch>
        </p:blipFill>
        <p:spPr>
          <a:xfrm>
            <a:off x="7860663" y="181797"/>
            <a:ext cx="3856054" cy="3017782"/>
          </a:xfrm>
          <a:prstGeom prst="rect">
            <a:avLst/>
          </a:prstGeom>
        </p:spPr>
      </p:pic>
      <p:cxnSp>
        <p:nvCxnSpPr>
          <p:cNvPr id="13" name="Straight Arrow Connector 12">
            <a:extLst>
              <a:ext uri="{FF2B5EF4-FFF2-40B4-BE49-F238E27FC236}">
                <a16:creationId xmlns:a16="http://schemas.microsoft.com/office/drawing/2014/main" id="{D29DA1BC-BC04-2B5A-CA46-601CF0BAD962}"/>
              </a:ext>
            </a:extLst>
          </p:cNvPr>
          <p:cNvCxnSpPr>
            <a:cxnSpLocks/>
          </p:cNvCxnSpPr>
          <p:nvPr/>
        </p:nvCxnSpPr>
        <p:spPr>
          <a:xfrm>
            <a:off x="6532685" y="2444262"/>
            <a:ext cx="13279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860B4A0-258B-0057-A8A1-8EE5908AAA2D}"/>
              </a:ext>
            </a:extLst>
          </p:cNvPr>
          <p:cNvSpPr txBox="1"/>
          <p:nvPr/>
        </p:nvSpPr>
        <p:spPr>
          <a:xfrm>
            <a:off x="5825190" y="104576"/>
            <a:ext cx="3138854" cy="923330"/>
          </a:xfrm>
          <a:prstGeom prst="rect">
            <a:avLst/>
          </a:prstGeom>
          <a:noFill/>
        </p:spPr>
        <p:txBody>
          <a:bodyPr wrap="square" rtlCol="0">
            <a:spAutoFit/>
          </a:bodyPr>
          <a:lstStyle/>
          <a:p>
            <a:r>
              <a:rPr lang="en-US" dirty="0"/>
              <a:t>Send digitized waves to cloud using cell tower data for data processing</a:t>
            </a:r>
          </a:p>
        </p:txBody>
      </p:sp>
      <p:sp>
        <p:nvSpPr>
          <p:cNvPr id="16" name="Smiley Face 15">
            <a:extLst>
              <a:ext uri="{FF2B5EF4-FFF2-40B4-BE49-F238E27FC236}">
                <a16:creationId xmlns:a16="http://schemas.microsoft.com/office/drawing/2014/main" id="{E49BF815-66D2-2A8C-11CF-501DDEFA74C6}"/>
              </a:ext>
            </a:extLst>
          </p:cNvPr>
          <p:cNvSpPr/>
          <p:nvPr/>
        </p:nvSpPr>
        <p:spPr>
          <a:xfrm>
            <a:off x="27877" y="230356"/>
            <a:ext cx="1646818" cy="1696915"/>
          </a:xfrm>
          <a:prstGeom prst="smileyFac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6A6849D-C3F9-1B41-1ABD-7B262D20B70B}"/>
              </a:ext>
            </a:extLst>
          </p:cNvPr>
          <p:cNvSpPr txBox="1"/>
          <p:nvPr/>
        </p:nvSpPr>
        <p:spPr>
          <a:xfrm>
            <a:off x="8587485" y="3578388"/>
            <a:ext cx="2062037" cy="1200329"/>
          </a:xfrm>
          <a:prstGeom prst="rect">
            <a:avLst/>
          </a:prstGeom>
          <a:noFill/>
        </p:spPr>
        <p:txBody>
          <a:bodyPr wrap="square" rtlCol="0">
            <a:spAutoFit/>
          </a:bodyPr>
          <a:lstStyle/>
          <a:p>
            <a:r>
              <a:rPr lang="en-US" dirty="0"/>
              <a:t>Person 2 “inject” feelings and thoughts of person 1 into person 2</a:t>
            </a:r>
          </a:p>
        </p:txBody>
      </p:sp>
      <p:pic>
        <p:nvPicPr>
          <p:cNvPr id="18" name="Content Placeholder 4">
            <a:extLst>
              <a:ext uri="{FF2B5EF4-FFF2-40B4-BE49-F238E27FC236}">
                <a16:creationId xmlns:a16="http://schemas.microsoft.com/office/drawing/2014/main" id="{D8296413-2567-8B1F-26B2-5F7515B02262}"/>
              </a:ext>
            </a:extLst>
          </p:cNvPr>
          <p:cNvPicPr>
            <a:picLocks noChangeAspect="1"/>
          </p:cNvPicPr>
          <p:nvPr/>
        </p:nvPicPr>
        <p:blipFill>
          <a:blip r:embed="rId2"/>
          <a:stretch>
            <a:fillRect/>
          </a:stretch>
        </p:blipFill>
        <p:spPr>
          <a:xfrm>
            <a:off x="10391104" y="4360985"/>
            <a:ext cx="1300891" cy="1494692"/>
          </a:xfrm>
          <a:prstGeom prst="rect">
            <a:avLst/>
          </a:prstGeom>
        </p:spPr>
      </p:pic>
      <p:sp>
        <p:nvSpPr>
          <p:cNvPr id="20" name="Smiley Face 19">
            <a:extLst>
              <a:ext uri="{FF2B5EF4-FFF2-40B4-BE49-F238E27FC236}">
                <a16:creationId xmlns:a16="http://schemas.microsoft.com/office/drawing/2014/main" id="{FAF29D20-0234-5F04-7A04-4DFBEB6C9FD5}"/>
              </a:ext>
            </a:extLst>
          </p:cNvPr>
          <p:cNvSpPr/>
          <p:nvPr/>
        </p:nvSpPr>
        <p:spPr>
          <a:xfrm>
            <a:off x="8611203" y="5144493"/>
            <a:ext cx="1646818" cy="1696915"/>
          </a:xfrm>
          <a:prstGeom prst="smileyFace">
            <a:avLst/>
          </a:prstGeom>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5FD35871-B34D-3C99-5B86-A639CB292EC6}"/>
              </a:ext>
            </a:extLst>
          </p:cNvPr>
          <p:cNvSpPr/>
          <p:nvPr/>
        </p:nvSpPr>
        <p:spPr>
          <a:xfrm rot="8131766">
            <a:off x="6618816" y="3829323"/>
            <a:ext cx="2102929" cy="121415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411CFAA-85E3-46DB-4A0B-7544250EE871}"/>
              </a:ext>
            </a:extLst>
          </p:cNvPr>
          <p:cNvSpPr txBox="1"/>
          <p:nvPr/>
        </p:nvSpPr>
        <p:spPr>
          <a:xfrm>
            <a:off x="825135" y="-4207"/>
            <a:ext cx="2062037" cy="369332"/>
          </a:xfrm>
          <a:prstGeom prst="rect">
            <a:avLst/>
          </a:prstGeom>
          <a:noFill/>
        </p:spPr>
        <p:txBody>
          <a:bodyPr wrap="square" rtlCol="0">
            <a:spAutoFit/>
          </a:bodyPr>
          <a:lstStyle/>
          <a:p>
            <a:r>
              <a:rPr lang="en-US" dirty="0"/>
              <a:t>Person 1</a:t>
            </a:r>
          </a:p>
        </p:txBody>
      </p:sp>
      <p:pic>
        <p:nvPicPr>
          <p:cNvPr id="24" name="Picture 23">
            <a:extLst>
              <a:ext uri="{FF2B5EF4-FFF2-40B4-BE49-F238E27FC236}">
                <a16:creationId xmlns:a16="http://schemas.microsoft.com/office/drawing/2014/main" id="{8E9E43BF-6159-20C8-B55C-A3AD0AB3306D}"/>
              </a:ext>
            </a:extLst>
          </p:cNvPr>
          <p:cNvPicPr>
            <a:picLocks noChangeAspect="1"/>
          </p:cNvPicPr>
          <p:nvPr/>
        </p:nvPicPr>
        <p:blipFill>
          <a:blip r:embed="rId5"/>
          <a:srcRect l="-4034" t="-1185" r="34493" b="1185"/>
          <a:stretch/>
        </p:blipFill>
        <p:spPr>
          <a:xfrm>
            <a:off x="7405622" y="5015741"/>
            <a:ext cx="1160976" cy="1660462"/>
          </a:xfrm>
          <a:prstGeom prst="rect">
            <a:avLst/>
          </a:prstGeom>
        </p:spPr>
      </p:pic>
    </p:spTree>
    <p:extLst>
      <p:ext uri="{BB962C8B-B14F-4D97-AF65-F5344CB8AC3E}">
        <p14:creationId xmlns:p14="http://schemas.microsoft.com/office/powerpoint/2010/main" val="12196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387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HackHeist @ Princeton University</vt:lpstr>
      <vt:lpstr>PowerPoint Presentation</vt:lpstr>
      <vt:lpstr>PowerPoint Presentation</vt:lpstr>
      <vt:lpstr>Finance track, DEI+Fintech</vt:lpstr>
      <vt:lpstr>Fintech, DEI solution – like a free trading bot that works!!</vt:lpstr>
      <vt:lpstr>Medical Uses too</vt:lpstr>
      <vt:lpstr>Just the decoding of brain waves for feelings and thoughts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Sny G</dc:creator>
  <cp:lastModifiedBy>Sny G</cp:lastModifiedBy>
  <cp:revision>3</cp:revision>
  <dcterms:created xsi:type="dcterms:W3CDTF">2024-11-10T13:22:03Z</dcterms:created>
  <dcterms:modified xsi:type="dcterms:W3CDTF">2024-11-10T14:33:21Z</dcterms:modified>
</cp:coreProperties>
</file>