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62" r:id="rId2"/>
    <p:sldId id="764" r:id="rId3"/>
    <p:sldId id="765" r:id="rId4"/>
    <p:sldId id="747" r:id="rId5"/>
    <p:sldId id="763" r:id="rId6"/>
    <p:sldId id="265" r:id="rId7"/>
    <p:sldId id="267" r:id="rId8"/>
    <p:sldId id="262" r:id="rId9"/>
    <p:sldId id="256" r:id="rId10"/>
    <p:sldId id="263" r:id="rId11"/>
    <p:sldId id="264" r:id="rId12"/>
    <p:sldId id="260" r:id="rId13"/>
    <p:sldId id="258" r:id="rId14"/>
    <p:sldId id="259" r:id="rId15"/>
    <p:sldId id="766" r:id="rId16"/>
    <p:sldId id="767" r:id="rId17"/>
    <p:sldId id="768" r:id="rId18"/>
    <p:sldId id="351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48A0"/>
    <a:srgbClr val="54329B"/>
    <a:srgbClr val="F4AA27"/>
    <a:srgbClr val="FCD348"/>
    <a:srgbClr val="FF66CC"/>
    <a:srgbClr val="2C1181"/>
    <a:srgbClr val="1D4B72"/>
    <a:srgbClr val="25698D"/>
    <a:srgbClr val="163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План</a:t>
            </a:r>
            <a:r>
              <a:rPr lang="ru-RU" baseline="0" dirty="0"/>
              <a:t> расходов-доходов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Доходы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Лист1!$A$2:$A$6</c:f>
              <c:strCache>
                <c:ptCount val="5"/>
                <c:pt idx="0">
                  <c:v>4кв 2019</c:v>
                </c:pt>
                <c:pt idx="1">
                  <c:v>1кв 2020</c:v>
                </c:pt>
                <c:pt idx="2">
                  <c:v>2кв 2020</c:v>
                </c:pt>
                <c:pt idx="3">
                  <c:v>3кв 2020</c:v>
                </c:pt>
                <c:pt idx="4">
                  <c:v>4кв 2020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2.5</c:v>
                </c:pt>
                <c:pt idx="4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6-4EC3-A2E7-2214AD8FCB6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Расходы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Лист1!$A$2:$A$6</c:f>
              <c:strCache>
                <c:ptCount val="5"/>
                <c:pt idx="0">
                  <c:v>4кв 2019</c:v>
                </c:pt>
                <c:pt idx="1">
                  <c:v>1кв 2020</c:v>
                </c:pt>
                <c:pt idx="2">
                  <c:v>2кв 2020</c:v>
                </c:pt>
                <c:pt idx="3">
                  <c:v>3кв 2020</c:v>
                </c:pt>
                <c:pt idx="4">
                  <c:v>4кв 2020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6-4EC3-A2E7-2214AD8FC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4470672"/>
        <c:axId val="724464112"/>
      </c:lineChart>
      <c:catAx>
        <c:axId val="72447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464112"/>
        <c:crosses val="autoZero"/>
        <c:auto val="1"/>
        <c:lblAlgn val="ctr"/>
        <c:lblOffset val="100"/>
        <c:noMultiLvlLbl val="0"/>
      </c:catAx>
      <c:valAx>
        <c:axId val="72446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447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4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2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7D2E9FF-F62D-144F-A8FC-194E46BE1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893102" cy="4360037"/>
          </a:xfrm>
          <a:custGeom>
            <a:avLst/>
            <a:gdLst>
              <a:gd name="connsiteX0" fmla="*/ 0 w 12176125"/>
              <a:gd name="connsiteY0" fmla="*/ 0 h 4360037"/>
              <a:gd name="connsiteX1" fmla="*/ 12176125 w 12176125"/>
              <a:gd name="connsiteY1" fmla="*/ 0 h 4360037"/>
              <a:gd name="connsiteX2" fmla="*/ 12176125 w 12176125"/>
              <a:gd name="connsiteY2" fmla="*/ 4142964 h 4360037"/>
              <a:gd name="connsiteX3" fmla="*/ 12156737 w 12176125"/>
              <a:gd name="connsiteY3" fmla="*/ 4148130 h 4360037"/>
              <a:gd name="connsiteX4" fmla="*/ 8997080 w 12176125"/>
              <a:gd name="connsiteY4" fmla="*/ 4142759 h 4360037"/>
              <a:gd name="connsiteX5" fmla="*/ 4122916 w 12176125"/>
              <a:gd name="connsiteY5" fmla="*/ 1698376 h 4360037"/>
              <a:gd name="connsiteX6" fmla="*/ 359938 w 12176125"/>
              <a:gd name="connsiteY6" fmla="*/ 2173067 h 4360037"/>
              <a:gd name="connsiteX7" fmla="*/ 0 w 12176125"/>
              <a:gd name="connsiteY7" fmla="*/ 2118700 h 436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76125" h="4360037">
                <a:moveTo>
                  <a:pt x="0" y="0"/>
                </a:moveTo>
                <a:lnTo>
                  <a:pt x="12176125" y="0"/>
                </a:lnTo>
                <a:lnTo>
                  <a:pt x="12176125" y="4142964"/>
                </a:lnTo>
                <a:lnTo>
                  <a:pt x="12156737" y="4148130"/>
                </a:lnTo>
                <a:cubicBezTo>
                  <a:pt x="11957755" y="4200049"/>
                  <a:pt x="10324420" y="4601080"/>
                  <a:pt x="8997080" y="4142759"/>
                </a:cubicBezTo>
                <a:cubicBezTo>
                  <a:pt x="6792101" y="3374524"/>
                  <a:pt x="6002951" y="1838055"/>
                  <a:pt x="4122916" y="1698376"/>
                </a:cubicBezTo>
                <a:cubicBezTo>
                  <a:pt x="2882615" y="1611077"/>
                  <a:pt x="2131907" y="2383131"/>
                  <a:pt x="359938" y="2173067"/>
                </a:cubicBezTo>
                <a:lnTo>
                  <a:pt x="0" y="211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47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94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9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02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0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5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2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0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1183-8305-41ED-AB0D-B8308B03D62C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C3E2-4FBF-4902-BD75-955AA434B9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3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6AE7A3-9373-4346-8D8B-0040473D2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2" t="7582" r="1849" b="3743"/>
          <a:stretch/>
        </p:blipFill>
        <p:spPr>
          <a:xfrm>
            <a:off x="0" y="-1"/>
            <a:ext cx="9906000" cy="617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4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597" y="73902"/>
            <a:ext cx="8732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Franklin Gothic Demi Cond" panose="020B0706030402020204" pitchFamily="34" charset="0"/>
              </a:rPr>
              <a:t>Алгоритм работы ПО для генерации электронного ключа , создания </a:t>
            </a:r>
            <a:r>
              <a:rPr lang="en-US" sz="3200" dirty="0">
                <a:latin typeface="Franklin Gothic Demi Cond" panose="020B0706030402020204" pitchFamily="34" charset="0"/>
              </a:rPr>
              <a:t>audio </a:t>
            </a:r>
            <a:r>
              <a:rPr lang="ru-RU" sz="3200" dirty="0" err="1">
                <a:latin typeface="Franklin Gothic Demi Cond" panose="020B0706030402020204" pitchFamily="34" charset="0"/>
              </a:rPr>
              <a:t>профайла</a:t>
            </a:r>
            <a:r>
              <a:rPr lang="ru-RU" sz="3200" dirty="0">
                <a:latin typeface="Franklin Gothic Demi Cond" panose="020B0706030402020204" pitchFamily="34" charset="0"/>
              </a:rPr>
              <a:t> с последующей интеграцией его в СКУД 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2093125" y="2175931"/>
            <a:ext cx="7116935" cy="3985261"/>
            <a:chOff x="2428240" y="1087120"/>
            <a:chExt cx="9489247" cy="5313681"/>
          </a:xfrm>
        </p:grpSpPr>
        <p:sp>
          <p:nvSpPr>
            <p:cNvPr id="4" name="Блок-схема: процесс 3"/>
            <p:cNvSpPr/>
            <p:nvPr/>
          </p:nvSpPr>
          <p:spPr>
            <a:xfrm>
              <a:off x="4541520" y="1087120"/>
              <a:ext cx="2529840" cy="1209040"/>
            </a:xfrm>
            <a:prstGeom prst="flowChartProcess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Список специалистов направляемых на выполнение работ по договору подряда</a:t>
              </a:r>
            </a:p>
          </p:txBody>
        </p:sp>
        <p:sp>
          <p:nvSpPr>
            <p:cNvPr id="5" name="Блок-схема: решение 4"/>
            <p:cNvSpPr/>
            <p:nvPr/>
          </p:nvSpPr>
          <p:spPr>
            <a:xfrm>
              <a:off x="4445000" y="2621280"/>
              <a:ext cx="2722880" cy="1757680"/>
            </a:xfrm>
            <a:prstGeom prst="flowChartDecision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050" dirty="0"/>
                <a:t>Проверка на соответствие с данными из витрины специалиста </a:t>
              </a:r>
            </a:p>
          </p:txBody>
        </p:sp>
        <p:cxnSp>
          <p:nvCxnSpPr>
            <p:cNvPr id="7" name="Прямая со стрелкой 6"/>
            <p:cNvCxnSpPr>
              <a:stCxn id="4" idx="2"/>
              <a:endCxn id="5" idx="0"/>
            </p:cNvCxnSpPr>
            <p:nvPr/>
          </p:nvCxnSpPr>
          <p:spPr>
            <a:xfrm>
              <a:off x="5806440" y="2296160"/>
              <a:ext cx="0" cy="3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оединительная линия уступом 9"/>
            <p:cNvCxnSpPr>
              <a:stCxn id="5" idx="1"/>
              <a:endCxn id="4" idx="1"/>
            </p:cNvCxnSpPr>
            <p:nvPr/>
          </p:nvCxnSpPr>
          <p:spPr>
            <a:xfrm rot="10800000" flipH="1">
              <a:off x="4445000" y="1691640"/>
              <a:ext cx="96520" cy="1808480"/>
            </a:xfrm>
            <a:prstGeom prst="bentConnector3">
              <a:avLst>
                <a:gd name="adj1" fmla="val -1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42080" y="3281680"/>
              <a:ext cx="5936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Нет</a:t>
              </a:r>
            </a:p>
          </p:txBody>
        </p:sp>
        <p:sp>
          <p:nvSpPr>
            <p:cNvPr id="14" name="Блок-схема: процесс 13"/>
            <p:cNvSpPr/>
            <p:nvPr/>
          </p:nvSpPr>
          <p:spPr>
            <a:xfrm>
              <a:off x="2428240" y="2072640"/>
              <a:ext cx="1930400" cy="1005840"/>
            </a:xfrm>
            <a:prstGeom prst="flowChartProcess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Редактирование списка специалистов</a:t>
              </a:r>
            </a:p>
          </p:txBody>
        </p:sp>
        <p:cxnSp>
          <p:nvCxnSpPr>
            <p:cNvPr id="16" name="Соединительная линия уступом 15"/>
            <p:cNvCxnSpPr>
              <a:stCxn id="5" idx="3"/>
            </p:cNvCxnSpPr>
            <p:nvPr/>
          </p:nvCxnSpPr>
          <p:spPr>
            <a:xfrm flipH="1">
              <a:off x="5806440" y="3500120"/>
              <a:ext cx="1361440" cy="1468120"/>
            </a:xfrm>
            <a:prstGeom prst="bentConnector4">
              <a:avLst>
                <a:gd name="adj1" fmla="val -72761"/>
                <a:gd name="adj2" fmla="val 799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48624" y="3281680"/>
              <a:ext cx="50697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Да</a:t>
              </a:r>
            </a:p>
          </p:txBody>
        </p:sp>
        <p:sp>
          <p:nvSpPr>
            <p:cNvPr id="20" name="Блок-схема: процесс 19"/>
            <p:cNvSpPr/>
            <p:nvPr/>
          </p:nvSpPr>
          <p:spPr>
            <a:xfrm>
              <a:off x="4033520" y="4968240"/>
              <a:ext cx="3545840" cy="1209040"/>
            </a:xfrm>
            <a:prstGeom prst="flowChartProcess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Прохождение вводного инструктажа, прохождение первичного инструктажа в режиме видео </a:t>
              </a: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0240" y="4351825"/>
              <a:ext cx="3647247" cy="2048976"/>
            </a:xfrm>
            <a:prstGeom prst="rect">
              <a:avLst/>
            </a:prstGeom>
          </p:spPr>
        </p:pic>
      </p:grpSp>
      <p:cxnSp>
        <p:nvCxnSpPr>
          <p:cNvPr id="29" name="Прямая со стрелкой 28"/>
          <p:cNvCxnSpPr>
            <a:stCxn id="20" idx="2"/>
          </p:cNvCxnSpPr>
          <p:nvPr/>
        </p:nvCxnSpPr>
        <p:spPr>
          <a:xfrm>
            <a:off x="4626773" y="5993550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2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решение 4"/>
          <p:cNvSpPr/>
          <p:nvPr/>
        </p:nvSpPr>
        <p:spPr>
          <a:xfrm>
            <a:off x="3233479" y="1674704"/>
            <a:ext cx="2875165" cy="2032266"/>
          </a:xfrm>
          <a:prstGeom prst="flowChartDecision">
            <a:avLst/>
          </a:prstGeom>
          <a:ln>
            <a:solidFill>
              <a:srgbClr val="B548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500" dirty="0"/>
              <a:t>Прохождение тестов / подтверждение компетенций</a:t>
            </a:r>
          </a:p>
        </p:txBody>
      </p:sp>
      <p:cxnSp>
        <p:nvCxnSpPr>
          <p:cNvPr id="7" name="Прямая со стрелкой 6"/>
          <p:cNvCxnSpPr>
            <a:endCxn id="5" idx="0"/>
          </p:cNvCxnSpPr>
          <p:nvPr/>
        </p:nvCxnSpPr>
        <p:spPr>
          <a:xfrm>
            <a:off x="4671060" y="1430864"/>
            <a:ext cx="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4906" y="2552337"/>
            <a:ext cx="4452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Нет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54362" y="2552337"/>
            <a:ext cx="380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Да</a:t>
            </a: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3341369" y="4187191"/>
            <a:ext cx="2659380" cy="1016133"/>
          </a:xfrm>
          <a:prstGeom prst="flowChartProcess">
            <a:avLst/>
          </a:prstGeom>
          <a:ln>
            <a:solidFill>
              <a:srgbClr val="B548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/>
              <a:t>Оформление электронного ключа, создания </a:t>
            </a:r>
            <a:r>
              <a:rPr lang="en-US" sz="1350" dirty="0"/>
              <a:t>audio </a:t>
            </a:r>
            <a:r>
              <a:rPr lang="ru-RU" sz="1350" dirty="0" err="1"/>
              <a:t>профайла</a:t>
            </a:r>
            <a:r>
              <a:rPr lang="ru-RU" sz="1350" dirty="0"/>
              <a:t> с последующей интеграцией его в СКУД предприятия</a:t>
            </a:r>
          </a:p>
          <a:p>
            <a:pPr algn="ctr"/>
            <a:endParaRPr lang="ru-RU" sz="1350" dirty="0"/>
          </a:p>
        </p:txBody>
      </p:sp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3241573" y="1573551"/>
            <a:ext cx="1429489" cy="1104832"/>
          </a:xfrm>
          <a:prstGeom prst="bentConnector3">
            <a:avLst>
              <a:gd name="adj1" fmla="val 178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5" idx="3"/>
          </p:cNvCxnSpPr>
          <p:nvPr/>
        </p:nvCxnSpPr>
        <p:spPr>
          <a:xfrm flipH="1">
            <a:off x="4671061" y="2690836"/>
            <a:ext cx="1437583" cy="1496354"/>
          </a:xfrm>
          <a:prstGeom prst="bentConnector4">
            <a:avLst>
              <a:gd name="adj1" fmla="val -71822"/>
              <a:gd name="adj2" fmla="val 74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процесс 13"/>
          <p:cNvSpPr/>
          <p:nvPr/>
        </p:nvSpPr>
        <p:spPr>
          <a:xfrm>
            <a:off x="1457064" y="1742097"/>
            <a:ext cx="1447800" cy="754380"/>
          </a:xfrm>
          <a:prstGeom prst="flowChartProcess">
            <a:avLst/>
          </a:prstGeom>
          <a:ln>
            <a:solidFill>
              <a:srgbClr val="B548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/>
              <a:t>Повторное прохождение тестов</a:t>
            </a:r>
          </a:p>
        </p:txBody>
      </p:sp>
    </p:spTree>
    <p:extLst>
      <p:ext uri="{BB962C8B-B14F-4D97-AF65-F5344CB8AC3E}">
        <p14:creationId xmlns:p14="http://schemas.microsoft.com/office/powerpoint/2010/main" val="2169099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5" y="2679"/>
            <a:ext cx="8229600" cy="80287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Franklin Gothic Demi" panose="020B0703020102020204" pitchFamily="34" charset="0"/>
              </a:rPr>
              <a:t>Формирование профайла на смартфоне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44959" y="832818"/>
            <a:ext cx="5256584" cy="5980558"/>
          </a:xfrm>
          <a:prstGeom prst="roundRect">
            <a:avLst/>
          </a:prstGeom>
          <a:noFill/>
          <a:ln w="63500">
            <a:solidFill>
              <a:srgbClr val="B54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AutoShape 4" descr="ÐÐ°ÑÑÐ¸Ð½ÐºÐ¸ Ð¿Ð¾ Ð·Ð°Ð¿ÑÐ¾ÑÑ Ð¸ÐºÐ¾Ð½ÐºÐ° ÑÐµÐ»Ð¾Ð²ÐµÐº"/>
          <p:cNvSpPr>
            <a:spLocks noChangeAspect="1" noChangeArrowheads="1"/>
          </p:cNvSpPr>
          <p:nvPr/>
        </p:nvSpPr>
        <p:spPr bwMode="auto">
          <a:xfrm>
            <a:off x="536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Ð¸ÐºÐ¾Ð½ÐºÐ° ÑÐµÐ»Ð¾Ð²ÐµÐº"/>
          <p:cNvSpPr>
            <a:spLocks noChangeAspect="1" noChangeArrowheads="1"/>
          </p:cNvSpPr>
          <p:nvPr/>
        </p:nvSpPr>
        <p:spPr bwMode="auto">
          <a:xfrm>
            <a:off x="688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ÐÐ°ÑÑÐ¸Ð½ÐºÐ¸ Ð¿Ð¾ Ð·Ð°Ð¿ÑÐ¾ÑÑ Ð¸ÐºÐ¾Ð½ÐºÐ° ÑÐµÐ»Ð¾Ð²ÐµÐ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71" y="980729"/>
            <a:ext cx="1417460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65239" y="100453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Иванов</a:t>
            </a:r>
          </a:p>
          <a:p>
            <a:r>
              <a:rPr lang="ru-RU" sz="2400" dirty="0"/>
              <a:t>Иван</a:t>
            </a:r>
          </a:p>
          <a:p>
            <a:r>
              <a:rPr lang="ru-RU" sz="2400" dirty="0"/>
              <a:t>Иванович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858"/>
              </p:ext>
            </p:extLst>
          </p:nvPr>
        </p:nvGraphicFramePr>
        <p:xfrm>
          <a:off x="688975" y="2276872"/>
          <a:ext cx="4968553" cy="240130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3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30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Тест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Набрано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Необходимо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Пожарная 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Охрана труда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Работа на высоте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AutoShape 10" descr="ÐÐ°ÑÑÐ¸Ð½ÐºÐ¸ Ð¿Ð¾ Ð·Ð°Ð¿ÑÐ¾ÑÑ Ð¸ÐºÐ¾Ð½ÐºÐ° Ð¾Ðº"/>
          <p:cNvSpPr>
            <a:spLocks noChangeAspect="1" noChangeArrowheads="1"/>
          </p:cNvSpPr>
          <p:nvPr/>
        </p:nvSpPr>
        <p:spPr bwMode="auto">
          <a:xfrm>
            <a:off x="841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12" descr="ÐÐ°ÑÑÐ¸Ð½ÐºÐ¸ Ð¿Ð¾ Ð·Ð°Ð¿ÑÐ¾ÑÑ Ð¸ÐºÐ¾Ð½ÐºÐ° Ð¾Ðº"/>
          <p:cNvSpPr>
            <a:spLocks noChangeAspect="1" noChangeArrowheads="1"/>
          </p:cNvSpPr>
          <p:nvPr/>
        </p:nvSpPr>
        <p:spPr bwMode="auto">
          <a:xfrm>
            <a:off x="993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5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29" y="3639715"/>
            <a:ext cx="378867" cy="3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29" y="4136972"/>
            <a:ext cx="378867" cy="3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Kotowski\Downloads\kisspng-computer-icons-http-404-clip-art-error-vector-5adcc834a47aa8.80414033152441861267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27" y="3141340"/>
            <a:ext cx="359668" cy="3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19682"/>
              </p:ext>
            </p:extLst>
          </p:nvPr>
        </p:nvGraphicFramePr>
        <p:xfrm>
          <a:off x="688975" y="5085184"/>
          <a:ext cx="4968552" cy="3708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Вводный инструктаж предприятия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Пройден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8" name="Picture 24" descr="ÐÐ°ÑÑÐ¸Ð½ÐºÐ¸ Ð¿Ð¾ Ð·Ð°Ð¿ÑÐ¾ÑÑ Ð³ÑÐ°ÑÐ¸Ðº Ð·Ð²ÑÐºÐ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61" y="5589240"/>
            <a:ext cx="1751919" cy="8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27699" y="5816582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Аудио идентификация:</a:t>
            </a:r>
          </a:p>
        </p:txBody>
      </p:sp>
      <p:pic>
        <p:nvPicPr>
          <p:cNvPr id="1026" name="Picture 2" descr="http://localhost:62119/img/%D0%BF%D1%80%D0%BE%D0%BF%D1%83%D1%81%D0%BA.png">
            <a:extLst>
              <a:ext uri="{FF2B5EF4-FFF2-40B4-BE49-F238E27FC236}">
                <a16:creationId xmlns:a16="http://schemas.microsoft.com/office/drawing/2014/main" id="{11F74BFB-6557-4A46-A899-AB6CCFAA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1098376"/>
            <a:ext cx="2857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28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7384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Franklin Gothic Demi" panose="020B0703020102020204" pitchFamily="34" charset="0"/>
              </a:rPr>
              <a:t>Прохождение допуска голосом на объекты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60512" y="718114"/>
            <a:ext cx="4298838" cy="5980558"/>
          </a:xfrm>
          <a:prstGeom prst="roundRect">
            <a:avLst/>
          </a:prstGeom>
          <a:noFill/>
          <a:ln w="63500">
            <a:solidFill>
              <a:srgbClr val="B54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097016" y="701734"/>
            <a:ext cx="4248472" cy="5980558"/>
          </a:xfrm>
          <a:prstGeom prst="roundRect">
            <a:avLst/>
          </a:prstGeom>
          <a:noFill/>
          <a:ln w="63500">
            <a:solidFill>
              <a:srgbClr val="B54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ÐÐ°ÑÑÐ¸Ð½ÐºÐ¸ Ð¿Ð¾ Ð·Ð°Ð¿ÑÐ¾ÑÑ Ð¸ÐºÐ¾Ð½ÐºÐ° Ð¼Ð¸ÐºÑÐ¾ÑÐ¾Ð½Ð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443006"/>
            <a:ext cx="1858202" cy="185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6576" y="272292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Произнесите ваше в ФИО для идентификации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6576" y="836713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Цифровой паспорт безопасности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7076" y="836713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Цифровой паспорт безопасности</a:t>
            </a:r>
          </a:p>
        </p:txBody>
      </p:sp>
      <p:pic>
        <p:nvPicPr>
          <p:cNvPr id="10" name="Picture 8" descr="ÐÐ°ÑÑÐ¸Ð½ÐºÐ¸ Ð¿Ð¾ Ð·Ð°Ð¿ÑÐ¾ÑÑ Ð¸ÐºÐ¾Ð½ÐºÐ° ÑÐµÐ»Ð¾Ð²Ðµ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88" y="1916833"/>
            <a:ext cx="1209920" cy="101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73134" y="1916834"/>
            <a:ext cx="202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Иванов</a:t>
            </a:r>
          </a:p>
          <a:p>
            <a:r>
              <a:rPr lang="ru-RU" sz="2000" dirty="0"/>
              <a:t>Иван</a:t>
            </a:r>
          </a:p>
          <a:p>
            <a:r>
              <a:rPr lang="ru-RU" sz="2000" dirty="0"/>
              <a:t>Иванович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3080" y="3573017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omic Sans MS" panose="030F0702030302020204" pitchFamily="66" charset="0"/>
              </a:rPr>
              <a:t>Доступ предоставлен</a:t>
            </a:r>
          </a:p>
        </p:txBody>
      </p:sp>
      <p:pic>
        <p:nvPicPr>
          <p:cNvPr id="13" name="Picture 21" descr="C:\Users\Kotowski\Downloads\kisspng-check-mark-computer-icons-ok-clip-art-5ae1d51dd9dac8.77923207152474959789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70" y="4454682"/>
            <a:ext cx="1521582" cy="149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35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7384"/>
            <a:ext cx="8229600" cy="720080"/>
          </a:xfrm>
        </p:spPr>
        <p:txBody>
          <a:bodyPr>
            <a:normAutofit/>
          </a:bodyPr>
          <a:lstStyle/>
          <a:p>
            <a:r>
              <a:rPr lang="ru-RU" dirty="0"/>
              <a:t>Схема распределенного доступа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92560" y="5157192"/>
            <a:ext cx="1800200" cy="1152128"/>
          </a:xfrm>
          <a:prstGeom prst="roundRect">
            <a:avLst/>
          </a:prstGeom>
          <a:solidFill>
            <a:srgbClr val="B54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Цех№1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944888" y="5157192"/>
            <a:ext cx="1800200" cy="1152128"/>
          </a:xfrm>
          <a:prstGeom prst="roundRect">
            <a:avLst/>
          </a:prstGeom>
          <a:solidFill>
            <a:srgbClr val="B54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Цех№2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779484" y="5157192"/>
            <a:ext cx="1800200" cy="1152128"/>
          </a:xfrm>
          <a:prstGeom prst="roundRect">
            <a:avLst/>
          </a:prstGeom>
          <a:solidFill>
            <a:srgbClr val="B54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Цех№3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76537" y="885840"/>
          <a:ext cx="806489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ru-RU" dirty="0"/>
                        <a:t>ФИО специалиста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Специальность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Обозначение на схеме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/>
                        <a:t>Иванов Иван Иванович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Механик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/>
                        <a:t>Петров Петр Петрович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Электромонтер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ru-RU" dirty="0"/>
                        <a:t>Семенов Семен Семенович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Инженер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Скругленный прямоугольник 8"/>
          <p:cNvSpPr/>
          <p:nvPr/>
        </p:nvSpPr>
        <p:spPr>
          <a:xfrm>
            <a:off x="704528" y="3933056"/>
            <a:ext cx="8424936" cy="288032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944888" y="3501008"/>
            <a:ext cx="1944216" cy="864096"/>
          </a:xfrm>
          <a:prstGeom prst="roundRect">
            <a:avLst/>
          </a:prstGeom>
          <a:solidFill>
            <a:srgbClr val="B548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КПП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3034" y="3535466"/>
            <a:ext cx="21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Компания заказчика</a:t>
            </a:r>
          </a:p>
        </p:txBody>
      </p:sp>
      <p:sp>
        <p:nvSpPr>
          <p:cNvPr id="13" name="Овал 12"/>
          <p:cNvSpPr/>
          <p:nvPr/>
        </p:nvSpPr>
        <p:spPr>
          <a:xfrm>
            <a:off x="747328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473280" y="1916832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473280" y="2276872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006908" y="318615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779484" y="4865859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409821" y="3186158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006908" y="4869160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1041554" y="4865859"/>
            <a:ext cx="288032" cy="2880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424608" y="4869160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185248" y="4865859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844988" y="3181609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78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45CE845E-D718-FE4C-9D52-B0DB3EC17328}"/>
              </a:ext>
            </a:extLst>
          </p:cNvPr>
          <p:cNvSpPr>
            <a:spLocks/>
          </p:cNvSpPr>
          <p:nvPr/>
        </p:nvSpPr>
        <p:spPr bwMode="auto">
          <a:xfrm>
            <a:off x="0" y="-156176"/>
            <a:ext cx="9900648" cy="1632639"/>
          </a:xfrm>
          <a:custGeom>
            <a:avLst/>
            <a:gdLst>
              <a:gd name="T0" fmla="*/ 0 w 525"/>
              <a:gd name="T1" fmla="*/ 72 h 180"/>
              <a:gd name="T2" fmla="*/ 178 w 525"/>
              <a:gd name="T3" fmla="*/ 54 h 180"/>
              <a:gd name="T4" fmla="*/ 388 w 525"/>
              <a:gd name="T5" fmla="*/ 159 h 180"/>
              <a:gd name="T6" fmla="*/ 525 w 525"/>
              <a:gd name="T7" fmla="*/ 159 h 180"/>
              <a:gd name="T8" fmla="*/ 525 w 525"/>
              <a:gd name="T9" fmla="*/ 0 h 180"/>
              <a:gd name="T10" fmla="*/ 398 w 525"/>
              <a:gd name="T11" fmla="*/ 56 h 180"/>
              <a:gd name="T12" fmla="*/ 262 w 525"/>
              <a:gd name="T13" fmla="*/ 48 h 180"/>
              <a:gd name="T14" fmla="*/ 128 w 525"/>
              <a:gd name="T15" fmla="*/ 54 h 180"/>
              <a:gd name="T16" fmla="*/ 0 w 525"/>
              <a:gd name="T17" fmla="*/ 12 h 180"/>
              <a:gd name="T18" fmla="*/ 0 w 525"/>
              <a:gd name="T19" fmla="*/ 7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5" h="180">
                <a:moveTo>
                  <a:pt x="0" y="72"/>
                </a:moveTo>
                <a:cubicBezTo>
                  <a:pt x="88" y="88"/>
                  <a:pt x="121" y="50"/>
                  <a:pt x="178" y="54"/>
                </a:cubicBezTo>
                <a:cubicBezTo>
                  <a:pt x="259" y="60"/>
                  <a:pt x="293" y="126"/>
                  <a:pt x="388" y="159"/>
                </a:cubicBezTo>
                <a:cubicBezTo>
                  <a:pt x="449" y="180"/>
                  <a:pt x="525" y="159"/>
                  <a:pt x="525" y="159"/>
                </a:cubicBezTo>
                <a:cubicBezTo>
                  <a:pt x="525" y="0"/>
                  <a:pt x="525" y="0"/>
                  <a:pt x="525" y="0"/>
                </a:cubicBezTo>
                <a:cubicBezTo>
                  <a:pt x="525" y="0"/>
                  <a:pt x="479" y="44"/>
                  <a:pt x="398" y="56"/>
                </a:cubicBezTo>
                <a:cubicBezTo>
                  <a:pt x="337" y="65"/>
                  <a:pt x="300" y="55"/>
                  <a:pt x="262" y="48"/>
                </a:cubicBezTo>
                <a:cubicBezTo>
                  <a:pt x="214" y="38"/>
                  <a:pt x="197" y="37"/>
                  <a:pt x="128" y="54"/>
                </a:cubicBezTo>
                <a:cubicBezTo>
                  <a:pt x="53" y="73"/>
                  <a:pt x="0" y="12"/>
                  <a:pt x="0" y="12"/>
                </a:cubicBezTo>
                <a:lnTo>
                  <a:pt x="0" y="72"/>
                </a:lnTo>
                <a:close/>
              </a:path>
            </a:pathLst>
          </a:custGeom>
          <a:gradFill>
            <a:gsLst>
              <a:gs pos="0">
                <a:srgbClr val="B548A0"/>
              </a:gs>
              <a:gs pos="100000">
                <a:srgbClr val="7030A0"/>
              </a:gs>
            </a:gsLst>
            <a:lin ang="2700000" scaled="0"/>
          </a:gradFill>
          <a:ln>
            <a:noFill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4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4D5F5-9495-4C7F-958E-7732DC503B22}"/>
              </a:ext>
            </a:extLst>
          </p:cNvPr>
          <p:cNvSpPr txBox="1"/>
          <p:nvPr/>
        </p:nvSpPr>
        <p:spPr>
          <a:xfrm>
            <a:off x="827717" y="706283"/>
            <a:ext cx="724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Franklin Gothic Demi Cond" panose="020B0706030402020204" pitchFamily="34" charset="0"/>
              </a:rPr>
              <a:t>БИЗНЕС-МОДЕЛЬ</a:t>
            </a:r>
          </a:p>
        </p:txBody>
      </p:sp>
      <p:pic>
        <p:nvPicPr>
          <p:cNvPr id="2052" name="Picture 4" descr="ÐÐ°ÑÑÐ¸Ð½ÐºÐ¸ Ð¿Ð¾ Ð·Ð°Ð¿ÑÐ¾ÑÑ Ð±Ð¸ÑÐ¶Ð° ÑÐµÐ½Ð´ÐµÑ">
            <a:extLst>
              <a:ext uri="{FF2B5EF4-FFF2-40B4-BE49-F238E27FC236}">
                <a16:creationId xmlns:a16="http://schemas.microsoft.com/office/drawing/2014/main" id="{AEDD928A-612B-4F4C-A20A-0B1920084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6"/>
          <a:stretch/>
        </p:blipFill>
        <p:spPr bwMode="auto">
          <a:xfrm>
            <a:off x="923270" y="2369453"/>
            <a:ext cx="4200525" cy="8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3">
            <a:extLst>
              <a:ext uri="{FF2B5EF4-FFF2-40B4-BE49-F238E27FC236}">
                <a16:creationId xmlns:a16="http://schemas.microsoft.com/office/drawing/2014/main" id="{8DF2241A-5852-4544-A6BC-7A1CCDF25B57}"/>
              </a:ext>
            </a:extLst>
          </p:cNvPr>
          <p:cNvSpPr/>
          <p:nvPr/>
        </p:nvSpPr>
        <p:spPr>
          <a:xfrm>
            <a:off x="544959" y="1996580"/>
            <a:ext cx="5167944" cy="1736521"/>
          </a:xfrm>
          <a:prstGeom prst="roundRect">
            <a:avLst/>
          </a:prstGeom>
          <a:noFill/>
          <a:ln w="63500">
            <a:solidFill>
              <a:srgbClr val="B54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3">
            <a:extLst>
              <a:ext uri="{FF2B5EF4-FFF2-40B4-BE49-F238E27FC236}">
                <a16:creationId xmlns:a16="http://schemas.microsoft.com/office/drawing/2014/main" id="{DF5DCD61-1E3A-4109-BAB0-8FF586B28134}"/>
              </a:ext>
            </a:extLst>
          </p:cNvPr>
          <p:cNvSpPr/>
          <p:nvPr/>
        </p:nvSpPr>
        <p:spPr>
          <a:xfrm>
            <a:off x="554746" y="4934125"/>
            <a:ext cx="5167944" cy="1736521"/>
          </a:xfrm>
          <a:prstGeom prst="roundRect">
            <a:avLst/>
          </a:prstGeom>
          <a:noFill/>
          <a:ln w="63500">
            <a:solidFill>
              <a:srgbClr val="B54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ÐÐ°ÑÑÐ¸Ð½ÐºÐ¸ Ð¿Ð¾ Ð·Ð°Ð¿ÑÐ¾ÑÑ ÑÐºÑÐ´">
            <a:extLst>
              <a:ext uri="{FF2B5EF4-FFF2-40B4-BE49-F238E27FC236}">
                <a16:creationId xmlns:a16="http://schemas.microsoft.com/office/drawing/2014/main" id="{09B4CF3C-8D3C-4605-96BD-297BEBBE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32" y="5225820"/>
            <a:ext cx="1994864" cy="129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33A12-3550-488A-A286-6C31F4425CAF}"/>
              </a:ext>
            </a:extLst>
          </p:cNvPr>
          <p:cNvSpPr txBox="1"/>
          <p:nvPr/>
        </p:nvSpPr>
        <p:spPr>
          <a:xfrm>
            <a:off x="1156286" y="5340720"/>
            <a:ext cx="4288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Franklin Gothic Demi Cond" panose="020B0706030402020204" pitchFamily="34" charset="0"/>
              </a:rPr>
              <a:t>СКУД</a:t>
            </a:r>
          </a:p>
        </p:txBody>
      </p:sp>
      <p:sp>
        <p:nvSpPr>
          <p:cNvPr id="11" name="Скругленный прямоугольник 3">
            <a:extLst>
              <a:ext uri="{FF2B5EF4-FFF2-40B4-BE49-F238E27FC236}">
                <a16:creationId xmlns:a16="http://schemas.microsoft.com/office/drawing/2014/main" id="{BEE407EA-2585-43B7-8F9F-3305551463C2}"/>
              </a:ext>
            </a:extLst>
          </p:cNvPr>
          <p:cNvSpPr/>
          <p:nvPr/>
        </p:nvSpPr>
        <p:spPr>
          <a:xfrm>
            <a:off x="6168113" y="2492072"/>
            <a:ext cx="3395337" cy="3646684"/>
          </a:xfrm>
          <a:prstGeom prst="roundRect">
            <a:avLst/>
          </a:prstGeom>
          <a:noFill/>
          <a:ln w="63500">
            <a:solidFill>
              <a:srgbClr val="B54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D4D2820-A318-4309-B59E-80A30D74E44C}"/>
              </a:ext>
            </a:extLst>
          </p:cNvPr>
          <p:cNvCxnSpPr>
            <a:cxnSpLocks/>
          </p:cNvCxnSpPr>
          <p:nvPr/>
        </p:nvCxnSpPr>
        <p:spPr>
          <a:xfrm flipV="1">
            <a:off x="4319576" y="3585857"/>
            <a:ext cx="1848537" cy="759640"/>
          </a:xfrm>
          <a:prstGeom prst="line">
            <a:avLst/>
          </a:prstGeom>
          <a:ln w="57150">
            <a:solidFill>
              <a:srgbClr val="B548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D5662E1-4DF7-4A1E-AF0F-BA0B539820D1}"/>
              </a:ext>
            </a:extLst>
          </p:cNvPr>
          <p:cNvCxnSpPr>
            <a:cxnSpLocks/>
          </p:cNvCxnSpPr>
          <p:nvPr/>
        </p:nvCxnSpPr>
        <p:spPr>
          <a:xfrm>
            <a:off x="4319576" y="4345497"/>
            <a:ext cx="1848537" cy="588627"/>
          </a:xfrm>
          <a:prstGeom prst="line">
            <a:avLst/>
          </a:prstGeom>
          <a:ln w="57150">
            <a:solidFill>
              <a:srgbClr val="B548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8C51CC6-EFA5-4631-9B59-2572BC167D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62" t="7582" r="1849" b="3743"/>
          <a:stretch/>
        </p:blipFill>
        <p:spPr>
          <a:xfrm>
            <a:off x="6324699" y="3212984"/>
            <a:ext cx="3082164" cy="192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452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45CE845E-D718-FE4C-9D52-B0DB3EC17328}"/>
              </a:ext>
            </a:extLst>
          </p:cNvPr>
          <p:cNvSpPr>
            <a:spLocks/>
          </p:cNvSpPr>
          <p:nvPr/>
        </p:nvSpPr>
        <p:spPr bwMode="auto">
          <a:xfrm>
            <a:off x="0" y="-156176"/>
            <a:ext cx="9900648" cy="1632639"/>
          </a:xfrm>
          <a:custGeom>
            <a:avLst/>
            <a:gdLst>
              <a:gd name="T0" fmla="*/ 0 w 525"/>
              <a:gd name="T1" fmla="*/ 72 h 180"/>
              <a:gd name="T2" fmla="*/ 178 w 525"/>
              <a:gd name="T3" fmla="*/ 54 h 180"/>
              <a:gd name="T4" fmla="*/ 388 w 525"/>
              <a:gd name="T5" fmla="*/ 159 h 180"/>
              <a:gd name="T6" fmla="*/ 525 w 525"/>
              <a:gd name="T7" fmla="*/ 159 h 180"/>
              <a:gd name="T8" fmla="*/ 525 w 525"/>
              <a:gd name="T9" fmla="*/ 0 h 180"/>
              <a:gd name="T10" fmla="*/ 398 w 525"/>
              <a:gd name="T11" fmla="*/ 56 h 180"/>
              <a:gd name="T12" fmla="*/ 262 w 525"/>
              <a:gd name="T13" fmla="*/ 48 h 180"/>
              <a:gd name="T14" fmla="*/ 128 w 525"/>
              <a:gd name="T15" fmla="*/ 54 h 180"/>
              <a:gd name="T16" fmla="*/ 0 w 525"/>
              <a:gd name="T17" fmla="*/ 12 h 180"/>
              <a:gd name="T18" fmla="*/ 0 w 525"/>
              <a:gd name="T19" fmla="*/ 7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5" h="180">
                <a:moveTo>
                  <a:pt x="0" y="72"/>
                </a:moveTo>
                <a:cubicBezTo>
                  <a:pt x="88" y="88"/>
                  <a:pt x="121" y="50"/>
                  <a:pt x="178" y="54"/>
                </a:cubicBezTo>
                <a:cubicBezTo>
                  <a:pt x="259" y="60"/>
                  <a:pt x="293" y="126"/>
                  <a:pt x="388" y="159"/>
                </a:cubicBezTo>
                <a:cubicBezTo>
                  <a:pt x="449" y="180"/>
                  <a:pt x="525" y="159"/>
                  <a:pt x="525" y="159"/>
                </a:cubicBezTo>
                <a:cubicBezTo>
                  <a:pt x="525" y="0"/>
                  <a:pt x="525" y="0"/>
                  <a:pt x="525" y="0"/>
                </a:cubicBezTo>
                <a:cubicBezTo>
                  <a:pt x="525" y="0"/>
                  <a:pt x="479" y="44"/>
                  <a:pt x="398" y="56"/>
                </a:cubicBezTo>
                <a:cubicBezTo>
                  <a:pt x="337" y="65"/>
                  <a:pt x="300" y="55"/>
                  <a:pt x="262" y="48"/>
                </a:cubicBezTo>
                <a:cubicBezTo>
                  <a:pt x="214" y="38"/>
                  <a:pt x="197" y="37"/>
                  <a:pt x="128" y="54"/>
                </a:cubicBezTo>
                <a:cubicBezTo>
                  <a:pt x="53" y="73"/>
                  <a:pt x="0" y="12"/>
                  <a:pt x="0" y="12"/>
                </a:cubicBezTo>
                <a:lnTo>
                  <a:pt x="0" y="72"/>
                </a:lnTo>
                <a:close/>
              </a:path>
            </a:pathLst>
          </a:custGeom>
          <a:gradFill>
            <a:gsLst>
              <a:gs pos="0">
                <a:srgbClr val="B548A0"/>
              </a:gs>
              <a:gs pos="100000">
                <a:srgbClr val="7030A0"/>
              </a:gs>
            </a:gsLst>
            <a:lin ang="2700000" scaled="0"/>
          </a:gradFill>
          <a:ln>
            <a:noFill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4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4D5F5-9495-4C7F-958E-7732DC503B22}"/>
              </a:ext>
            </a:extLst>
          </p:cNvPr>
          <p:cNvSpPr txBox="1"/>
          <p:nvPr/>
        </p:nvSpPr>
        <p:spPr>
          <a:xfrm>
            <a:off x="827717" y="706283"/>
            <a:ext cx="724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Franklin Gothic Demi Cond" panose="020B0706030402020204" pitchFamily="34" charset="0"/>
              </a:rPr>
              <a:t>БИЗНЕС-МОДЕЛЬ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FCB30-BD78-4A2E-8EEE-3CA112115716}"/>
              </a:ext>
            </a:extLst>
          </p:cNvPr>
          <p:cNvSpPr txBox="1"/>
          <p:nvPr/>
        </p:nvSpPr>
        <p:spPr>
          <a:xfrm>
            <a:off x="827716" y="3219005"/>
            <a:ext cx="366039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Franklin Gothic Demi Cond" panose="020B0706030402020204" pitchFamily="34" charset="0"/>
              </a:rPr>
              <a:t>ПОДРЯДЧИК</a:t>
            </a:r>
          </a:p>
          <a:p>
            <a:endParaRPr lang="ru-RU" sz="3200" dirty="0">
              <a:latin typeface="Franklin Gothic Demi Cond" panose="020B07060304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Сервисная модель</a:t>
            </a:r>
          </a:p>
          <a:p>
            <a:r>
              <a:rPr lang="ru-RU" sz="2000" dirty="0"/>
              <a:t>     (Ежегодное обслуживание)</a:t>
            </a:r>
          </a:p>
          <a:p>
            <a:r>
              <a:rPr lang="ru-RU" sz="2000" dirty="0"/>
              <a:t>      50 000 в год за 1 поставщика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1ABC4-E074-4639-873A-032346D57375}"/>
              </a:ext>
            </a:extLst>
          </p:cNvPr>
          <p:cNvSpPr txBox="1"/>
          <p:nvPr/>
        </p:nvSpPr>
        <p:spPr>
          <a:xfrm>
            <a:off x="5417892" y="3207192"/>
            <a:ext cx="39106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Franklin Gothic Demi Cond" panose="020B0706030402020204" pitchFamily="34" charset="0"/>
              </a:rPr>
              <a:t>ЗАКАЗЧИК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Разработка контента (цифровых инструктажей)</a:t>
            </a:r>
          </a:p>
          <a:p>
            <a:r>
              <a:rPr lang="ru-RU" sz="2000" dirty="0"/>
              <a:t>      50 000 рублей за 1 инструктаж</a:t>
            </a:r>
          </a:p>
          <a:p>
            <a:endParaRPr lang="ru-RU" sz="3200" dirty="0">
              <a:latin typeface="Franklin Gothic Demi Cond" panose="020B07060304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BC457E7-7160-4A21-938F-13D2E533B309}"/>
              </a:ext>
            </a:extLst>
          </p:cNvPr>
          <p:cNvSpPr/>
          <p:nvPr/>
        </p:nvSpPr>
        <p:spPr>
          <a:xfrm>
            <a:off x="852883" y="1973691"/>
            <a:ext cx="4953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Срок реализации проекта – 9 месяцев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Требуемые инвестиции – 5 млн. рублей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Срок окупаемости – 1,5 года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67652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45CE845E-D718-FE4C-9D52-B0DB3EC17328}"/>
              </a:ext>
            </a:extLst>
          </p:cNvPr>
          <p:cNvSpPr>
            <a:spLocks/>
          </p:cNvSpPr>
          <p:nvPr/>
        </p:nvSpPr>
        <p:spPr bwMode="auto">
          <a:xfrm>
            <a:off x="0" y="-156176"/>
            <a:ext cx="9900648" cy="1632639"/>
          </a:xfrm>
          <a:custGeom>
            <a:avLst/>
            <a:gdLst>
              <a:gd name="T0" fmla="*/ 0 w 525"/>
              <a:gd name="T1" fmla="*/ 72 h 180"/>
              <a:gd name="T2" fmla="*/ 178 w 525"/>
              <a:gd name="T3" fmla="*/ 54 h 180"/>
              <a:gd name="T4" fmla="*/ 388 w 525"/>
              <a:gd name="T5" fmla="*/ 159 h 180"/>
              <a:gd name="T6" fmla="*/ 525 w 525"/>
              <a:gd name="T7" fmla="*/ 159 h 180"/>
              <a:gd name="T8" fmla="*/ 525 w 525"/>
              <a:gd name="T9" fmla="*/ 0 h 180"/>
              <a:gd name="T10" fmla="*/ 398 w 525"/>
              <a:gd name="T11" fmla="*/ 56 h 180"/>
              <a:gd name="T12" fmla="*/ 262 w 525"/>
              <a:gd name="T13" fmla="*/ 48 h 180"/>
              <a:gd name="T14" fmla="*/ 128 w 525"/>
              <a:gd name="T15" fmla="*/ 54 h 180"/>
              <a:gd name="T16" fmla="*/ 0 w 525"/>
              <a:gd name="T17" fmla="*/ 12 h 180"/>
              <a:gd name="T18" fmla="*/ 0 w 525"/>
              <a:gd name="T19" fmla="*/ 7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5" h="180">
                <a:moveTo>
                  <a:pt x="0" y="72"/>
                </a:moveTo>
                <a:cubicBezTo>
                  <a:pt x="88" y="88"/>
                  <a:pt x="121" y="50"/>
                  <a:pt x="178" y="54"/>
                </a:cubicBezTo>
                <a:cubicBezTo>
                  <a:pt x="259" y="60"/>
                  <a:pt x="293" y="126"/>
                  <a:pt x="388" y="159"/>
                </a:cubicBezTo>
                <a:cubicBezTo>
                  <a:pt x="449" y="180"/>
                  <a:pt x="525" y="159"/>
                  <a:pt x="525" y="159"/>
                </a:cubicBezTo>
                <a:cubicBezTo>
                  <a:pt x="525" y="0"/>
                  <a:pt x="525" y="0"/>
                  <a:pt x="525" y="0"/>
                </a:cubicBezTo>
                <a:cubicBezTo>
                  <a:pt x="525" y="0"/>
                  <a:pt x="479" y="44"/>
                  <a:pt x="398" y="56"/>
                </a:cubicBezTo>
                <a:cubicBezTo>
                  <a:pt x="337" y="65"/>
                  <a:pt x="300" y="55"/>
                  <a:pt x="262" y="48"/>
                </a:cubicBezTo>
                <a:cubicBezTo>
                  <a:pt x="214" y="38"/>
                  <a:pt x="197" y="37"/>
                  <a:pt x="128" y="54"/>
                </a:cubicBezTo>
                <a:cubicBezTo>
                  <a:pt x="53" y="73"/>
                  <a:pt x="0" y="12"/>
                  <a:pt x="0" y="12"/>
                </a:cubicBezTo>
                <a:lnTo>
                  <a:pt x="0" y="72"/>
                </a:lnTo>
                <a:close/>
              </a:path>
            </a:pathLst>
          </a:custGeom>
          <a:gradFill>
            <a:gsLst>
              <a:gs pos="0">
                <a:srgbClr val="B548A0"/>
              </a:gs>
              <a:gs pos="100000">
                <a:srgbClr val="7030A0"/>
              </a:gs>
            </a:gsLst>
            <a:lin ang="2700000" scaled="0"/>
          </a:gradFill>
          <a:ln>
            <a:noFill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4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4D5F5-9495-4C7F-958E-7732DC503B22}"/>
              </a:ext>
            </a:extLst>
          </p:cNvPr>
          <p:cNvSpPr txBox="1"/>
          <p:nvPr/>
        </p:nvSpPr>
        <p:spPr>
          <a:xfrm>
            <a:off x="827717" y="706283"/>
            <a:ext cx="724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Franklin Gothic Demi Cond" panose="020B0706030402020204" pitchFamily="34" charset="0"/>
              </a:rPr>
              <a:t>БИЗНЕС-МОДЕЛЬ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B4D6870F-DD90-4031-9A1A-592BFE1DC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216176"/>
              </p:ext>
            </p:extLst>
          </p:nvPr>
        </p:nvGraphicFramePr>
        <p:xfrm>
          <a:off x="1466208" y="1970342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37968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24DBD1-B7BB-4D1E-AC60-8A444FFADEFC}"/>
              </a:ext>
            </a:extLst>
          </p:cNvPr>
          <p:cNvSpPr/>
          <p:nvPr/>
        </p:nvSpPr>
        <p:spPr>
          <a:xfrm>
            <a:off x="3962123" y="1378944"/>
            <a:ext cx="1235935" cy="2103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6BE7F-9E24-4FA3-B332-69E8C472210E}"/>
              </a:ext>
            </a:extLst>
          </p:cNvPr>
          <p:cNvSpPr txBox="1"/>
          <p:nvPr/>
        </p:nvSpPr>
        <p:spPr>
          <a:xfrm>
            <a:off x="5079840" y="591646"/>
            <a:ext cx="317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Franklin Gothic Demi Cond" panose="020B0706030402020204" pitchFamily="34" charset="0"/>
              </a:rPr>
              <a:t>КОНТАКТЫ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AE2BD4-036B-467F-BC5E-FB90DB64292A}"/>
              </a:ext>
            </a:extLst>
          </p:cNvPr>
          <p:cNvSpPr txBox="1"/>
          <p:nvPr/>
        </p:nvSpPr>
        <p:spPr>
          <a:xfrm>
            <a:off x="5121201" y="1603370"/>
            <a:ext cx="3134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Евстифеев Михаил</a:t>
            </a:r>
          </a:p>
          <a:p>
            <a:r>
              <a:rPr lang="ru-RU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8-903-602-48-44</a:t>
            </a:r>
            <a:endParaRPr 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3100D7E-3F60-46BB-B215-4546BB13855F}"/>
              </a:ext>
            </a:extLst>
          </p:cNvPr>
          <p:cNvSpPr>
            <a:spLocks/>
          </p:cNvSpPr>
          <p:nvPr/>
        </p:nvSpPr>
        <p:spPr bwMode="auto">
          <a:xfrm>
            <a:off x="0" y="4046709"/>
            <a:ext cx="9900648" cy="3000044"/>
          </a:xfrm>
          <a:custGeom>
            <a:avLst/>
            <a:gdLst>
              <a:gd name="T0" fmla="*/ 0 w 525"/>
              <a:gd name="T1" fmla="*/ 72 h 180"/>
              <a:gd name="T2" fmla="*/ 178 w 525"/>
              <a:gd name="T3" fmla="*/ 54 h 180"/>
              <a:gd name="T4" fmla="*/ 388 w 525"/>
              <a:gd name="T5" fmla="*/ 159 h 180"/>
              <a:gd name="T6" fmla="*/ 525 w 525"/>
              <a:gd name="T7" fmla="*/ 159 h 180"/>
              <a:gd name="T8" fmla="*/ 525 w 525"/>
              <a:gd name="T9" fmla="*/ 0 h 180"/>
              <a:gd name="T10" fmla="*/ 398 w 525"/>
              <a:gd name="T11" fmla="*/ 56 h 180"/>
              <a:gd name="T12" fmla="*/ 262 w 525"/>
              <a:gd name="T13" fmla="*/ 48 h 180"/>
              <a:gd name="T14" fmla="*/ 128 w 525"/>
              <a:gd name="T15" fmla="*/ 54 h 180"/>
              <a:gd name="T16" fmla="*/ 0 w 525"/>
              <a:gd name="T17" fmla="*/ 12 h 180"/>
              <a:gd name="T18" fmla="*/ 0 w 525"/>
              <a:gd name="T19" fmla="*/ 7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5" h="180">
                <a:moveTo>
                  <a:pt x="0" y="72"/>
                </a:moveTo>
                <a:cubicBezTo>
                  <a:pt x="88" y="88"/>
                  <a:pt x="121" y="50"/>
                  <a:pt x="178" y="54"/>
                </a:cubicBezTo>
                <a:cubicBezTo>
                  <a:pt x="259" y="60"/>
                  <a:pt x="293" y="126"/>
                  <a:pt x="388" y="159"/>
                </a:cubicBezTo>
                <a:cubicBezTo>
                  <a:pt x="449" y="180"/>
                  <a:pt x="525" y="159"/>
                  <a:pt x="525" y="159"/>
                </a:cubicBezTo>
                <a:cubicBezTo>
                  <a:pt x="525" y="0"/>
                  <a:pt x="525" y="0"/>
                  <a:pt x="525" y="0"/>
                </a:cubicBezTo>
                <a:cubicBezTo>
                  <a:pt x="525" y="0"/>
                  <a:pt x="479" y="44"/>
                  <a:pt x="398" y="56"/>
                </a:cubicBezTo>
                <a:cubicBezTo>
                  <a:pt x="337" y="65"/>
                  <a:pt x="300" y="55"/>
                  <a:pt x="262" y="48"/>
                </a:cubicBezTo>
                <a:cubicBezTo>
                  <a:pt x="214" y="38"/>
                  <a:pt x="197" y="37"/>
                  <a:pt x="128" y="54"/>
                </a:cubicBezTo>
                <a:cubicBezTo>
                  <a:pt x="53" y="73"/>
                  <a:pt x="0" y="12"/>
                  <a:pt x="0" y="12"/>
                </a:cubicBezTo>
                <a:lnTo>
                  <a:pt x="0" y="72"/>
                </a:lnTo>
                <a:close/>
              </a:path>
            </a:pathLst>
          </a:custGeom>
          <a:gradFill>
            <a:gsLst>
              <a:gs pos="0">
                <a:srgbClr val="B548A0"/>
              </a:gs>
              <a:gs pos="100000">
                <a:srgbClr val="7030A0"/>
              </a:gs>
            </a:gsLst>
            <a:lin ang="2700000" scaled="0"/>
          </a:gradFill>
          <a:ln>
            <a:noFill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463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C7E9E6-685C-48C7-855A-D72DEB6AFBE8}"/>
              </a:ext>
            </a:extLst>
          </p:cNvPr>
          <p:cNvSpPr txBox="1"/>
          <p:nvPr/>
        </p:nvSpPr>
        <p:spPr>
          <a:xfrm>
            <a:off x="5115585" y="2515272"/>
            <a:ext cx="3134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Попков Сергей</a:t>
            </a:r>
          </a:p>
          <a:p>
            <a:r>
              <a:rPr lang="ru-RU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8-908-152-89-22</a:t>
            </a:r>
            <a:endParaRPr 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125E9-A734-4B56-948C-CD898815565F}"/>
              </a:ext>
            </a:extLst>
          </p:cNvPr>
          <p:cNvSpPr txBox="1"/>
          <p:nvPr/>
        </p:nvSpPr>
        <p:spPr>
          <a:xfrm>
            <a:off x="5115585" y="3429000"/>
            <a:ext cx="3134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Гребенюк Анатолий</a:t>
            </a:r>
          </a:p>
          <a:p>
            <a:r>
              <a:rPr lang="ru-RU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8-920-259-90-66</a:t>
            </a:r>
            <a:endParaRPr 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074" name="Picture 2" descr="https://pp.userapi.com/c851024/v851024496/173d01/oCueU6b9Mao.jpg">
            <a:extLst>
              <a:ext uri="{FF2B5EF4-FFF2-40B4-BE49-F238E27FC236}">
                <a16:creationId xmlns:a16="http://schemas.microsoft.com/office/drawing/2014/main" id="{FF2D9080-76E0-45F7-B78E-3B3C2552F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04" y="6991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23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B7925-C987-4883-BEA1-9DE173FAF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8" r="1425" b="4345"/>
          <a:stretch/>
        </p:blipFill>
        <p:spPr>
          <a:xfrm>
            <a:off x="70607" y="1015068"/>
            <a:ext cx="9764785" cy="49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67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24D690-3D0A-4A37-AC73-74669B361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0" r="1341" b="4044"/>
          <a:stretch/>
        </p:blipFill>
        <p:spPr>
          <a:xfrm>
            <a:off x="67112" y="1023458"/>
            <a:ext cx="9773174" cy="49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84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45CE845E-D718-FE4C-9D52-B0DB3EC17328}"/>
              </a:ext>
            </a:extLst>
          </p:cNvPr>
          <p:cNvSpPr>
            <a:spLocks/>
          </p:cNvSpPr>
          <p:nvPr/>
        </p:nvSpPr>
        <p:spPr bwMode="auto">
          <a:xfrm>
            <a:off x="0" y="-156176"/>
            <a:ext cx="9900648" cy="2488315"/>
          </a:xfrm>
          <a:custGeom>
            <a:avLst/>
            <a:gdLst>
              <a:gd name="T0" fmla="*/ 0 w 525"/>
              <a:gd name="T1" fmla="*/ 72 h 180"/>
              <a:gd name="T2" fmla="*/ 178 w 525"/>
              <a:gd name="T3" fmla="*/ 54 h 180"/>
              <a:gd name="T4" fmla="*/ 388 w 525"/>
              <a:gd name="T5" fmla="*/ 159 h 180"/>
              <a:gd name="T6" fmla="*/ 525 w 525"/>
              <a:gd name="T7" fmla="*/ 159 h 180"/>
              <a:gd name="T8" fmla="*/ 525 w 525"/>
              <a:gd name="T9" fmla="*/ 0 h 180"/>
              <a:gd name="T10" fmla="*/ 398 w 525"/>
              <a:gd name="T11" fmla="*/ 56 h 180"/>
              <a:gd name="T12" fmla="*/ 262 w 525"/>
              <a:gd name="T13" fmla="*/ 48 h 180"/>
              <a:gd name="T14" fmla="*/ 128 w 525"/>
              <a:gd name="T15" fmla="*/ 54 h 180"/>
              <a:gd name="T16" fmla="*/ 0 w 525"/>
              <a:gd name="T17" fmla="*/ 12 h 180"/>
              <a:gd name="T18" fmla="*/ 0 w 525"/>
              <a:gd name="T19" fmla="*/ 7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5" h="180">
                <a:moveTo>
                  <a:pt x="0" y="72"/>
                </a:moveTo>
                <a:cubicBezTo>
                  <a:pt x="88" y="88"/>
                  <a:pt x="121" y="50"/>
                  <a:pt x="178" y="54"/>
                </a:cubicBezTo>
                <a:cubicBezTo>
                  <a:pt x="259" y="60"/>
                  <a:pt x="293" y="126"/>
                  <a:pt x="388" y="159"/>
                </a:cubicBezTo>
                <a:cubicBezTo>
                  <a:pt x="449" y="180"/>
                  <a:pt x="525" y="159"/>
                  <a:pt x="525" y="159"/>
                </a:cubicBezTo>
                <a:cubicBezTo>
                  <a:pt x="525" y="0"/>
                  <a:pt x="525" y="0"/>
                  <a:pt x="525" y="0"/>
                </a:cubicBezTo>
                <a:cubicBezTo>
                  <a:pt x="525" y="0"/>
                  <a:pt x="479" y="44"/>
                  <a:pt x="398" y="56"/>
                </a:cubicBezTo>
                <a:cubicBezTo>
                  <a:pt x="337" y="65"/>
                  <a:pt x="300" y="55"/>
                  <a:pt x="262" y="48"/>
                </a:cubicBezTo>
                <a:cubicBezTo>
                  <a:pt x="214" y="38"/>
                  <a:pt x="197" y="37"/>
                  <a:pt x="128" y="54"/>
                </a:cubicBezTo>
                <a:cubicBezTo>
                  <a:pt x="53" y="73"/>
                  <a:pt x="0" y="12"/>
                  <a:pt x="0" y="12"/>
                </a:cubicBezTo>
                <a:lnTo>
                  <a:pt x="0" y="72"/>
                </a:lnTo>
                <a:close/>
              </a:path>
            </a:pathLst>
          </a:custGeom>
          <a:gradFill>
            <a:gsLst>
              <a:gs pos="0">
                <a:srgbClr val="B548A0"/>
              </a:gs>
              <a:gs pos="100000">
                <a:srgbClr val="7030A0"/>
              </a:gs>
            </a:gsLst>
            <a:lin ang="2700000" scaled="0"/>
          </a:gradFill>
          <a:ln>
            <a:noFill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4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4D5F5-9495-4C7F-958E-7732DC503B22}"/>
              </a:ext>
            </a:extLst>
          </p:cNvPr>
          <p:cNvSpPr txBox="1"/>
          <p:nvPr/>
        </p:nvSpPr>
        <p:spPr>
          <a:xfrm>
            <a:off x="483768" y="1870474"/>
            <a:ext cx="516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Franklin Gothic Demi Cond" panose="020B0706030402020204" pitchFamily="34" charset="0"/>
              </a:rPr>
              <a:t>ЦЕЛЬ ПРОЕКТА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BC912E-3255-4B54-803F-C4251A5EC736}"/>
              </a:ext>
            </a:extLst>
          </p:cNvPr>
          <p:cNvSpPr txBox="1"/>
          <p:nvPr/>
        </p:nvSpPr>
        <p:spPr>
          <a:xfrm>
            <a:off x="508935" y="3022417"/>
            <a:ext cx="92055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Разработка системы, которая позволяет агрегировать данные  по специалистам подрядных организаций из различных государственных источников, контролировать их квалификацию,  а так же сокращать время на прохождение обучений и получения допуска на объект формируя</a:t>
            </a:r>
          </a:p>
          <a:p>
            <a:endParaRPr lang="ru-RU" sz="2400" dirty="0"/>
          </a:p>
          <a:p>
            <a:r>
              <a:rPr lang="ru-RU" sz="3600" b="1" dirty="0">
                <a:latin typeface="Franklin Gothic Demi" panose="020B0703020102020204" pitchFamily="34" charset="0"/>
              </a:rPr>
              <a:t>«ЦИФРОВОЙ ПАСПОРТ БЕЗОПАСНОСТИ»</a:t>
            </a:r>
            <a:endParaRPr lang="ru-RU" sz="2400" b="1" dirty="0">
              <a:latin typeface="Franklin Gothic Demi" panose="020B0703020102020204" pitchFamily="34" charset="0"/>
            </a:endParaRPr>
          </a:p>
          <a:p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097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45CE845E-D718-FE4C-9D52-B0DB3EC17328}"/>
              </a:ext>
            </a:extLst>
          </p:cNvPr>
          <p:cNvSpPr>
            <a:spLocks/>
          </p:cNvSpPr>
          <p:nvPr/>
        </p:nvSpPr>
        <p:spPr bwMode="auto">
          <a:xfrm>
            <a:off x="0" y="-156176"/>
            <a:ext cx="9900648" cy="1892697"/>
          </a:xfrm>
          <a:custGeom>
            <a:avLst/>
            <a:gdLst>
              <a:gd name="T0" fmla="*/ 0 w 525"/>
              <a:gd name="T1" fmla="*/ 72 h 180"/>
              <a:gd name="T2" fmla="*/ 178 w 525"/>
              <a:gd name="T3" fmla="*/ 54 h 180"/>
              <a:gd name="T4" fmla="*/ 388 w 525"/>
              <a:gd name="T5" fmla="*/ 159 h 180"/>
              <a:gd name="T6" fmla="*/ 525 w 525"/>
              <a:gd name="T7" fmla="*/ 159 h 180"/>
              <a:gd name="T8" fmla="*/ 525 w 525"/>
              <a:gd name="T9" fmla="*/ 0 h 180"/>
              <a:gd name="T10" fmla="*/ 398 w 525"/>
              <a:gd name="T11" fmla="*/ 56 h 180"/>
              <a:gd name="T12" fmla="*/ 262 w 525"/>
              <a:gd name="T13" fmla="*/ 48 h 180"/>
              <a:gd name="T14" fmla="*/ 128 w 525"/>
              <a:gd name="T15" fmla="*/ 54 h 180"/>
              <a:gd name="T16" fmla="*/ 0 w 525"/>
              <a:gd name="T17" fmla="*/ 12 h 180"/>
              <a:gd name="T18" fmla="*/ 0 w 525"/>
              <a:gd name="T19" fmla="*/ 7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5" h="180">
                <a:moveTo>
                  <a:pt x="0" y="72"/>
                </a:moveTo>
                <a:cubicBezTo>
                  <a:pt x="88" y="88"/>
                  <a:pt x="121" y="50"/>
                  <a:pt x="178" y="54"/>
                </a:cubicBezTo>
                <a:cubicBezTo>
                  <a:pt x="259" y="60"/>
                  <a:pt x="293" y="126"/>
                  <a:pt x="388" y="159"/>
                </a:cubicBezTo>
                <a:cubicBezTo>
                  <a:pt x="449" y="180"/>
                  <a:pt x="525" y="159"/>
                  <a:pt x="525" y="159"/>
                </a:cubicBezTo>
                <a:cubicBezTo>
                  <a:pt x="525" y="0"/>
                  <a:pt x="525" y="0"/>
                  <a:pt x="525" y="0"/>
                </a:cubicBezTo>
                <a:cubicBezTo>
                  <a:pt x="525" y="0"/>
                  <a:pt x="479" y="44"/>
                  <a:pt x="398" y="56"/>
                </a:cubicBezTo>
                <a:cubicBezTo>
                  <a:pt x="337" y="65"/>
                  <a:pt x="300" y="55"/>
                  <a:pt x="262" y="48"/>
                </a:cubicBezTo>
                <a:cubicBezTo>
                  <a:pt x="214" y="38"/>
                  <a:pt x="197" y="37"/>
                  <a:pt x="128" y="54"/>
                </a:cubicBezTo>
                <a:cubicBezTo>
                  <a:pt x="53" y="73"/>
                  <a:pt x="0" y="12"/>
                  <a:pt x="0" y="12"/>
                </a:cubicBezTo>
                <a:lnTo>
                  <a:pt x="0" y="72"/>
                </a:lnTo>
                <a:close/>
              </a:path>
            </a:pathLst>
          </a:custGeom>
          <a:gradFill>
            <a:gsLst>
              <a:gs pos="0">
                <a:srgbClr val="B548A0"/>
              </a:gs>
              <a:gs pos="100000">
                <a:srgbClr val="7030A0"/>
              </a:gs>
            </a:gsLst>
            <a:lin ang="2700000" scaled="0"/>
          </a:gradFill>
          <a:ln>
            <a:noFill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US" sz="14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4D5F5-9495-4C7F-958E-7732DC503B22}"/>
              </a:ext>
            </a:extLst>
          </p:cNvPr>
          <p:cNvSpPr txBox="1"/>
          <p:nvPr/>
        </p:nvSpPr>
        <p:spPr>
          <a:xfrm>
            <a:off x="827717" y="2023355"/>
            <a:ext cx="724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Franklin Gothic Demi Cond" panose="020B0706030402020204" pitchFamily="34" charset="0"/>
              </a:rPr>
              <a:t>МАСШТАБИРУЕМОСТЬ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BC912E-3255-4B54-803F-C4251A5EC736}"/>
              </a:ext>
            </a:extLst>
          </p:cNvPr>
          <p:cNvSpPr txBox="1"/>
          <p:nvPr/>
        </p:nvSpPr>
        <p:spPr>
          <a:xfrm>
            <a:off x="827718" y="3175298"/>
            <a:ext cx="879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Задача сделать решение для интеграции с системой СКУД и организации доступа к объектам при помощи аудио ключа во время прохождения инструктажей до прибытия на предприятие.</a:t>
            </a:r>
          </a:p>
        </p:txBody>
      </p:sp>
    </p:spTree>
    <p:extLst>
      <p:ext uri="{BB962C8B-B14F-4D97-AF65-F5344CB8AC3E}">
        <p14:creationId xmlns:p14="http://schemas.microsoft.com/office/powerpoint/2010/main" val="3332023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904" y="200834"/>
            <a:ext cx="7600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Franklin Gothic Demi Cond" panose="020B0706030402020204" pitchFamily="34" charset="0"/>
              </a:rPr>
              <a:t>Предпосылки для создания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609" y="1124164"/>
            <a:ext cx="79928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выполнении различных задач предприятия заключают договора подряда с множеством подрядных организаций, которые в свою очередь могут заключать договора субподряда с другими организациями и т.д.  В результате предприятие имеет следующие риски: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Получение травм на производстве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Репутационные</a:t>
            </a:r>
            <a:r>
              <a:rPr lang="ru-RU" dirty="0"/>
              <a:t> риски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Остановка производства в связи с расследованиями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Смертельные случаи на производстве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Аварии, пожары</a:t>
            </a: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897896" y="3772334"/>
            <a:ext cx="7811808" cy="57606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B548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Подряд на работы</a:t>
            </a: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867904" y="4560514"/>
            <a:ext cx="4301121" cy="576064"/>
          </a:xfrm>
          <a:prstGeom prst="flowChartProcess">
            <a:avLst/>
          </a:prstGeom>
          <a:solidFill>
            <a:srgbClr val="B548A0"/>
          </a:solidFill>
          <a:ln w="28575">
            <a:solidFill>
              <a:srgbClr val="B548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Работы подрядчика</a:t>
            </a: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5160660" y="5367387"/>
            <a:ext cx="1808564" cy="576064"/>
          </a:xfrm>
          <a:prstGeom prst="flowChartProcess">
            <a:avLst/>
          </a:prstGeom>
          <a:solidFill>
            <a:srgbClr val="B548A0"/>
          </a:solidFill>
          <a:ln w="28575">
            <a:solidFill>
              <a:srgbClr val="B548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Работы субподрядчика</a:t>
            </a: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5169024" y="4560514"/>
            <a:ext cx="3528392" cy="57606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B548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Остальные работы</a:t>
            </a: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6969224" y="5367387"/>
            <a:ext cx="1728192" cy="57606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B548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Остальные работы</a:t>
            </a:r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6933220" y="6158732"/>
            <a:ext cx="1808564" cy="576064"/>
          </a:xfrm>
          <a:prstGeom prst="flowChartProcess">
            <a:avLst/>
          </a:prstGeom>
          <a:solidFill>
            <a:srgbClr val="B548A0"/>
          </a:solidFill>
          <a:ln w="28575">
            <a:solidFill>
              <a:srgbClr val="B548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Работы субподрядчика</a:t>
            </a:r>
          </a:p>
        </p:txBody>
      </p:sp>
    </p:spTree>
    <p:extLst>
      <p:ext uri="{BB962C8B-B14F-4D97-AF65-F5344CB8AC3E}">
        <p14:creationId xmlns:p14="http://schemas.microsoft.com/office/powerpoint/2010/main" val="8809973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103" y="1917868"/>
            <a:ext cx="41044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Компания-заказчик:</a:t>
            </a:r>
          </a:p>
          <a:p>
            <a:endParaRPr lang="ru-RU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Формирование заявки на работу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Выбор только классифицированных специалистов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Предоставление распределенного доступа к объектам работ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Гарантия пройденных инструктажей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5536" y="1917867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Подрядная организация: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Сокращение финансовых и временных потерь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A75A3-D935-4919-A515-D1D0B3EC7DA2}"/>
              </a:ext>
            </a:extLst>
          </p:cNvPr>
          <p:cNvSpPr txBox="1"/>
          <p:nvPr/>
        </p:nvSpPr>
        <p:spPr>
          <a:xfrm>
            <a:off x="703103" y="538927"/>
            <a:ext cx="6130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Franklin Gothic Demi Cond" panose="020B0706030402020204" pitchFamily="34" charset="0"/>
              </a:rPr>
              <a:t>Решаемые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1319856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748146" y="2554432"/>
            <a:ext cx="2195945" cy="2802083"/>
            <a:chOff x="489527" y="2262908"/>
            <a:chExt cx="2927926" cy="3736110"/>
          </a:xfrm>
        </p:grpSpPr>
        <p:sp>
          <p:nvSpPr>
            <p:cNvPr id="10" name="Блок-схема: магнитный диск 9"/>
            <p:cNvSpPr/>
            <p:nvPr/>
          </p:nvSpPr>
          <p:spPr>
            <a:xfrm>
              <a:off x="489527" y="4849091"/>
              <a:ext cx="1371599" cy="1149927"/>
            </a:xfrm>
            <a:prstGeom prst="flowChartMagneticDisk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образования</a:t>
              </a:r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489528" y="3556000"/>
              <a:ext cx="1371599" cy="1149927"/>
            </a:xfrm>
            <a:prstGeom prst="flowChartMagneticDisk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БД МВД </a:t>
              </a:r>
            </a:p>
          </p:txBody>
        </p:sp>
        <p:sp>
          <p:nvSpPr>
            <p:cNvPr id="12" name="Блок-схема: магнитный диск 11"/>
            <p:cNvSpPr/>
            <p:nvPr/>
          </p:nvSpPr>
          <p:spPr>
            <a:xfrm>
              <a:off x="489528" y="2262909"/>
              <a:ext cx="1371599" cy="1149927"/>
            </a:xfrm>
            <a:prstGeom prst="flowChartMagneticDisk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БД </a:t>
              </a:r>
              <a:r>
                <a:rPr lang="ru-RU" sz="1350" dirty="0" err="1"/>
                <a:t>Гос.Услуги</a:t>
              </a:r>
              <a:endParaRPr lang="ru-RU" sz="1350" dirty="0"/>
            </a:p>
          </p:txBody>
        </p:sp>
        <p:sp>
          <p:nvSpPr>
            <p:cNvPr id="13" name="Блок-схема: магнитный диск 12"/>
            <p:cNvSpPr/>
            <p:nvPr/>
          </p:nvSpPr>
          <p:spPr>
            <a:xfrm>
              <a:off x="2045854" y="2262908"/>
              <a:ext cx="1371599" cy="1149927"/>
            </a:xfrm>
            <a:prstGeom prst="flowChartMagneticDisk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</a:t>
              </a:r>
              <a:r>
                <a:rPr lang="ru-RU" sz="825" dirty="0"/>
                <a:t>здравоохранения</a:t>
              </a:r>
            </a:p>
          </p:txBody>
        </p:sp>
        <p:sp>
          <p:nvSpPr>
            <p:cNvPr id="14" name="Блок-схема: магнитный диск 13"/>
            <p:cNvSpPr/>
            <p:nvPr/>
          </p:nvSpPr>
          <p:spPr>
            <a:xfrm>
              <a:off x="2045853" y="3555999"/>
              <a:ext cx="1371599" cy="1149927"/>
            </a:xfrm>
            <a:prstGeom prst="flowChartMagneticDisk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БД Мин. труда</a:t>
              </a:r>
            </a:p>
          </p:txBody>
        </p:sp>
        <p:sp>
          <p:nvSpPr>
            <p:cNvPr id="15" name="Блок-схема: магнитный диск 14"/>
            <p:cNvSpPr/>
            <p:nvPr/>
          </p:nvSpPr>
          <p:spPr>
            <a:xfrm>
              <a:off x="2045852" y="4849091"/>
              <a:ext cx="1371599" cy="1149927"/>
            </a:xfrm>
            <a:prstGeom prst="flowChartMagneticDisk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200" dirty="0"/>
                <a:t>Другие доп. источники</a:t>
              </a:r>
            </a:p>
          </p:txBody>
        </p:sp>
      </p:grpSp>
      <p:cxnSp>
        <p:nvCxnSpPr>
          <p:cNvPr id="17" name="Прямая соединительная линия 16"/>
          <p:cNvCxnSpPr/>
          <p:nvPr/>
        </p:nvCxnSpPr>
        <p:spPr>
          <a:xfrm flipH="1">
            <a:off x="3138056" y="1794886"/>
            <a:ext cx="6927" cy="385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/>
          <p:cNvGrpSpPr/>
          <p:nvPr/>
        </p:nvGrpSpPr>
        <p:grpSpPr>
          <a:xfrm>
            <a:off x="6878782" y="2554433"/>
            <a:ext cx="2113749" cy="3263579"/>
            <a:chOff x="8663708" y="2262908"/>
            <a:chExt cx="2818332" cy="4351439"/>
          </a:xfrm>
        </p:grpSpPr>
        <p:sp>
          <p:nvSpPr>
            <p:cNvPr id="20" name="Блок-схема: альтернативный процесс 19"/>
            <p:cNvSpPr/>
            <p:nvPr/>
          </p:nvSpPr>
          <p:spPr>
            <a:xfrm>
              <a:off x="8663709" y="2262908"/>
              <a:ext cx="2419927" cy="692728"/>
            </a:xfrm>
            <a:prstGeom prst="flowChartAlternateProcess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Задача / контракт</a:t>
              </a:r>
            </a:p>
          </p:txBody>
        </p:sp>
        <p:sp>
          <p:nvSpPr>
            <p:cNvPr id="22" name="Блок-схема: процесс 21"/>
            <p:cNvSpPr/>
            <p:nvPr/>
          </p:nvSpPr>
          <p:spPr>
            <a:xfrm>
              <a:off x="8663708" y="3288146"/>
              <a:ext cx="2419927" cy="424872"/>
            </a:xfrm>
            <a:prstGeom prst="flowChartProcess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Список видов работ</a:t>
              </a:r>
            </a:p>
          </p:txBody>
        </p:sp>
        <p:sp>
          <p:nvSpPr>
            <p:cNvPr id="27" name="Блок-схема: процесс 26"/>
            <p:cNvSpPr/>
            <p:nvPr/>
          </p:nvSpPr>
          <p:spPr>
            <a:xfrm>
              <a:off x="9037781" y="3867726"/>
              <a:ext cx="2444259" cy="526472"/>
            </a:xfrm>
            <a:prstGeom prst="flowChartProcess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Требования по безопасности</a:t>
              </a:r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9037781" y="4625108"/>
              <a:ext cx="2444259" cy="526472"/>
            </a:xfrm>
            <a:prstGeom prst="flowChartProcess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Квалификация</a:t>
              </a:r>
            </a:p>
          </p:txBody>
        </p:sp>
        <p:sp>
          <p:nvSpPr>
            <p:cNvPr id="29" name="Блок-схема: процесс 28"/>
            <p:cNvSpPr/>
            <p:nvPr/>
          </p:nvSpPr>
          <p:spPr>
            <a:xfrm>
              <a:off x="9037781" y="5345147"/>
              <a:ext cx="2444259" cy="526472"/>
            </a:xfrm>
            <a:prstGeom prst="flowChartProcess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Компетенция</a:t>
              </a:r>
            </a:p>
          </p:txBody>
        </p:sp>
        <p:sp>
          <p:nvSpPr>
            <p:cNvPr id="30" name="Блок-схема: процесс 29"/>
            <p:cNvSpPr/>
            <p:nvPr/>
          </p:nvSpPr>
          <p:spPr>
            <a:xfrm>
              <a:off x="9037781" y="6087875"/>
              <a:ext cx="2444259" cy="526472"/>
            </a:xfrm>
            <a:prstGeom prst="flowChartProcess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1350" dirty="0"/>
                <a:t>Сертификация</a:t>
              </a:r>
            </a:p>
          </p:txBody>
        </p:sp>
        <p:sp>
          <p:nvSpPr>
            <p:cNvPr id="31" name="Стрелка вниз 30"/>
            <p:cNvSpPr/>
            <p:nvPr/>
          </p:nvSpPr>
          <p:spPr>
            <a:xfrm>
              <a:off x="9689409" y="2955636"/>
              <a:ext cx="350519" cy="332510"/>
            </a:xfrm>
            <a:prstGeom prst="downArrow">
              <a:avLst/>
            </a:prstGeom>
            <a:ln>
              <a:solidFill>
                <a:srgbClr val="B548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 flipH="1" flipV="1">
              <a:off x="8829964" y="3731492"/>
              <a:ext cx="9236" cy="2634273"/>
            </a:xfrm>
            <a:prstGeom prst="line">
              <a:avLst/>
            </a:prstGeom>
            <a:ln>
              <a:solidFill>
                <a:srgbClr val="B548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endCxn id="30" idx="1"/>
            </p:cNvCxnSpPr>
            <p:nvPr/>
          </p:nvCxnSpPr>
          <p:spPr>
            <a:xfrm>
              <a:off x="8839200" y="6351111"/>
              <a:ext cx="198581" cy="0"/>
            </a:xfrm>
            <a:prstGeom prst="line">
              <a:avLst/>
            </a:prstGeom>
            <a:ln>
              <a:solidFill>
                <a:srgbClr val="B548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8839200" y="4153656"/>
              <a:ext cx="198581" cy="0"/>
            </a:xfrm>
            <a:prstGeom prst="line">
              <a:avLst/>
            </a:prstGeom>
            <a:ln>
              <a:solidFill>
                <a:srgbClr val="B548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8839200" y="5608383"/>
              <a:ext cx="198581" cy="0"/>
            </a:xfrm>
            <a:prstGeom prst="line">
              <a:avLst/>
            </a:prstGeom>
            <a:ln>
              <a:solidFill>
                <a:srgbClr val="B548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8839200" y="4934128"/>
              <a:ext cx="198581" cy="0"/>
            </a:xfrm>
            <a:prstGeom prst="line">
              <a:avLst/>
            </a:prstGeom>
            <a:ln>
              <a:solidFill>
                <a:srgbClr val="B548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Стрелка вверх 44"/>
          <p:cNvSpPr/>
          <p:nvPr/>
        </p:nvSpPr>
        <p:spPr>
          <a:xfrm rot="5400000">
            <a:off x="3158837" y="2817668"/>
            <a:ext cx="491837" cy="519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6" name="Стрелка вверх 45"/>
          <p:cNvSpPr/>
          <p:nvPr/>
        </p:nvSpPr>
        <p:spPr>
          <a:xfrm rot="16200000">
            <a:off x="6047510" y="4360419"/>
            <a:ext cx="491837" cy="519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 dirty="0"/>
          </a:p>
        </p:txBody>
      </p:sp>
      <p:sp>
        <p:nvSpPr>
          <p:cNvPr id="47" name="Блок-схема: процесс 46"/>
          <p:cNvSpPr/>
          <p:nvPr/>
        </p:nvSpPr>
        <p:spPr>
          <a:xfrm>
            <a:off x="3671456" y="2592382"/>
            <a:ext cx="2306781" cy="841665"/>
          </a:xfrm>
          <a:prstGeom prst="flowChartProcess">
            <a:avLst/>
          </a:prstGeom>
          <a:ln>
            <a:solidFill>
              <a:srgbClr val="B548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Витрина данных с профилем специалиста</a:t>
            </a:r>
          </a:p>
        </p:txBody>
      </p:sp>
      <p:sp>
        <p:nvSpPr>
          <p:cNvPr id="48" name="Блок-схема: процесс 47"/>
          <p:cNvSpPr/>
          <p:nvPr/>
        </p:nvSpPr>
        <p:spPr>
          <a:xfrm>
            <a:off x="3723411" y="4236024"/>
            <a:ext cx="2306781" cy="841665"/>
          </a:xfrm>
          <a:prstGeom prst="flowChartProcess">
            <a:avLst/>
          </a:prstGeom>
          <a:ln>
            <a:solidFill>
              <a:srgbClr val="B548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Витрина данных с профилем подрядчика</a:t>
            </a:r>
          </a:p>
        </p:txBody>
      </p:sp>
      <p:sp>
        <p:nvSpPr>
          <p:cNvPr id="49" name="Двойная стрелка вверх/вниз 48"/>
          <p:cNvSpPr/>
          <p:nvPr/>
        </p:nvSpPr>
        <p:spPr>
          <a:xfrm>
            <a:off x="4620492" y="3434047"/>
            <a:ext cx="430124" cy="8019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51" name="TextBox 50"/>
          <p:cNvSpPr txBox="1"/>
          <p:nvPr/>
        </p:nvSpPr>
        <p:spPr>
          <a:xfrm>
            <a:off x="748146" y="1794886"/>
            <a:ext cx="21959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федеральных источников данных</a:t>
            </a:r>
          </a:p>
          <a:p>
            <a:endParaRPr lang="ru-RU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6878782" y="1801690"/>
            <a:ext cx="2173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предприятия</a:t>
            </a:r>
          </a:p>
          <a:p>
            <a:endParaRPr lang="ru-RU" sz="1350" dirty="0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H="1">
            <a:off x="6560129" y="1713995"/>
            <a:ext cx="6927" cy="385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38947" y="1750717"/>
            <a:ext cx="30202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Уровень программного обеспечения интегрируемого в СКУД предприятия</a:t>
            </a:r>
          </a:p>
          <a:p>
            <a:endParaRPr lang="ru-RU" sz="13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EC32D7-1D36-49EB-B79D-374EA261CE8C}"/>
              </a:ext>
            </a:extLst>
          </p:cNvPr>
          <p:cNvSpPr txBox="1"/>
          <p:nvPr/>
        </p:nvSpPr>
        <p:spPr>
          <a:xfrm>
            <a:off x="648475" y="335599"/>
            <a:ext cx="731719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Franklin Gothic Demi Cond" panose="020B0706030402020204" pitchFamily="34" charset="0"/>
              </a:rPr>
              <a:t>Трехуровневая концепция</a:t>
            </a:r>
          </a:p>
        </p:txBody>
      </p:sp>
    </p:spTree>
    <p:extLst>
      <p:ext uri="{BB962C8B-B14F-4D97-AF65-F5344CB8AC3E}">
        <p14:creationId xmlns:p14="http://schemas.microsoft.com/office/powerpoint/2010/main" val="2896977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32520" y="1556792"/>
            <a:ext cx="1800200" cy="576064"/>
          </a:xfrm>
          <a:prstGeom prst="roundRect">
            <a:avLst/>
          </a:prstGeom>
          <a:solidFill>
            <a:srgbClr val="B54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Компания заказчик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160912" y="1556792"/>
            <a:ext cx="1800200" cy="576064"/>
          </a:xfrm>
          <a:prstGeom prst="roundRect">
            <a:avLst/>
          </a:prstGeom>
          <a:solidFill>
            <a:srgbClr val="B54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Подрядная организация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29264" y="1556792"/>
            <a:ext cx="1800200" cy="576064"/>
          </a:xfrm>
          <a:prstGeom prst="roundRect">
            <a:avLst/>
          </a:prstGeom>
          <a:solidFill>
            <a:srgbClr val="B54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Исполнитель-специалист</a:t>
            </a:r>
          </a:p>
        </p:txBody>
      </p:sp>
      <p:cxnSp>
        <p:nvCxnSpPr>
          <p:cNvPr id="8" name="Прямая соединительная линия 7"/>
          <p:cNvCxnSpPr>
            <a:stCxn id="4" idx="2"/>
          </p:cNvCxnSpPr>
          <p:nvPr/>
        </p:nvCxnSpPr>
        <p:spPr>
          <a:xfrm>
            <a:off x="1532620" y="2132856"/>
            <a:ext cx="0" cy="4392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5061012" y="2132857"/>
            <a:ext cx="1" cy="15841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231057" y="2132856"/>
            <a:ext cx="0" cy="43924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532620" y="2636912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1728" y="2329136"/>
            <a:ext cx="2703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Формирование заявки на работу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43383" y="2833772"/>
            <a:ext cx="351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Распределение работ по специалистам. Отправка на согласование</a:t>
            </a:r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1543382" y="3356992"/>
            <a:ext cx="3517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543383" y="3717032"/>
            <a:ext cx="3517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543383" y="4149080"/>
            <a:ext cx="6687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73868" y="3841304"/>
            <a:ext cx="2574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Согласование заявки на работу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77300" y="3409256"/>
            <a:ext cx="1849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Возврат на доработку</a:t>
            </a:r>
          </a:p>
        </p:txBody>
      </p:sp>
      <p:cxnSp>
        <p:nvCxnSpPr>
          <p:cNvPr id="46" name="Прямая со стрелкой 45"/>
          <p:cNvCxnSpPr/>
          <p:nvPr/>
        </p:nvCxnSpPr>
        <p:spPr>
          <a:xfrm flipV="1">
            <a:off x="5061014" y="3356993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1532621" y="4581128"/>
            <a:ext cx="6698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18577" y="4273352"/>
            <a:ext cx="548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Подтверждение квалификации. Прохождение тестов и инструктажей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1532621" y="5085184"/>
            <a:ext cx="6698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03965" y="4777408"/>
            <a:ext cx="4114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Формирование </a:t>
            </a:r>
            <a:r>
              <a:rPr lang="ru-RU" sz="1400" dirty="0" err="1"/>
              <a:t>профайла</a:t>
            </a:r>
            <a:r>
              <a:rPr lang="ru-RU" sz="1400" dirty="0"/>
              <a:t>. Предоставление доступа</a:t>
            </a:r>
          </a:p>
        </p:txBody>
      </p:sp>
      <p:cxnSp>
        <p:nvCxnSpPr>
          <p:cNvPr id="58" name="Прямая со стрелкой 57"/>
          <p:cNvCxnSpPr/>
          <p:nvPr/>
        </p:nvCxnSpPr>
        <p:spPr>
          <a:xfrm flipH="1">
            <a:off x="1543382" y="5589240"/>
            <a:ext cx="66859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93759" y="5281464"/>
            <a:ext cx="3694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Идентификация по результатам тестирования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8CF6C8-327F-4088-AD0D-12DB59F1F592}"/>
              </a:ext>
            </a:extLst>
          </p:cNvPr>
          <p:cNvSpPr txBox="1"/>
          <p:nvPr/>
        </p:nvSpPr>
        <p:spPr>
          <a:xfrm>
            <a:off x="648475" y="335599"/>
            <a:ext cx="80181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Franklin Gothic Demi Cond" panose="020B0706030402020204" pitchFamily="34" charset="0"/>
              </a:rPr>
              <a:t>Диаграмма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3708396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495</Words>
  <Application>Microsoft Office PowerPoint</Application>
  <PresentationFormat>Лист A4 (210x297 мм)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Franklin Gothic Demi</vt:lpstr>
      <vt:lpstr>Franklin Gothic Demi Cond</vt:lpstr>
      <vt:lpstr>Open Sans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Формирование профайла на смартфоне</vt:lpstr>
      <vt:lpstr>Прохождение допуска голосом на объекты</vt:lpstr>
      <vt:lpstr>Схема распределенного доступа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Evstifeev</dc:creator>
  <cp:lastModifiedBy>Mikhail Evstifeev</cp:lastModifiedBy>
  <cp:revision>16</cp:revision>
  <dcterms:created xsi:type="dcterms:W3CDTF">2019-07-09T17:33:39Z</dcterms:created>
  <dcterms:modified xsi:type="dcterms:W3CDTF">2019-07-21T12:53:54Z</dcterms:modified>
</cp:coreProperties>
</file>