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7" r:id="rId4"/>
    <p:sldId id="262" r:id="rId5"/>
    <p:sldId id="256" r:id="rId6"/>
    <p:sldId id="266" r:id="rId7"/>
    <p:sldId id="263" r:id="rId8"/>
    <p:sldId id="264" r:id="rId9"/>
    <p:sldId id="260" r:id="rId10"/>
    <p:sldId id="258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9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903" y="200834"/>
            <a:ext cx="840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Предпосылки для создания решения 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04608" y="908720"/>
            <a:ext cx="7992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выполнении различных задач предприятия заключают договора подряда с множеством подрядных организаций, которые в свою очередь могут заключать договора субподряда с другими организациями и т.д.  В результате предприятие имеет следующие риски: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Получение травм на производстве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Репутационные</a:t>
            </a:r>
            <a:r>
              <a:rPr lang="ru-RU" dirty="0" smtClean="0"/>
              <a:t> риски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Остановка производства в связи с расследованиями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Смертельные случаи на производстве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Аварии, пожары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16896" y="3556891"/>
            <a:ext cx="7811808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 на работы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86903" y="4345071"/>
            <a:ext cx="4301121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подрядчика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4779660" y="5151944"/>
            <a:ext cx="1808564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субподрядчика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4788024" y="4345071"/>
            <a:ext cx="3528392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Остальные работы</a:t>
            </a:r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588224" y="5151944"/>
            <a:ext cx="1728192" cy="57606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Остальные работы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6552220" y="5943289"/>
            <a:ext cx="1808564" cy="576064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Работы субподрядчика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9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Прохождение допуска голосом на объекты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718114"/>
            <a:ext cx="4298838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6016" y="701734"/>
            <a:ext cx="4248472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ÐÐ°ÑÑÐ¸Ð½ÐºÐ¸ Ð¿Ð¾ Ð·Ð°Ð¿ÑÐ¾ÑÑ Ð¸ÐºÐ¾Ð½ÐºÐ° Ð¼Ð¸ÐºÑÐ¾ÑÐ¾Ð½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3006"/>
            <a:ext cx="1858202" cy="1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72292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Произнесите ваше в ФИО для идентификации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0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8" y="1916833"/>
            <a:ext cx="1209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92133" y="1916833"/>
            <a:ext cx="20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Иванов</a:t>
            </a:r>
          </a:p>
          <a:p>
            <a:r>
              <a:rPr lang="ru-RU" sz="2000" dirty="0" smtClean="0"/>
              <a:t>Иван</a:t>
            </a:r>
          </a:p>
          <a:p>
            <a:r>
              <a:rPr lang="ru-RU" sz="2000" dirty="0" smtClean="0"/>
              <a:t>Иванович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57301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Доступ предоставлен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13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70" y="4454682"/>
            <a:ext cx="1521582" cy="14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распределенного доступа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3888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98484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Цех№3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51429"/>
              </p:ext>
            </p:extLst>
          </p:nvPr>
        </p:nvGraphicFramePr>
        <p:xfrm>
          <a:off x="395536" y="885840"/>
          <a:ext cx="80648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ФИО специалиста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Обозначение на схеме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Иван Иванович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Механик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 Петр Петрович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Электромонтер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Семенов Семен Семенович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Инженер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323528" y="3933056"/>
            <a:ext cx="8424936" cy="288032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63888" y="3501008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КПП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22033" y="3535466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Компания заказчика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09228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92280" y="1916832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92280" y="22768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625908" y="318615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398484" y="4865859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28821" y="3186158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25908" y="4869160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60554" y="4865859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043608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04248" y="486585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463988" y="318160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Актуальность 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настоящий момент отсутствует система, которая бы могла агрегировать данные  по специалистам подрядных организаций из различных государственных источников, контролировать их квалификацию,  а так же сокращать время на прохождение обучений и получения допуска на объект.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	Конкурентным преимуществом является привязка к существующей в компании системе СКУД и организация доступа к объектам при помощи аудио ключа во время прохождения инструктажей до прибытия на </a:t>
            </a:r>
            <a:r>
              <a:rPr lang="ru-RU" dirty="0" smtClean="0"/>
              <a:t>предприятие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808856"/>
          </a:xfrm>
        </p:spPr>
        <p:txBody>
          <a:bodyPr/>
          <a:lstStyle/>
          <a:p>
            <a:r>
              <a:rPr lang="ru-RU" dirty="0" smtClean="0"/>
              <a:t>Решаемые проблемы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2103" y="1112524"/>
            <a:ext cx="4104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Компания-заказчик: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Формирование заявки на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Выбор только классифицированных специалистов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Предоставление распределенного доступа к объектам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Гарантия пройденных инструктажей 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24536" y="1112524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Подрядная организация: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Уверенность в квалификации специалистов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Сокращение финансовых и временных потерь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557737"/>
            <a:ext cx="4104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Специалист-Исполнитель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Повышение квалификации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Личный рейтинг произведенных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Удобство идентификации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98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602" y="1055887"/>
            <a:ext cx="4425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Трехуровневая концепция решения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67145" y="2554431"/>
            <a:ext cx="2195945" cy="2802083"/>
            <a:chOff x="489527" y="2262908"/>
            <a:chExt cx="2927926" cy="3736110"/>
          </a:xfrm>
        </p:grpSpPr>
        <p:sp>
          <p:nvSpPr>
            <p:cNvPr id="10" name="Блок-схема: магнитный диск 9"/>
            <p:cNvSpPr/>
            <p:nvPr/>
          </p:nvSpPr>
          <p:spPr>
            <a:xfrm>
              <a:off x="489527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образования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89528" y="3556000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МВД 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89528" y="226290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</a:t>
              </a:r>
              <a:r>
                <a:rPr lang="ru-RU" sz="1350" dirty="0" err="1"/>
                <a:t>Гос.Услуги</a:t>
              </a:r>
              <a:endParaRPr lang="ru-RU" sz="1350" dirty="0"/>
            </a:p>
          </p:txBody>
        </p:sp>
        <p:sp>
          <p:nvSpPr>
            <p:cNvPr id="13" name="Блок-схема: магнитный диск 12"/>
            <p:cNvSpPr/>
            <p:nvPr/>
          </p:nvSpPr>
          <p:spPr>
            <a:xfrm>
              <a:off x="2045854" y="2262908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</a:t>
              </a:r>
              <a:r>
                <a:rPr lang="ru-RU" sz="825" dirty="0"/>
                <a:t>здравоохранения</a:t>
              </a:r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045853" y="355599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труда</a:t>
              </a:r>
            </a:p>
          </p:txBody>
        </p:sp>
        <p:sp>
          <p:nvSpPr>
            <p:cNvPr id="15" name="Блок-схема: магнитный диск 14"/>
            <p:cNvSpPr/>
            <p:nvPr/>
          </p:nvSpPr>
          <p:spPr>
            <a:xfrm>
              <a:off x="2045852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Другие доп. источники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2757055" y="1794885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6497781" y="2554432"/>
            <a:ext cx="2113749" cy="3263579"/>
            <a:chOff x="8663708" y="2262908"/>
            <a:chExt cx="2818332" cy="4351439"/>
          </a:xfrm>
        </p:grpSpPr>
        <p:sp>
          <p:nvSpPr>
            <p:cNvPr id="20" name="Блок-схема: альтернативный процесс 19"/>
            <p:cNvSpPr/>
            <p:nvPr/>
          </p:nvSpPr>
          <p:spPr>
            <a:xfrm>
              <a:off x="8663709" y="2262908"/>
              <a:ext cx="2419927" cy="692728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Задача / контракт</a:t>
              </a:r>
            </a:p>
          </p:txBody>
        </p:sp>
        <p:sp>
          <p:nvSpPr>
            <p:cNvPr id="22" name="Блок-схема: процесс 21"/>
            <p:cNvSpPr/>
            <p:nvPr/>
          </p:nvSpPr>
          <p:spPr>
            <a:xfrm>
              <a:off x="8663708" y="3288146"/>
              <a:ext cx="2419927" cy="4248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видов работ</a:t>
              </a:r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9037781" y="3867726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Требования по безопасности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037781" y="4625108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Квалификация</a:t>
              </a:r>
            </a:p>
          </p:txBody>
        </p:sp>
        <p:sp>
          <p:nvSpPr>
            <p:cNvPr id="29" name="Блок-схема: процесс 28"/>
            <p:cNvSpPr/>
            <p:nvPr/>
          </p:nvSpPr>
          <p:spPr>
            <a:xfrm>
              <a:off x="9037781" y="5345147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Компетенция</a:t>
              </a:r>
            </a:p>
          </p:txBody>
        </p:sp>
        <p:sp>
          <p:nvSpPr>
            <p:cNvPr id="30" name="Блок-схема: процесс 29"/>
            <p:cNvSpPr/>
            <p:nvPr/>
          </p:nvSpPr>
          <p:spPr>
            <a:xfrm>
              <a:off x="9037781" y="6087875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Сертификация</a:t>
              </a:r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9689409" y="2955636"/>
              <a:ext cx="350519" cy="33251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8829964" y="3731492"/>
              <a:ext cx="9236" cy="263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endCxn id="30" idx="1"/>
            </p:cNvCxnSpPr>
            <p:nvPr/>
          </p:nvCxnSpPr>
          <p:spPr>
            <a:xfrm>
              <a:off x="8839200" y="6351111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839200" y="4153656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839200" y="5608383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839200" y="4934128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трелка вверх 44"/>
          <p:cNvSpPr/>
          <p:nvPr/>
        </p:nvSpPr>
        <p:spPr>
          <a:xfrm rot="5400000">
            <a:off x="2777836" y="2817668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6" name="Стрелка вверх 45"/>
          <p:cNvSpPr/>
          <p:nvPr/>
        </p:nvSpPr>
        <p:spPr>
          <a:xfrm rot="16200000">
            <a:off x="5666509" y="4360419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3290455" y="2592381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специалиста</a:t>
            </a: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3342410" y="4236023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подрядчика</a:t>
            </a:r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4239492" y="3434046"/>
            <a:ext cx="430124" cy="8019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TextBox 50"/>
          <p:cNvSpPr txBox="1"/>
          <p:nvPr/>
        </p:nvSpPr>
        <p:spPr>
          <a:xfrm>
            <a:off x="367145" y="1794885"/>
            <a:ext cx="21959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федеральных источников данных</a:t>
            </a:r>
          </a:p>
          <a:p>
            <a:endParaRPr lang="ru-RU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497781" y="1801689"/>
            <a:ext cx="2173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предприятия</a:t>
            </a:r>
          </a:p>
          <a:p>
            <a:endParaRPr lang="ru-RU" sz="135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6179128" y="1713994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57947" y="1750716"/>
            <a:ext cx="3020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программного обеспечения интегрируемого в СКУД предприятия</a:t>
            </a:r>
          </a:p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8969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 взаимодействия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Компания заказчик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79912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Подрядная организация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48264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Исполнитель-специалист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1151620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80011" y="2132856"/>
            <a:ext cx="1" cy="15841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50057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51620" y="26369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0727" y="2329135"/>
            <a:ext cx="270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заявки на работу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2382" y="2833772"/>
            <a:ext cx="35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Распределение работ по специалистам. Отправка на согласование</a:t>
            </a:r>
            <a:endParaRPr lang="ru-RU" sz="1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162382" y="3356992"/>
            <a:ext cx="3517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162382" y="3717032"/>
            <a:ext cx="3517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162382" y="4149080"/>
            <a:ext cx="66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2867" y="3841303"/>
            <a:ext cx="257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Согласование заявки на работу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96300" y="3409255"/>
            <a:ext cx="184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Возврат на доработку</a:t>
            </a:r>
            <a:endParaRPr lang="ru-RU" sz="14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4680014" y="3356992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151620" y="4581128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7576" y="4273351"/>
            <a:ext cx="548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Подтверждение квалификации. Прохождение тестов и инструктажей</a:t>
            </a:r>
            <a:endParaRPr lang="ru-RU" sz="14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1151620" y="5085184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2965" y="4777407"/>
            <a:ext cx="411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</a:t>
            </a:r>
            <a:r>
              <a:rPr lang="ru-RU" sz="1400" dirty="0" err="1" smtClean="0"/>
              <a:t>профайла</a:t>
            </a:r>
            <a:r>
              <a:rPr lang="ru-RU" sz="1400" dirty="0" smtClean="0"/>
              <a:t>. Предоставление доступа</a:t>
            </a:r>
            <a:endParaRPr lang="ru-RU" sz="14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162382" y="5589240"/>
            <a:ext cx="668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12758" y="5281463"/>
            <a:ext cx="3694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Идентификация по результатам тестирования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083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764"/>
            <a:ext cx="8229600" cy="595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видам </a:t>
            </a:r>
            <a:r>
              <a:rPr lang="ru-RU" dirty="0" smtClean="0"/>
              <a:t>типовых работ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9592" y="2973381"/>
            <a:ext cx="244827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Сварка труб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  <a:endCxn id="10" idx="1"/>
          </p:cNvCxnSpPr>
          <p:nvPr/>
        </p:nvCxnSpPr>
        <p:spPr>
          <a:xfrm flipV="1">
            <a:off x="3347864" y="1448780"/>
            <a:ext cx="2232248" cy="2064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580112" y="908720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Охрана труда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0112" y="2324307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Электробезопасность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80112" y="3825044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Пожаробезопасность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580112" y="5301208"/>
            <a:ext cx="2448272" cy="10801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Медосмотр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4" idx="3"/>
            <a:endCxn id="11" idx="1"/>
          </p:cNvCxnSpPr>
          <p:nvPr/>
        </p:nvCxnSpPr>
        <p:spPr>
          <a:xfrm flipV="1">
            <a:off x="3347864" y="2864367"/>
            <a:ext cx="2232248" cy="649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3" idx="1"/>
          </p:cNvCxnSpPr>
          <p:nvPr/>
        </p:nvCxnSpPr>
        <p:spPr>
          <a:xfrm>
            <a:off x="3347864" y="3513441"/>
            <a:ext cx="2232248" cy="8516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17" idx="1"/>
          </p:cNvCxnSpPr>
          <p:nvPr/>
        </p:nvCxnSpPr>
        <p:spPr>
          <a:xfrm>
            <a:off x="3347864" y="3513441"/>
            <a:ext cx="2232248" cy="2327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821181" y="1672590"/>
            <a:ext cx="7116935" cy="3985261"/>
            <a:chOff x="2428240" y="1087120"/>
            <a:chExt cx="9489247" cy="5313681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41520" y="1087120"/>
              <a:ext cx="2529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специалистов направляемых на выполнение работ по договору подряда</a:t>
              </a:r>
            </a:p>
          </p:txBody>
        </p:sp>
        <p:sp>
          <p:nvSpPr>
            <p:cNvPr id="5" name="Блок-схема: решение 4"/>
            <p:cNvSpPr/>
            <p:nvPr/>
          </p:nvSpPr>
          <p:spPr>
            <a:xfrm>
              <a:off x="4445000" y="2621280"/>
              <a:ext cx="2722880" cy="175768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050" dirty="0"/>
                <a:t>Проверка на соответствие с данными из витрины специалиста </a:t>
              </a:r>
            </a:p>
          </p:txBody>
        </p:sp>
        <p:cxnSp>
          <p:nvCxnSpPr>
            <p:cNvPr id="7" name="Прямая со стрелкой 6"/>
            <p:cNvCxnSpPr>
              <a:stCxn id="4" idx="2"/>
              <a:endCxn id="5" idx="0"/>
            </p:cNvCxnSpPr>
            <p:nvPr/>
          </p:nvCxnSpPr>
          <p:spPr>
            <a:xfrm>
              <a:off x="5806440" y="229616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>
              <a:stCxn id="5" idx="1"/>
              <a:endCxn id="4" idx="1"/>
            </p:cNvCxnSpPr>
            <p:nvPr/>
          </p:nvCxnSpPr>
          <p:spPr>
            <a:xfrm rot="10800000" flipH="1">
              <a:off x="4445000" y="1691640"/>
              <a:ext cx="96520" cy="1808480"/>
            </a:xfrm>
            <a:prstGeom prst="bentConnector3">
              <a:avLst>
                <a:gd name="adj1" fmla="val -1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42080" y="3281680"/>
              <a:ext cx="593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Нет</a:t>
              </a:r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2428240" y="2072640"/>
              <a:ext cx="1930400" cy="10058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Редактирование списка специалистов</a:t>
              </a:r>
            </a:p>
          </p:txBody>
        </p:sp>
        <p:cxnSp>
          <p:nvCxnSpPr>
            <p:cNvPr id="16" name="Соединительная линия уступом 15"/>
            <p:cNvCxnSpPr>
              <a:stCxn id="5" idx="3"/>
            </p:cNvCxnSpPr>
            <p:nvPr/>
          </p:nvCxnSpPr>
          <p:spPr>
            <a:xfrm flipH="1">
              <a:off x="5806440" y="3500120"/>
              <a:ext cx="1361440" cy="1468120"/>
            </a:xfrm>
            <a:prstGeom prst="bentConnector4">
              <a:avLst>
                <a:gd name="adj1" fmla="val -72761"/>
                <a:gd name="adj2" fmla="val 79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48624" y="3281680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Да</a:t>
              </a: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4033520" y="4968240"/>
              <a:ext cx="3545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Прохождение вводного инструктажа, прохождение первичного инструктажа в режиме видео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240" y="4351825"/>
              <a:ext cx="3647247" cy="2048976"/>
            </a:xfrm>
            <a:prstGeom prst="rect">
              <a:avLst/>
            </a:prstGeom>
          </p:spPr>
        </p:pic>
      </p:grpSp>
      <p:cxnSp>
        <p:nvCxnSpPr>
          <p:cNvPr id="29" name="Прямая со стрелкой 28"/>
          <p:cNvCxnSpPr>
            <a:stCxn id="20" idx="2"/>
          </p:cNvCxnSpPr>
          <p:nvPr/>
        </p:nvCxnSpPr>
        <p:spPr>
          <a:xfrm>
            <a:off x="4354830" y="549021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2852478" y="1674704"/>
            <a:ext cx="2875165" cy="20322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Прохождение тестов / подтверждение компетенций</a:t>
            </a:r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4290060" y="1430864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3906" y="2552337"/>
            <a:ext cx="445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Нет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362" y="255233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Да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2960369" y="4187190"/>
            <a:ext cx="2659380" cy="10161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Оформление электронного ключа,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предприятия</a:t>
            </a:r>
          </a:p>
          <a:p>
            <a:pPr algn="ctr"/>
            <a:endParaRPr lang="ru-RU" sz="135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2860572" y="1573551"/>
            <a:ext cx="1429489" cy="1104832"/>
          </a:xfrm>
          <a:prstGeom prst="bentConnector3">
            <a:avLst>
              <a:gd name="adj1" fmla="val 17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" idx="3"/>
          </p:cNvCxnSpPr>
          <p:nvPr/>
        </p:nvCxnSpPr>
        <p:spPr>
          <a:xfrm flipH="1">
            <a:off x="4290060" y="2690836"/>
            <a:ext cx="1437583" cy="1496354"/>
          </a:xfrm>
          <a:prstGeom prst="bentConnector4">
            <a:avLst>
              <a:gd name="adj1" fmla="val -71822"/>
              <a:gd name="adj2" fmla="val 7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1076064" y="1742097"/>
            <a:ext cx="1447800" cy="754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Повторное прохождение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690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0287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Прохождение тестов/инструктажей. Формирование </a:t>
            </a:r>
            <a:r>
              <a:rPr lang="ru-RU" sz="3600" dirty="0" err="1" smtClean="0"/>
              <a:t>профайла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63688" y="832818"/>
            <a:ext cx="5256584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AutoShape 4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00" y="980728"/>
            <a:ext cx="14174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3968" y="100453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Иванов</a:t>
            </a:r>
          </a:p>
          <a:p>
            <a:r>
              <a:rPr lang="ru-RU" sz="2400" dirty="0" smtClean="0"/>
              <a:t>Иван</a:t>
            </a:r>
          </a:p>
          <a:p>
            <a:r>
              <a:rPr lang="ru-RU" sz="2400" dirty="0" smtClean="0"/>
              <a:t>Иванович</a:t>
            </a:r>
            <a:endParaRPr lang="ru-RU" sz="2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91138"/>
              </p:ext>
            </p:extLst>
          </p:nvPr>
        </p:nvGraphicFramePr>
        <p:xfrm>
          <a:off x="1907703" y="2276872"/>
          <a:ext cx="4968553" cy="24013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30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Тест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Набрано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Необходимо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Пожарная 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Охрана труда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Работа на высоте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AutoShape 10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2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3639715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4136972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otowski\Downloads\kisspng-computer-icons-http-404-clip-art-error-vector-5adcc834a47aa8.80414033152441861267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3141340"/>
            <a:ext cx="359668" cy="3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3495"/>
              </p:ext>
            </p:extLst>
          </p:nvPr>
        </p:nvGraphicFramePr>
        <p:xfrm>
          <a:off x="1907704" y="5085184"/>
          <a:ext cx="4968552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Вводный инструктаж предприятия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Пройден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8" name="Picture 24" descr="ÐÐ°ÑÑÐ¸Ð½ÐºÐ¸ Ð¿Ð¾ Ð·Ð°Ð¿ÑÐ¾ÑÑ Ð³ÑÐ°ÑÐ¸Ðº Ð·Ð²ÑÐºÐ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89" y="5589240"/>
            <a:ext cx="1751919" cy="8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6428" y="5816582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Аудио идентификация: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406</Words>
  <Application>Microsoft Office PowerPoint</Application>
  <PresentationFormat>Экран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Тема Office</vt:lpstr>
      <vt:lpstr>Презентация PowerPoint</vt:lpstr>
      <vt:lpstr>Актуальность системы</vt:lpstr>
      <vt:lpstr>Решаемые проблемы</vt:lpstr>
      <vt:lpstr>Презентация PowerPoint</vt:lpstr>
      <vt:lpstr>Диаграмма последовательности взаимодействия</vt:lpstr>
      <vt:lpstr>Требования к видам типовых работ</vt:lpstr>
      <vt:lpstr>Презентация PowerPoint</vt:lpstr>
      <vt:lpstr>Презентация PowerPoint</vt:lpstr>
      <vt:lpstr>Прохождение тестов/инструктажей. Формирование профайла</vt:lpstr>
      <vt:lpstr>Прохождение допуска голосом на объекты</vt:lpstr>
      <vt:lpstr>Схема распределенного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последовательности взаимодействия</dc:title>
  <dc:creator>Kotowski</dc:creator>
  <cp:lastModifiedBy>Анатолий Гребенюк</cp:lastModifiedBy>
  <cp:revision>20</cp:revision>
  <dcterms:created xsi:type="dcterms:W3CDTF">2019-07-21T06:23:13Z</dcterms:created>
  <dcterms:modified xsi:type="dcterms:W3CDTF">2019-07-21T12:16:30Z</dcterms:modified>
</cp:coreProperties>
</file>