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39AAAB-4ECA-4D70-9BFB-001FC7453AB3}" type="datetimeFigureOut">
              <a:rPr lang="en-US" smtClean="0"/>
              <a:t>5/8/2024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E1BF193-CB6F-4371-AB96-9288538D883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381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9AAAB-4ECA-4D70-9BFB-001FC7453AB3}"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BF193-CB6F-4371-AB96-9288538D883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862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9AAAB-4ECA-4D70-9BFB-001FC7453AB3}"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BF193-CB6F-4371-AB96-9288538D883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3760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9AAAB-4ECA-4D70-9BFB-001FC7453AB3}"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BF193-CB6F-4371-AB96-9288538D883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9490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39AAAB-4ECA-4D70-9BFB-001FC7453AB3}"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BF193-CB6F-4371-AB96-9288538D883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59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39AAAB-4ECA-4D70-9BFB-001FC7453AB3}"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BF193-CB6F-4371-AB96-9288538D883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171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39AAAB-4ECA-4D70-9BFB-001FC7453AB3}"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1BF193-CB6F-4371-AB96-9288538D883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223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39AAAB-4ECA-4D70-9BFB-001FC7453AB3}"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BF193-CB6F-4371-AB96-9288538D883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33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9AAAB-4ECA-4D70-9BFB-001FC7453AB3}" type="datetimeFigureOut">
              <a:rPr lang="en-US"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BF193-CB6F-4371-AB96-9288538D8838}" type="slidenum">
              <a:rPr lang="en-US" smtClean="0"/>
              <a:t>‹#›</a:t>
            </a:fld>
            <a:endParaRPr lang="en-US"/>
          </a:p>
        </p:txBody>
      </p:sp>
    </p:spTree>
    <p:extLst>
      <p:ext uri="{BB962C8B-B14F-4D97-AF65-F5344CB8AC3E}">
        <p14:creationId xmlns:p14="http://schemas.microsoft.com/office/powerpoint/2010/main" val="228962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39AAAB-4ECA-4D70-9BFB-001FC7453AB3}"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BF193-CB6F-4371-AB96-9288538D883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181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C39AAAB-4ECA-4D70-9BFB-001FC7453AB3}" type="datetimeFigureOut">
              <a:rPr lang="en-US" smtClean="0"/>
              <a:t>5/8/2024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E1BF193-CB6F-4371-AB96-9288538D883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972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C39AAAB-4ECA-4D70-9BFB-001FC7453AB3}" type="datetimeFigureOut">
              <a:rPr lang="en-US" smtClean="0"/>
              <a:t>5/8/2024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E1BF193-CB6F-4371-AB96-9288538D883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141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7303-C943-9194-1DFC-2F82CE84AB86}"/>
              </a:ext>
            </a:extLst>
          </p:cNvPr>
          <p:cNvSpPr>
            <a:spLocks noGrp="1"/>
          </p:cNvSpPr>
          <p:nvPr>
            <p:ph type="ctrTitle"/>
          </p:nvPr>
        </p:nvSpPr>
        <p:spPr/>
        <p:txBody>
          <a:bodyPr/>
          <a:lstStyle/>
          <a:p>
            <a:r>
              <a:rPr lang="en-US" dirty="0"/>
              <a:t>CORONA VIRUS INSIGHTS</a:t>
            </a:r>
          </a:p>
        </p:txBody>
      </p:sp>
      <p:sp>
        <p:nvSpPr>
          <p:cNvPr id="3" name="Subtitle 2">
            <a:extLst>
              <a:ext uri="{FF2B5EF4-FFF2-40B4-BE49-F238E27FC236}">
                <a16:creationId xmlns:a16="http://schemas.microsoft.com/office/drawing/2014/main" id="{7C7013C9-DEAD-8105-BF7A-EDD7EE0674B4}"/>
              </a:ext>
            </a:extLst>
          </p:cNvPr>
          <p:cNvSpPr>
            <a:spLocks noGrp="1"/>
          </p:cNvSpPr>
          <p:nvPr>
            <p:ph type="subTitle" idx="1"/>
          </p:nvPr>
        </p:nvSpPr>
        <p:spPr/>
        <p:txBody>
          <a:bodyPr/>
          <a:lstStyle/>
          <a:p>
            <a:r>
              <a:rPr lang="en-US" dirty="0"/>
              <a:t>Using SQL</a:t>
            </a:r>
          </a:p>
        </p:txBody>
      </p:sp>
    </p:spTree>
    <p:extLst>
      <p:ext uri="{BB962C8B-B14F-4D97-AF65-F5344CB8AC3E}">
        <p14:creationId xmlns:p14="http://schemas.microsoft.com/office/powerpoint/2010/main" val="57523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DAA8-E99E-3019-E18C-2E1C8A083F21}"/>
              </a:ext>
            </a:extLst>
          </p:cNvPr>
          <p:cNvSpPr>
            <a:spLocks noGrp="1"/>
          </p:cNvSpPr>
          <p:nvPr>
            <p:ph type="title"/>
          </p:nvPr>
        </p:nvSpPr>
        <p:spPr/>
        <p:txBody>
          <a:bodyPr/>
          <a:lstStyle/>
          <a:p>
            <a:r>
              <a:rPr lang="en-US" dirty="0"/>
              <a:t>Getting insights</a:t>
            </a:r>
          </a:p>
        </p:txBody>
      </p:sp>
      <p:pic>
        <p:nvPicPr>
          <p:cNvPr id="5" name="Content Placeholder 4">
            <a:extLst>
              <a:ext uri="{FF2B5EF4-FFF2-40B4-BE49-F238E27FC236}">
                <a16:creationId xmlns:a16="http://schemas.microsoft.com/office/drawing/2014/main" id="{16179A09-A0AD-2CBA-0931-8A28F057E4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3273" y="2064398"/>
            <a:ext cx="5105842" cy="3353091"/>
          </a:xfrm>
        </p:spPr>
      </p:pic>
      <p:sp>
        <p:nvSpPr>
          <p:cNvPr id="6" name="TextBox 5">
            <a:extLst>
              <a:ext uri="{FF2B5EF4-FFF2-40B4-BE49-F238E27FC236}">
                <a16:creationId xmlns:a16="http://schemas.microsoft.com/office/drawing/2014/main" id="{F9E02275-E675-2810-B52C-08C45DA1E95F}"/>
              </a:ext>
            </a:extLst>
          </p:cNvPr>
          <p:cNvSpPr txBox="1"/>
          <p:nvPr/>
        </p:nvSpPr>
        <p:spPr>
          <a:xfrm>
            <a:off x="1412430" y="2174938"/>
            <a:ext cx="4854448" cy="646331"/>
          </a:xfrm>
          <a:prstGeom prst="rect">
            <a:avLst/>
          </a:prstGeom>
          <a:noFill/>
        </p:spPr>
        <p:txBody>
          <a:bodyPr wrap="square" rtlCol="0">
            <a:spAutoFit/>
          </a:bodyPr>
          <a:lstStyle/>
          <a:p>
            <a:r>
              <a:rPr lang="en-US" dirty="0"/>
              <a:t>- Extracting the year and month components from Date column with name “year”.</a:t>
            </a:r>
          </a:p>
        </p:txBody>
      </p:sp>
      <p:sp>
        <p:nvSpPr>
          <p:cNvPr id="7" name="TextBox 6">
            <a:extLst>
              <a:ext uri="{FF2B5EF4-FFF2-40B4-BE49-F238E27FC236}">
                <a16:creationId xmlns:a16="http://schemas.microsoft.com/office/drawing/2014/main" id="{E5D2A657-3CF8-5BCF-B3A7-BC64DCA35164}"/>
              </a:ext>
            </a:extLst>
          </p:cNvPr>
          <p:cNvSpPr txBox="1"/>
          <p:nvPr/>
        </p:nvSpPr>
        <p:spPr>
          <a:xfrm>
            <a:off x="1412430" y="3461959"/>
            <a:ext cx="4939389" cy="646331"/>
          </a:xfrm>
          <a:prstGeom prst="rect">
            <a:avLst/>
          </a:prstGeom>
          <a:noFill/>
        </p:spPr>
        <p:txBody>
          <a:bodyPr wrap="square" rtlCol="0">
            <a:spAutoFit/>
          </a:bodyPr>
          <a:lstStyle/>
          <a:p>
            <a:r>
              <a:rPr lang="en-US" dirty="0"/>
              <a:t>- Getting the total values for confirmed, deaths and recovered for each month.</a:t>
            </a:r>
          </a:p>
        </p:txBody>
      </p:sp>
      <p:sp>
        <p:nvSpPr>
          <p:cNvPr id="8" name="TextBox 7">
            <a:extLst>
              <a:ext uri="{FF2B5EF4-FFF2-40B4-BE49-F238E27FC236}">
                <a16:creationId xmlns:a16="http://schemas.microsoft.com/office/drawing/2014/main" id="{578165DA-FAC8-B83F-63CF-0A4B84F445B8}"/>
              </a:ext>
            </a:extLst>
          </p:cNvPr>
          <p:cNvSpPr txBox="1"/>
          <p:nvPr/>
        </p:nvSpPr>
        <p:spPr>
          <a:xfrm>
            <a:off x="1451579" y="4748980"/>
            <a:ext cx="4854448" cy="646331"/>
          </a:xfrm>
          <a:prstGeom prst="rect">
            <a:avLst/>
          </a:prstGeom>
          <a:noFill/>
        </p:spPr>
        <p:txBody>
          <a:bodyPr wrap="square" rtlCol="0">
            <a:spAutoFit/>
          </a:bodyPr>
          <a:lstStyle/>
          <a:p>
            <a:r>
              <a:rPr lang="en-US" dirty="0"/>
              <a:t>- Grouping and ordering data by the year and month.</a:t>
            </a:r>
          </a:p>
        </p:txBody>
      </p:sp>
    </p:spTree>
    <p:extLst>
      <p:ext uri="{BB962C8B-B14F-4D97-AF65-F5344CB8AC3E}">
        <p14:creationId xmlns:p14="http://schemas.microsoft.com/office/powerpoint/2010/main" val="407880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8E81-7C05-CEC2-502A-E3FFA6D8C227}"/>
              </a:ext>
            </a:extLst>
          </p:cNvPr>
          <p:cNvSpPr>
            <a:spLocks noGrp="1"/>
          </p:cNvSpPr>
          <p:nvPr>
            <p:ph type="title"/>
          </p:nvPr>
        </p:nvSpPr>
        <p:spPr/>
        <p:txBody>
          <a:bodyPr/>
          <a:lstStyle/>
          <a:p>
            <a:r>
              <a:rPr lang="en-US" dirty="0"/>
              <a:t>Getting insights</a:t>
            </a:r>
          </a:p>
        </p:txBody>
      </p:sp>
      <p:pic>
        <p:nvPicPr>
          <p:cNvPr id="5" name="Content Placeholder 4">
            <a:extLst>
              <a:ext uri="{FF2B5EF4-FFF2-40B4-BE49-F238E27FC236}">
                <a16:creationId xmlns:a16="http://schemas.microsoft.com/office/drawing/2014/main" id="{FC9FB411-BB9D-2141-5536-C658FAD19C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8387" y="1937467"/>
            <a:ext cx="4758813" cy="3449638"/>
          </a:xfrm>
        </p:spPr>
      </p:pic>
      <p:sp>
        <p:nvSpPr>
          <p:cNvPr id="6" name="TextBox 5">
            <a:extLst>
              <a:ext uri="{FF2B5EF4-FFF2-40B4-BE49-F238E27FC236}">
                <a16:creationId xmlns:a16="http://schemas.microsoft.com/office/drawing/2014/main" id="{7FC4AD04-3028-4872-5324-8A551670AFE4}"/>
              </a:ext>
            </a:extLst>
          </p:cNvPr>
          <p:cNvSpPr txBox="1"/>
          <p:nvPr/>
        </p:nvSpPr>
        <p:spPr>
          <a:xfrm>
            <a:off x="1337187" y="2104103"/>
            <a:ext cx="4326194" cy="646331"/>
          </a:xfrm>
          <a:prstGeom prst="rect">
            <a:avLst/>
          </a:prstGeom>
          <a:noFill/>
        </p:spPr>
        <p:txBody>
          <a:bodyPr wrap="square" rtlCol="0">
            <a:spAutoFit/>
          </a:bodyPr>
          <a:lstStyle/>
          <a:p>
            <a:r>
              <a:rPr lang="en-US" dirty="0"/>
              <a:t>- Retrieving and change the data type of confirmed cases to float.</a:t>
            </a:r>
          </a:p>
        </p:txBody>
      </p:sp>
      <p:sp>
        <p:nvSpPr>
          <p:cNvPr id="7" name="TextBox 6">
            <a:extLst>
              <a:ext uri="{FF2B5EF4-FFF2-40B4-BE49-F238E27FC236}">
                <a16:creationId xmlns:a16="http://schemas.microsoft.com/office/drawing/2014/main" id="{A2DA068A-8484-8DD9-DA6B-5EC0AEF1FEF2}"/>
              </a:ext>
            </a:extLst>
          </p:cNvPr>
          <p:cNvSpPr txBox="1"/>
          <p:nvPr/>
        </p:nvSpPr>
        <p:spPr>
          <a:xfrm>
            <a:off x="1451579" y="3008671"/>
            <a:ext cx="3494047" cy="1477328"/>
          </a:xfrm>
          <a:prstGeom prst="rect">
            <a:avLst/>
          </a:prstGeom>
          <a:noFill/>
        </p:spPr>
        <p:txBody>
          <a:bodyPr wrap="square" rtlCol="0">
            <a:spAutoFit/>
          </a:bodyPr>
          <a:lstStyle/>
          <a:p>
            <a:r>
              <a:rPr lang="en-US" dirty="0"/>
              <a:t>- Then calculating sum, average, variance, and std to for confirmed cases to discover the spreading out of corona virus with respect to confirmed cases .</a:t>
            </a:r>
          </a:p>
        </p:txBody>
      </p:sp>
    </p:spTree>
    <p:extLst>
      <p:ext uri="{BB962C8B-B14F-4D97-AF65-F5344CB8AC3E}">
        <p14:creationId xmlns:p14="http://schemas.microsoft.com/office/powerpoint/2010/main" val="2469013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0539-FE03-3A87-72B1-844B44959AB0}"/>
              </a:ext>
            </a:extLst>
          </p:cNvPr>
          <p:cNvSpPr>
            <a:spLocks noGrp="1"/>
          </p:cNvSpPr>
          <p:nvPr>
            <p:ph type="title"/>
          </p:nvPr>
        </p:nvSpPr>
        <p:spPr/>
        <p:txBody>
          <a:bodyPr/>
          <a:lstStyle/>
          <a:p>
            <a:r>
              <a:rPr lang="en-US" dirty="0"/>
              <a:t>Getting insights</a:t>
            </a:r>
          </a:p>
        </p:txBody>
      </p:sp>
      <p:pic>
        <p:nvPicPr>
          <p:cNvPr id="5" name="Content Placeholder 4">
            <a:extLst>
              <a:ext uri="{FF2B5EF4-FFF2-40B4-BE49-F238E27FC236}">
                <a16:creationId xmlns:a16="http://schemas.microsoft.com/office/drawing/2014/main" id="{D232C0E0-A1FE-E942-BA5F-82BDBA193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4965" y="2183273"/>
            <a:ext cx="4854448" cy="3449638"/>
          </a:xfrm>
        </p:spPr>
      </p:pic>
      <p:sp>
        <p:nvSpPr>
          <p:cNvPr id="6" name="TextBox 5">
            <a:extLst>
              <a:ext uri="{FF2B5EF4-FFF2-40B4-BE49-F238E27FC236}">
                <a16:creationId xmlns:a16="http://schemas.microsoft.com/office/drawing/2014/main" id="{1D1E654A-8A10-DB3D-D2B6-34B0C01A3C42}"/>
              </a:ext>
            </a:extLst>
          </p:cNvPr>
          <p:cNvSpPr txBox="1"/>
          <p:nvPr/>
        </p:nvSpPr>
        <p:spPr>
          <a:xfrm>
            <a:off x="1398768" y="2842426"/>
            <a:ext cx="4326194" cy="646331"/>
          </a:xfrm>
          <a:prstGeom prst="rect">
            <a:avLst/>
          </a:prstGeom>
          <a:noFill/>
        </p:spPr>
        <p:txBody>
          <a:bodyPr wrap="square" rtlCol="0">
            <a:spAutoFit/>
          </a:bodyPr>
          <a:lstStyle/>
          <a:p>
            <a:r>
              <a:rPr lang="en-US" dirty="0"/>
              <a:t>- Retrieving and change the data type of deaths to float.</a:t>
            </a:r>
          </a:p>
        </p:txBody>
      </p:sp>
      <p:sp>
        <p:nvSpPr>
          <p:cNvPr id="7" name="TextBox 6">
            <a:extLst>
              <a:ext uri="{FF2B5EF4-FFF2-40B4-BE49-F238E27FC236}">
                <a16:creationId xmlns:a16="http://schemas.microsoft.com/office/drawing/2014/main" id="{F08E441B-A8DE-58E7-8743-DEA502500756}"/>
              </a:ext>
            </a:extLst>
          </p:cNvPr>
          <p:cNvSpPr txBox="1"/>
          <p:nvPr/>
        </p:nvSpPr>
        <p:spPr>
          <a:xfrm>
            <a:off x="1398768" y="3699528"/>
            <a:ext cx="3494047" cy="1477328"/>
          </a:xfrm>
          <a:prstGeom prst="rect">
            <a:avLst/>
          </a:prstGeom>
          <a:noFill/>
        </p:spPr>
        <p:txBody>
          <a:bodyPr wrap="square" rtlCol="0">
            <a:spAutoFit/>
          </a:bodyPr>
          <a:lstStyle/>
          <a:p>
            <a:r>
              <a:rPr lang="en-US" dirty="0"/>
              <a:t>- Then calculating sum, average, variance, and std to for deaths to discover the spreading out of corona virus with respect to deaths per months.</a:t>
            </a:r>
          </a:p>
        </p:txBody>
      </p:sp>
      <p:sp>
        <p:nvSpPr>
          <p:cNvPr id="8" name="TextBox 7">
            <a:extLst>
              <a:ext uri="{FF2B5EF4-FFF2-40B4-BE49-F238E27FC236}">
                <a16:creationId xmlns:a16="http://schemas.microsoft.com/office/drawing/2014/main" id="{DF5A296C-298F-2B9F-44FF-BDC120C83517}"/>
              </a:ext>
            </a:extLst>
          </p:cNvPr>
          <p:cNvSpPr txBox="1"/>
          <p:nvPr/>
        </p:nvSpPr>
        <p:spPr>
          <a:xfrm>
            <a:off x="1398768" y="5387627"/>
            <a:ext cx="4854448" cy="646331"/>
          </a:xfrm>
          <a:prstGeom prst="rect">
            <a:avLst/>
          </a:prstGeom>
          <a:noFill/>
        </p:spPr>
        <p:txBody>
          <a:bodyPr wrap="square" rtlCol="0">
            <a:spAutoFit/>
          </a:bodyPr>
          <a:lstStyle/>
          <a:p>
            <a:r>
              <a:rPr lang="en-US" dirty="0"/>
              <a:t>- Grouping and ordering data by the year and month.</a:t>
            </a:r>
          </a:p>
        </p:txBody>
      </p:sp>
      <p:sp>
        <p:nvSpPr>
          <p:cNvPr id="10" name="TextBox 9">
            <a:extLst>
              <a:ext uri="{FF2B5EF4-FFF2-40B4-BE49-F238E27FC236}">
                <a16:creationId xmlns:a16="http://schemas.microsoft.com/office/drawing/2014/main" id="{0F7909D2-11DC-01FE-2DC8-0245697705F7}"/>
              </a:ext>
            </a:extLst>
          </p:cNvPr>
          <p:cNvSpPr txBox="1"/>
          <p:nvPr/>
        </p:nvSpPr>
        <p:spPr>
          <a:xfrm>
            <a:off x="1398768" y="2042807"/>
            <a:ext cx="4854448" cy="646331"/>
          </a:xfrm>
          <a:prstGeom prst="rect">
            <a:avLst/>
          </a:prstGeom>
          <a:noFill/>
        </p:spPr>
        <p:txBody>
          <a:bodyPr wrap="square" rtlCol="0">
            <a:spAutoFit/>
          </a:bodyPr>
          <a:lstStyle/>
          <a:p>
            <a:r>
              <a:rPr lang="en-US" dirty="0"/>
              <a:t>- Extracting the year and month components from Date column with name “year”.</a:t>
            </a:r>
          </a:p>
        </p:txBody>
      </p:sp>
    </p:spTree>
    <p:extLst>
      <p:ext uri="{BB962C8B-B14F-4D97-AF65-F5344CB8AC3E}">
        <p14:creationId xmlns:p14="http://schemas.microsoft.com/office/powerpoint/2010/main" val="298578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0539-FE03-3A87-72B1-844B44959AB0}"/>
              </a:ext>
            </a:extLst>
          </p:cNvPr>
          <p:cNvSpPr>
            <a:spLocks noGrp="1"/>
          </p:cNvSpPr>
          <p:nvPr>
            <p:ph type="title"/>
          </p:nvPr>
        </p:nvSpPr>
        <p:spPr/>
        <p:txBody>
          <a:bodyPr/>
          <a:lstStyle/>
          <a:p>
            <a:r>
              <a:rPr lang="en-US" dirty="0"/>
              <a:t>Getting insights</a:t>
            </a:r>
          </a:p>
        </p:txBody>
      </p:sp>
      <p:sp>
        <p:nvSpPr>
          <p:cNvPr id="6" name="TextBox 5">
            <a:extLst>
              <a:ext uri="{FF2B5EF4-FFF2-40B4-BE49-F238E27FC236}">
                <a16:creationId xmlns:a16="http://schemas.microsoft.com/office/drawing/2014/main" id="{1D1E654A-8A10-DB3D-D2B6-34B0C01A3C42}"/>
              </a:ext>
            </a:extLst>
          </p:cNvPr>
          <p:cNvSpPr txBox="1"/>
          <p:nvPr/>
        </p:nvSpPr>
        <p:spPr>
          <a:xfrm>
            <a:off x="1398768" y="2130309"/>
            <a:ext cx="4326194" cy="646331"/>
          </a:xfrm>
          <a:prstGeom prst="rect">
            <a:avLst/>
          </a:prstGeom>
          <a:noFill/>
        </p:spPr>
        <p:txBody>
          <a:bodyPr wrap="square" rtlCol="0">
            <a:spAutoFit/>
          </a:bodyPr>
          <a:lstStyle/>
          <a:p>
            <a:r>
              <a:rPr lang="en-US" dirty="0"/>
              <a:t>- Retrieving and change the data type of recovered cases to float.</a:t>
            </a:r>
          </a:p>
        </p:txBody>
      </p:sp>
      <p:sp>
        <p:nvSpPr>
          <p:cNvPr id="7" name="TextBox 6">
            <a:extLst>
              <a:ext uri="{FF2B5EF4-FFF2-40B4-BE49-F238E27FC236}">
                <a16:creationId xmlns:a16="http://schemas.microsoft.com/office/drawing/2014/main" id="{F08E441B-A8DE-58E7-8743-DEA502500756}"/>
              </a:ext>
            </a:extLst>
          </p:cNvPr>
          <p:cNvSpPr txBox="1"/>
          <p:nvPr/>
        </p:nvSpPr>
        <p:spPr>
          <a:xfrm>
            <a:off x="1398768" y="3053195"/>
            <a:ext cx="3494047" cy="1477328"/>
          </a:xfrm>
          <a:prstGeom prst="rect">
            <a:avLst/>
          </a:prstGeom>
          <a:noFill/>
        </p:spPr>
        <p:txBody>
          <a:bodyPr wrap="square" rtlCol="0">
            <a:spAutoFit/>
          </a:bodyPr>
          <a:lstStyle/>
          <a:p>
            <a:r>
              <a:rPr lang="en-US" dirty="0"/>
              <a:t>- Then calculating sum, average, variance, and std to for deaths to discover the spreading out of corona virus with respect to recovered cases.</a:t>
            </a:r>
          </a:p>
        </p:txBody>
      </p:sp>
      <p:pic>
        <p:nvPicPr>
          <p:cNvPr id="11" name="Content Placeholder 10">
            <a:extLst>
              <a:ext uri="{FF2B5EF4-FFF2-40B4-BE49-F238E27FC236}">
                <a16:creationId xmlns:a16="http://schemas.microsoft.com/office/drawing/2014/main" id="{4CE571C6-2480-95B1-BE89-90B505FFDF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1" y="2027805"/>
            <a:ext cx="5574890" cy="3729154"/>
          </a:xfrm>
        </p:spPr>
      </p:pic>
    </p:spTree>
    <p:extLst>
      <p:ext uri="{BB962C8B-B14F-4D97-AF65-F5344CB8AC3E}">
        <p14:creationId xmlns:p14="http://schemas.microsoft.com/office/powerpoint/2010/main" val="164994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3AEA-941B-20FD-75CD-D787295075C8}"/>
              </a:ext>
            </a:extLst>
          </p:cNvPr>
          <p:cNvSpPr>
            <a:spLocks noGrp="1"/>
          </p:cNvSpPr>
          <p:nvPr>
            <p:ph type="title"/>
          </p:nvPr>
        </p:nvSpPr>
        <p:spPr/>
        <p:txBody>
          <a:bodyPr/>
          <a:lstStyle/>
          <a:p>
            <a:r>
              <a:rPr lang="en-US" dirty="0"/>
              <a:t>getting insights</a:t>
            </a:r>
          </a:p>
        </p:txBody>
      </p:sp>
      <p:pic>
        <p:nvPicPr>
          <p:cNvPr id="7" name="Content Placeholder 6">
            <a:extLst>
              <a:ext uri="{FF2B5EF4-FFF2-40B4-BE49-F238E27FC236}">
                <a16:creationId xmlns:a16="http://schemas.microsoft.com/office/drawing/2014/main" id="{D41A5170-70A5-FD7B-0D85-5A54AC188E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5876" y="2208631"/>
            <a:ext cx="5570703" cy="1806097"/>
          </a:xfrm>
        </p:spPr>
      </p:pic>
      <p:sp>
        <p:nvSpPr>
          <p:cNvPr id="8" name="TextBox 7">
            <a:extLst>
              <a:ext uri="{FF2B5EF4-FFF2-40B4-BE49-F238E27FC236}">
                <a16:creationId xmlns:a16="http://schemas.microsoft.com/office/drawing/2014/main" id="{6CDD6ECB-3C13-78EA-944D-379F313D4B3E}"/>
              </a:ext>
            </a:extLst>
          </p:cNvPr>
          <p:cNvSpPr txBox="1"/>
          <p:nvPr/>
        </p:nvSpPr>
        <p:spPr>
          <a:xfrm>
            <a:off x="1012723" y="2349910"/>
            <a:ext cx="3982064" cy="923330"/>
          </a:xfrm>
          <a:prstGeom prst="rect">
            <a:avLst/>
          </a:prstGeom>
          <a:noFill/>
        </p:spPr>
        <p:txBody>
          <a:bodyPr wrap="square" rtlCol="0">
            <a:spAutoFit/>
          </a:bodyPr>
          <a:lstStyle/>
          <a:p>
            <a:r>
              <a:rPr lang="en-US" dirty="0"/>
              <a:t>- Retrieving the countries from “Country Region” column which have the max values of confirmed cases</a:t>
            </a:r>
          </a:p>
        </p:txBody>
      </p:sp>
    </p:spTree>
    <p:extLst>
      <p:ext uri="{BB962C8B-B14F-4D97-AF65-F5344CB8AC3E}">
        <p14:creationId xmlns:p14="http://schemas.microsoft.com/office/powerpoint/2010/main" val="229312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3AEA-941B-20FD-75CD-D787295075C8}"/>
              </a:ext>
            </a:extLst>
          </p:cNvPr>
          <p:cNvSpPr>
            <a:spLocks noGrp="1"/>
          </p:cNvSpPr>
          <p:nvPr>
            <p:ph type="title"/>
          </p:nvPr>
        </p:nvSpPr>
        <p:spPr/>
        <p:txBody>
          <a:bodyPr/>
          <a:lstStyle/>
          <a:p>
            <a:r>
              <a:rPr lang="en-US" dirty="0"/>
              <a:t>getting insights</a:t>
            </a:r>
          </a:p>
        </p:txBody>
      </p:sp>
      <p:sp>
        <p:nvSpPr>
          <p:cNvPr id="8" name="TextBox 7">
            <a:extLst>
              <a:ext uri="{FF2B5EF4-FFF2-40B4-BE49-F238E27FC236}">
                <a16:creationId xmlns:a16="http://schemas.microsoft.com/office/drawing/2014/main" id="{6CDD6ECB-3C13-78EA-944D-379F313D4B3E}"/>
              </a:ext>
            </a:extLst>
          </p:cNvPr>
          <p:cNvSpPr txBox="1"/>
          <p:nvPr/>
        </p:nvSpPr>
        <p:spPr>
          <a:xfrm>
            <a:off x="1337188" y="2349910"/>
            <a:ext cx="3982064" cy="1200329"/>
          </a:xfrm>
          <a:prstGeom prst="rect">
            <a:avLst/>
          </a:prstGeom>
          <a:noFill/>
        </p:spPr>
        <p:txBody>
          <a:bodyPr wrap="square" rtlCol="0">
            <a:spAutoFit/>
          </a:bodyPr>
          <a:lstStyle/>
          <a:p>
            <a:r>
              <a:rPr lang="en-US" dirty="0"/>
              <a:t>- Retrieving the countries from “Country Region” column which have the min values of deaths and retrieving the number of deaths.</a:t>
            </a:r>
          </a:p>
        </p:txBody>
      </p:sp>
      <p:pic>
        <p:nvPicPr>
          <p:cNvPr id="12" name="Content Placeholder 11">
            <a:extLst>
              <a:ext uri="{FF2B5EF4-FFF2-40B4-BE49-F238E27FC236}">
                <a16:creationId xmlns:a16="http://schemas.microsoft.com/office/drawing/2014/main" id="{AD554389-0621-ADD3-D8B4-7E0EC8C2D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6115" y="2349910"/>
            <a:ext cx="4999153" cy="1280271"/>
          </a:xfrm>
        </p:spPr>
      </p:pic>
    </p:spTree>
    <p:extLst>
      <p:ext uri="{BB962C8B-B14F-4D97-AF65-F5344CB8AC3E}">
        <p14:creationId xmlns:p14="http://schemas.microsoft.com/office/powerpoint/2010/main" val="126886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7239-11D3-4C56-8617-78C7A5A538D8}"/>
              </a:ext>
            </a:extLst>
          </p:cNvPr>
          <p:cNvSpPr>
            <a:spLocks noGrp="1"/>
          </p:cNvSpPr>
          <p:nvPr>
            <p:ph type="title"/>
          </p:nvPr>
        </p:nvSpPr>
        <p:spPr/>
        <p:txBody>
          <a:bodyPr/>
          <a:lstStyle/>
          <a:p>
            <a:r>
              <a:rPr lang="en-US" dirty="0"/>
              <a:t>Getting insights</a:t>
            </a:r>
          </a:p>
        </p:txBody>
      </p:sp>
      <p:pic>
        <p:nvPicPr>
          <p:cNvPr id="5" name="Content Placeholder 4">
            <a:extLst>
              <a:ext uri="{FF2B5EF4-FFF2-40B4-BE49-F238E27FC236}">
                <a16:creationId xmlns:a16="http://schemas.microsoft.com/office/drawing/2014/main" id="{C443E086-7213-A070-C54A-C7C013B0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4185" y="2164320"/>
            <a:ext cx="5410669" cy="3330229"/>
          </a:xfrm>
        </p:spPr>
      </p:pic>
      <p:sp>
        <p:nvSpPr>
          <p:cNvPr id="6" name="TextBox 5">
            <a:extLst>
              <a:ext uri="{FF2B5EF4-FFF2-40B4-BE49-F238E27FC236}">
                <a16:creationId xmlns:a16="http://schemas.microsoft.com/office/drawing/2014/main" id="{699A698B-E9CC-DCF0-26B2-854BD2641CD9}"/>
              </a:ext>
            </a:extLst>
          </p:cNvPr>
          <p:cNvSpPr txBox="1"/>
          <p:nvPr/>
        </p:nvSpPr>
        <p:spPr>
          <a:xfrm>
            <a:off x="1451579" y="2281084"/>
            <a:ext cx="3789015" cy="923330"/>
          </a:xfrm>
          <a:prstGeom prst="rect">
            <a:avLst/>
          </a:prstGeom>
          <a:noFill/>
        </p:spPr>
        <p:txBody>
          <a:bodyPr wrap="square" rtlCol="0">
            <a:spAutoFit/>
          </a:bodyPr>
          <a:lstStyle/>
          <a:p>
            <a:r>
              <a:rPr lang="en-US" dirty="0"/>
              <a:t>- Selecting the country and the highest recovery cases and rank results by giving is a row number.</a:t>
            </a:r>
          </a:p>
        </p:txBody>
      </p:sp>
      <p:sp>
        <p:nvSpPr>
          <p:cNvPr id="7" name="TextBox 6">
            <a:extLst>
              <a:ext uri="{FF2B5EF4-FFF2-40B4-BE49-F238E27FC236}">
                <a16:creationId xmlns:a16="http://schemas.microsoft.com/office/drawing/2014/main" id="{00C135D6-69C8-E08F-BB0B-D659B80133AA}"/>
              </a:ext>
            </a:extLst>
          </p:cNvPr>
          <p:cNvSpPr txBox="1"/>
          <p:nvPr/>
        </p:nvSpPr>
        <p:spPr>
          <a:xfrm>
            <a:off x="1356852" y="3598606"/>
            <a:ext cx="3789015" cy="923330"/>
          </a:xfrm>
          <a:prstGeom prst="rect">
            <a:avLst/>
          </a:prstGeom>
          <a:noFill/>
        </p:spPr>
        <p:txBody>
          <a:bodyPr wrap="square" rtlCol="0">
            <a:spAutoFit/>
          </a:bodyPr>
          <a:lstStyle/>
          <a:p>
            <a:r>
              <a:rPr lang="en-US" dirty="0"/>
              <a:t>- Ordering the ranked result descending and group it by the country.</a:t>
            </a:r>
          </a:p>
        </p:txBody>
      </p:sp>
      <p:sp>
        <p:nvSpPr>
          <p:cNvPr id="8" name="TextBox 7">
            <a:extLst>
              <a:ext uri="{FF2B5EF4-FFF2-40B4-BE49-F238E27FC236}">
                <a16:creationId xmlns:a16="http://schemas.microsoft.com/office/drawing/2014/main" id="{E262DB0F-C04A-9035-4FC8-94CA6C856E8A}"/>
              </a:ext>
            </a:extLst>
          </p:cNvPr>
          <p:cNvSpPr txBox="1"/>
          <p:nvPr/>
        </p:nvSpPr>
        <p:spPr>
          <a:xfrm>
            <a:off x="1356852" y="4788310"/>
            <a:ext cx="3372464" cy="923330"/>
          </a:xfrm>
          <a:prstGeom prst="rect">
            <a:avLst/>
          </a:prstGeom>
          <a:noFill/>
        </p:spPr>
        <p:txBody>
          <a:bodyPr wrap="square" rtlCol="0">
            <a:spAutoFit/>
          </a:bodyPr>
          <a:lstStyle/>
          <a:p>
            <a:r>
              <a:rPr lang="en-US" dirty="0"/>
              <a:t>- Retrieving the first five rows to get the highest five countries that have recovered cases.</a:t>
            </a:r>
          </a:p>
        </p:txBody>
      </p:sp>
    </p:spTree>
    <p:extLst>
      <p:ext uri="{BB962C8B-B14F-4D97-AF65-F5344CB8AC3E}">
        <p14:creationId xmlns:p14="http://schemas.microsoft.com/office/powerpoint/2010/main" val="41757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A12F-F71E-6EE4-24FB-A24853E72E9E}"/>
              </a:ext>
            </a:extLst>
          </p:cNvPr>
          <p:cNvSpPr>
            <a:spLocks noGrp="1"/>
          </p:cNvSpPr>
          <p:nvPr>
            <p:ph type="title"/>
          </p:nvPr>
        </p:nvSpPr>
        <p:spPr/>
        <p:txBody>
          <a:bodyPr/>
          <a:lstStyle/>
          <a:p>
            <a:r>
              <a:rPr lang="en-US" dirty="0"/>
              <a:t>Data cleaning</a:t>
            </a:r>
          </a:p>
        </p:txBody>
      </p:sp>
      <p:pic>
        <p:nvPicPr>
          <p:cNvPr id="7" name="Content Placeholder 6">
            <a:extLst>
              <a:ext uri="{FF2B5EF4-FFF2-40B4-BE49-F238E27FC236}">
                <a16:creationId xmlns:a16="http://schemas.microsoft.com/office/drawing/2014/main" id="{CE2888F6-0222-CD6D-3148-5C9871DEE7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1409" y="2114199"/>
            <a:ext cx="3139712" cy="2781541"/>
          </a:xfrm>
        </p:spPr>
      </p:pic>
      <p:sp>
        <p:nvSpPr>
          <p:cNvPr id="8" name="TextBox 7">
            <a:extLst>
              <a:ext uri="{FF2B5EF4-FFF2-40B4-BE49-F238E27FC236}">
                <a16:creationId xmlns:a16="http://schemas.microsoft.com/office/drawing/2014/main" id="{C9F12D5C-16A6-0EA2-1470-0CA9B74B9FD4}"/>
              </a:ext>
            </a:extLst>
          </p:cNvPr>
          <p:cNvSpPr txBox="1"/>
          <p:nvPr/>
        </p:nvSpPr>
        <p:spPr>
          <a:xfrm>
            <a:off x="1451579" y="2241755"/>
            <a:ext cx="6443724" cy="646331"/>
          </a:xfrm>
          <a:prstGeom prst="rect">
            <a:avLst/>
          </a:prstGeom>
          <a:noFill/>
        </p:spPr>
        <p:txBody>
          <a:bodyPr wrap="square" rtlCol="0">
            <a:spAutoFit/>
          </a:bodyPr>
          <a:lstStyle/>
          <a:p>
            <a:r>
              <a:rPr lang="en-US" dirty="0"/>
              <a:t>- Retrieving rows with null values that exist in each column using SELECT, FROM, WHERE statements.</a:t>
            </a:r>
          </a:p>
        </p:txBody>
      </p:sp>
      <p:sp>
        <p:nvSpPr>
          <p:cNvPr id="9" name="TextBox 8">
            <a:extLst>
              <a:ext uri="{FF2B5EF4-FFF2-40B4-BE49-F238E27FC236}">
                <a16:creationId xmlns:a16="http://schemas.microsoft.com/office/drawing/2014/main" id="{A4667DCB-08EE-B76B-364D-03F9F03685C9}"/>
              </a:ext>
            </a:extLst>
          </p:cNvPr>
          <p:cNvSpPr txBox="1"/>
          <p:nvPr/>
        </p:nvSpPr>
        <p:spPr>
          <a:xfrm>
            <a:off x="1503962" y="3135637"/>
            <a:ext cx="5938684" cy="369332"/>
          </a:xfrm>
          <a:prstGeom prst="rect">
            <a:avLst/>
          </a:prstGeom>
          <a:noFill/>
        </p:spPr>
        <p:txBody>
          <a:bodyPr wrap="square" rtlCol="0">
            <a:spAutoFit/>
          </a:bodyPr>
          <a:lstStyle/>
          <a:p>
            <a:r>
              <a:rPr lang="en-US" dirty="0"/>
              <a:t>- I didn’t find any null values.</a:t>
            </a:r>
          </a:p>
        </p:txBody>
      </p:sp>
    </p:spTree>
    <p:extLst>
      <p:ext uri="{BB962C8B-B14F-4D97-AF65-F5344CB8AC3E}">
        <p14:creationId xmlns:p14="http://schemas.microsoft.com/office/powerpoint/2010/main" val="426381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EA88-4E76-3ACB-C910-AD831497993E}"/>
              </a:ext>
            </a:extLst>
          </p:cNvPr>
          <p:cNvSpPr>
            <a:spLocks noGrp="1"/>
          </p:cNvSpPr>
          <p:nvPr>
            <p:ph type="title"/>
          </p:nvPr>
        </p:nvSpPr>
        <p:spPr/>
        <p:txBody>
          <a:bodyPr/>
          <a:lstStyle/>
          <a:p>
            <a:r>
              <a:rPr lang="en-US" dirty="0"/>
              <a:t>Data exploration</a:t>
            </a:r>
          </a:p>
        </p:txBody>
      </p:sp>
      <p:pic>
        <p:nvPicPr>
          <p:cNvPr id="5" name="Content Placeholder 4">
            <a:extLst>
              <a:ext uri="{FF2B5EF4-FFF2-40B4-BE49-F238E27FC236}">
                <a16:creationId xmlns:a16="http://schemas.microsoft.com/office/drawing/2014/main" id="{3F471EF2-2901-6A27-35E1-7EADA4FB6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6283" y="2086379"/>
            <a:ext cx="3228571" cy="1954678"/>
          </a:xfrm>
        </p:spPr>
      </p:pic>
      <p:sp>
        <p:nvSpPr>
          <p:cNvPr id="6" name="TextBox 5">
            <a:extLst>
              <a:ext uri="{FF2B5EF4-FFF2-40B4-BE49-F238E27FC236}">
                <a16:creationId xmlns:a16="http://schemas.microsoft.com/office/drawing/2014/main" id="{CA3C41F4-EFA2-E920-845C-629654B3CEB4}"/>
              </a:ext>
            </a:extLst>
          </p:cNvPr>
          <p:cNvSpPr txBox="1"/>
          <p:nvPr/>
        </p:nvSpPr>
        <p:spPr>
          <a:xfrm>
            <a:off x="1451579" y="2086379"/>
            <a:ext cx="4290460" cy="923330"/>
          </a:xfrm>
          <a:prstGeom prst="rect">
            <a:avLst/>
          </a:prstGeom>
          <a:noFill/>
        </p:spPr>
        <p:txBody>
          <a:bodyPr wrap="square" rtlCol="0">
            <a:spAutoFit/>
          </a:bodyPr>
          <a:lstStyle/>
          <a:p>
            <a:r>
              <a:rPr lang="en-US" dirty="0"/>
              <a:t>- Checking the total number of rows using SELECT, FROM statement to start getting insights</a:t>
            </a:r>
          </a:p>
        </p:txBody>
      </p:sp>
    </p:spTree>
    <p:extLst>
      <p:ext uri="{BB962C8B-B14F-4D97-AF65-F5344CB8AC3E}">
        <p14:creationId xmlns:p14="http://schemas.microsoft.com/office/powerpoint/2010/main" val="344106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19F7-1CF8-BEC3-E17A-A42518055193}"/>
              </a:ext>
            </a:extLst>
          </p:cNvPr>
          <p:cNvSpPr>
            <a:spLocks noGrp="1"/>
          </p:cNvSpPr>
          <p:nvPr>
            <p:ph type="title"/>
          </p:nvPr>
        </p:nvSpPr>
        <p:spPr/>
        <p:txBody>
          <a:bodyPr/>
          <a:lstStyle/>
          <a:p>
            <a:r>
              <a:rPr lang="en-US" dirty="0"/>
              <a:t>Data exploration</a:t>
            </a:r>
          </a:p>
        </p:txBody>
      </p:sp>
      <p:pic>
        <p:nvPicPr>
          <p:cNvPr id="5" name="Content Placeholder 4">
            <a:extLst>
              <a:ext uri="{FF2B5EF4-FFF2-40B4-BE49-F238E27FC236}">
                <a16:creationId xmlns:a16="http://schemas.microsoft.com/office/drawing/2014/main" id="{B3358DFF-05F3-7381-73CB-EE0DE185E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8770" y="2003425"/>
            <a:ext cx="4486084" cy="4050056"/>
          </a:xfrm>
        </p:spPr>
      </p:pic>
      <p:sp>
        <p:nvSpPr>
          <p:cNvPr id="7" name="TextBox 6">
            <a:extLst>
              <a:ext uri="{FF2B5EF4-FFF2-40B4-BE49-F238E27FC236}">
                <a16:creationId xmlns:a16="http://schemas.microsoft.com/office/drawing/2014/main" id="{AE90A63C-0207-D986-3F94-D01D8C6AFB60}"/>
              </a:ext>
            </a:extLst>
          </p:cNvPr>
          <p:cNvSpPr txBox="1"/>
          <p:nvPr/>
        </p:nvSpPr>
        <p:spPr>
          <a:xfrm>
            <a:off x="1451579" y="1977399"/>
            <a:ext cx="4359286" cy="323165"/>
          </a:xfrm>
          <a:prstGeom prst="rect">
            <a:avLst/>
          </a:prstGeom>
          <a:noFill/>
        </p:spPr>
        <p:txBody>
          <a:bodyPr wrap="square" rtlCol="0">
            <a:spAutoFit/>
          </a:bodyPr>
          <a:lstStyle/>
          <a:p>
            <a:r>
              <a:rPr lang="en-US" sz="1500" dirty="0"/>
              <a:t>- In this part I was checking start and end date.</a:t>
            </a:r>
          </a:p>
        </p:txBody>
      </p:sp>
      <p:sp>
        <p:nvSpPr>
          <p:cNvPr id="8" name="TextBox 7">
            <a:extLst>
              <a:ext uri="{FF2B5EF4-FFF2-40B4-BE49-F238E27FC236}">
                <a16:creationId xmlns:a16="http://schemas.microsoft.com/office/drawing/2014/main" id="{2978DA3B-3177-C92B-72B6-4C569692F0A2}"/>
              </a:ext>
            </a:extLst>
          </p:cNvPr>
          <p:cNvSpPr txBox="1"/>
          <p:nvPr/>
        </p:nvSpPr>
        <p:spPr>
          <a:xfrm>
            <a:off x="1435033" y="2393112"/>
            <a:ext cx="3454718" cy="1246495"/>
          </a:xfrm>
          <a:prstGeom prst="rect">
            <a:avLst/>
          </a:prstGeom>
          <a:noFill/>
        </p:spPr>
        <p:txBody>
          <a:bodyPr wrap="square" rtlCol="0">
            <a:spAutoFit/>
          </a:bodyPr>
          <a:lstStyle/>
          <a:p>
            <a:r>
              <a:rPr lang="en-US" sz="1500" dirty="0"/>
              <a:t>- But I found some rows that have issues happened in the data entry level and the problem was that I found these rows entered in data type STRING which can’t be converted into DATE data type.</a:t>
            </a:r>
          </a:p>
        </p:txBody>
      </p:sp>
      <p:sp>
        <p:nvSpPr>
          <p:cNvPr id="9" name="TextBox 8">
            <a:extLst>
              <a:ext uri="{FF2B5EF4-FFF2-40B4-BE49-F238E27FC236}">
                <a16:creationId xmlns:a16="http://schemas.microsoft.com/office/drawing/2014/main" id="{C354E887-71CD-A2D0-FF8E-DEBCB3056E5A}"/>
              </a:ext>
            </a:extLst>
          </p:cNvPr>
          <p:cNvSpPr txBox="1"/>
          <p:nvPr/>
        </p:nvSpPr>
        <p:spPr>
          <a:xfrm>
            <a:off x="1435033" y="3757210"/>
            <a:ext cx="3706761" cy="1246495"/>
          </a:xfrm>
          <a:prstGeom prst="rect">
            <a:avLst/>
          </a:prstGeom>
          <a:noFill/>
        </p:spPr>
        <p:txBody>
          <a:bodyPr wrap="square" rtlCol="0">
            <a:spAutoFit/>
          </a:bodyPr>
          <a:lstStyle/>
          <a:p>
            <a:r>
              <a:rPr lang="en-US" sz="1500" dirty="0"/>
              <a:t>-To solve this problem I got rid of these rows to enable me to get insights from the other rows and saved the invalid data type rows in another table to be available in case of we need them in any time,</a:t>
            </a:r>
          </a:p>
        </p:txBody>
      </p:sp>
      <p:sp>
        <p:nvSpPr>
          <p:cNvPr id="10" name="TextBox 9">
            <a:extLst>
              <a:ext uri="{FF2B5EF4-FFF2-40B4-BE49-F238E27FC236}">
                <a16:creationId xmlns:a16="http://schemas.microsoft.com/office/drawing/2014/main" id="{D1531427-92F5-25E1-091F-AF488264B7B2}"/>
              </a:ext>
            </a:extLst>
          </p:cNvPr>
          <p:cNvSpPr txBox="1"/>
          <p:nvPr/>
        </p:nvSpPr>
        <p:spPr>
          <a:xfrm>
            <a:off x="1409305" y="5096253"/>
            <a:ext cx="3614675" cy="784830"/>
          </a:xfrm>
          <a:prstGeom prst="rect">
            <a:avLst/>
          </a:prstGeom>
          <a:noFill/>
        </p:spPr>
        <p:txBody>
          <a:bodyPr wrap="square" rtlCol="0">
            <a:spAutoFit/>
          </a:bodyPr>
          <a:lstStyle/>
          <a:p>
            <a:r>
              <a:rPr lang="en-US" sz="1500" dirty="0"/>
              <a:t>- Then I defined the start date and end date in the valid data table using min and max to get the oldest and newest date exist.</a:t>
            </a:r>
          </a:p>
        </p:txBody>
      </p:sp>
    </p:spTree>
    <p:extLst>
      <p:ext uri="{BB962C8B-B14F-4D97-AF65-F5344CB8AC3E}">
        <p14:creationId xmlns:p14="http://schemas.microsoft.com/office/powerpoint/2010/main" val="109570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6EC8-7404-6774-9976-A388F29D5822}"/>
              </a:ext>
            </a:extLst>
          </p:cNvPr>
          <p:cNvSpPr>
            <a:spLocks noGrp="1"/>
          </p:cNvSpPr>
          <p:nvPr>
            <p:ph type="title"/>
          </p:nvPr>
        </p:nvSpPr>
        <p:spPr/>
        <p:txBody>
          <a:bodyPr/>
          <a:lstStyle/>
          <a:p>
            <a:r>
              <a:rPr lang="en-US" dirty="0"/>
              <a:t>Data exploration</a:t>
            </a:r>
          </a:p>
        </p:txBody>
      </p:sp>
      <p:pic>
        <p:nvPicPr>
          <p:cNvPr id="5" name="Content Placeholder 4">
            <a:extLst>
              <a:ext uri="{FF2B5EF4-FFF2-40B4-BE49-F238E27FC236}">
                <a16:creationId xmlns:a16="http://schemas.microsoft.com/office/drawing/2014/main" id="{DAF4DE0C-2B5E-818B-31A7-AB665CC06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2787" y="2016781"/>
            <a:ext cx="3962400" cy="2673206"/>
          </a:xfrm>
        </p:spPr>
      </p:pic>
      <p:sp>
        <p:nvSpPr>
          <p:cNvPr id="6" name="TextBox 5">
            <a:extLst>
              <a:ext uri="{FF2B5EF4-FFF2-40B4-BE49-F238E27FC236}">
                <a16:creationId xmlns:a16="http://schemas.microsoft.com/office/drawing/2014/main" id="{2CA4CB6A-5383-7247-FE14-0BC541AE013E}"/>
              </a:ext>
            </a:extLst>
          </p:cNvPr>
          <p:cNvSpPr txBox="1"/>
          <p:nvPr/>
        </p:nvSpPr>
        <p:spPr>
          <a:xfrm>
            <a:off x="1691148" y="2261419"/>
            <a:ext cx="4621162" cy="646331"/>
          </a:xfrm>
          <a:prstGeom prst="rect">
            <a:avLst/>
          </a:prstGeom>
          <a:noFill/>
        </p:spPr>
        <p:txBody>
          <a:bodyPr wrap="square" rtlCol="0">
            <a:spAutoFit/>
          </a:bodyPr>
          <a:lstStyle/>
          <a:p>
            <a:r>
              <a:rPr lang="en-US" dirty="0"/>
              <a:t>- Declaring variables and assigning the start date and end date.</a:t>
            </a:r>
          </a:p>
        </p:txBody>
      </p:sp>
      <p:sp>
        <p:nvSpPr>
          <p:cNvPr id="7" name="TextBox 6">
            <a:extLst>
              <a:ext uri="{FF2B5EF4-FFF2-40B4-BE49-F238E27FC236}">
                <a16:creationId xmlns:a16="http://schemas.microsoft.com/office/drawing/2014/main" id="{DC4E3321-C9C8-936A-E4C4-1E3144CAF85C}"/>
              </a:ext>
            </a:extLst>
          </p:cNvPr>
          <p:cNvSpPr txBox="1"/>
          <p:nvPr/>
        </p:nvSpPr>
        <p:spPr>
          <a:xfrm>
            <a:off x="1691148" y="3087329"/>
            <a:ext cx="4404852" cy="1200329"/>
          </a:xfrm>
          <a:prstGeom prst="rect">
            <a:avLst/>
          </a:prstGeom>
          <a:noFill/>
        </p:spPr>
        <p:txBody>
          <a:bodyPr wrap="square" rtlCol="0">
            <a:spAutoFit/>
          </a:bodyPr>
          <a:lstStyle/>
          <a:p>
            <a:r>
              <a:rPr lang="en-US" dirty="0"/>
              <a:t>- Using DATEDIF function to calculate the difference between the start date and end date in terms of months and naming the result column as </a:t>
            </a:r>
            <a:r>
              <a:rPr lang="en-US" dirty="0" err="1"/>
              <a:t>months_between</a:t>
            </a:r>
            <a:r>
              <a:rPr lang="en-US" dirty="0"/>
              <a:t>.</a:t>
            </a:r>
          </a:p>
        </p:txBody>
      </p:sp>
    </p:spTree>
    <p:extLst>
      <p:ext uri="{BB962C8B-B14F-4D97-AF65-F5344CB8AC3E}">
        <p14:creationId xmlns:p14="http://schemas.microsoft.com/office/powerpoint/2010/main" val="215542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98DF-E969-DA12-5EA1-BDC119412113}"/>
              </a:ext>
            </a:extLst>
          </p:cNvPr>
          <p:cNvSpPr>
            <a:spLocks noGrp="1"/>
          </p:cNvSpPr>
          <p:nvPr>
            <p:ph type="title"/>
          </p:nvPr>
        </p:nvSpPr>
        <p:spPr/>
        <p:txBody>
          <a:bodyPr/>
          <a:lstStyle/>
          <a:p>
            <a:r>
              <a:rPr lang="en-US" dirty="0"/>
              <a:t>GETTING INSIGHTS</a:t>
            </a:r>
          </a:p>
        </p:txBody>
      </p:sp>
      <p:pic>
        <p:nvPicPr>
          <p:cNvPr id="5" name="Content Placeholder 4">
            <a:extLst>
              <a:ext uri="{FF2B5EF4-FFF2-40B4-BE49-F238E27FC236}">
                <a16:creationId xmlns:a16="http://schemas.microsoft.com/office/drawing/2014/main" id="{15584C2F-09F2-82D8-A071-151DA7F534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7269" y="2107059"/>
            <a:ext cx="4785775" cy="3071126"/>
          </a:xfrm>
        </p:spPr>
      </p:pic>
      <p:sp>
        <p:nvSpPr>
          <p:cNvPr id="6" name="TextBox 5">
            <a:extLst>
              <a:ext uri="{FF2B5EF4-FFF2-40B4-BE49-F238E27FC236}">
                <a16:creationId xmlns:a16="http://schemas.microsoft.com/office/drawing/2014/main" id="{C291C281-9D3A-66CF-DA07-91872AA06ACF}"/>
              </a:ext>
            </a:extLst>
          </p:cNvPr>
          <p:cNvSpPr txBox="1"/>
          <p:nvPr/>
        </p:nvSpPr>
        <p:spPr>
          <a:xfrm>
            <a:off x="1238865" y="2107059"/>
            <a:ext cx="4945625" cy="646331"/>
          </a:xfrm>
          <a:prstGeom prst="rect">
            <a:avLst/>
          </a:prstGeom>
          <a:noFill/>
        </p:spPr>
        <p:txBody>
          <a:bodyPr wrap="square" rtlCol="0">
            <a:spAutoFit/>
          </a:bodyPr>
          <a:lstStyle/>
          <a:p>
            <a:r>
              <a:rPr lang="en-US" dirty="0"/>
              <a:t>-Extracting the year and month components from the Date column.</a:t>
            </a:r>
          </a:p>
        </p:txBody>
      </p:sp>
      <p:sp>
        <p:nvSpPr>
          <p:cNvPr id="9" name="TextBox 8">
            <a:extLst>
              <a:ext uri="{FF2B5EF4-FFF2-40B4-BE49-F238E27FC236}">
                <a16:creationId xmlns:a16="http://schemas.microsoft.com/office/drawing/2014/main" id="{D9680283-B173-1551-34AF-70E04627EDA8}"/>
              </a:ext>
            </a:extLst>
          </p:cNvPr>
          <p:cNvSpPr txBox="1"/>
          <p:nvPr/>
        </p:nvSpPr>
        <p:spPr>
          <a:xfrm>
            <a:off x="1238865" y="3169473"/>
            <a:ext cx="4237703" cy="923330"/>
          </a:xfrm>
          <a:prstGeom prst="rect">
            <a:avLst/>
          </a:prstGeom>
          <a:noFill/>
        </p:spPr>
        <p:txBody>
          <a:bodyPr wrap="square" rtlCol="0">
            <a:spAutoFit/>
          </a:bodyPr>
          <a:lstStyle/>
          <a:p>
            <a:r>
              <a:rPr lang="en-US" dirty="0"/>
              <a:t>- Change the data type of the columns to float to calculate the average value for Confirmed, Deaths, Recovered columns.</a:t>
            </a:r>
          </a:p>
        </p:txBody>
      </p:sp>
      <p:sp>
        <p:nvSpPr>
          <p:cNvPr id="10" name="TextBox 9">
            <a:extLst>
              <a:ext uri="{FF2B5EF4-FFF2-40B4-BE49-F238E27FC236}">
                <a16:creationId xmlns:a16="http://schemas.microsoft.com/office/drawing/2014/main" id="{891C5527-2A28-E961-9080-CAE85BD52AD2}"/>
              </a:ext>
            </a:extLst>
          </p:cNvPr>
          <p:cNvSpPr txBox="1"/>
          <p:nvPr/>
        </p:nvSpPr>
        <p:spPr>
          <a:xfrm>
            <a:off x="1337187" y="4355690"/>
            <a:ext cx="4689987" cy="646331"/>
          </a:xfrm>
          <a:prstGeom prst="rect">
            <a:avLst/>
          </a:prstGeom>
          <a:noFill/>
        </p:spPr>
        <p:txBody>
          <a:bodyPr wrap="square" rtlCol="0">
            <a:spAutoFit/>
          </a:bodyPr>
          <a:lstStyle/>
          <a:p>
            <a:r>
              <a:rPr lang="en-US" dirty="0"/>
              <a:t>- Grouping and ordering the data by the year and month.</a:t>
            </a:r>
          </a:p>
        </p:txBody>
      </p:sp>
    </p:spTree>
    <p:extLst>
      <p:ext uri="{BB962C8B-B14F-4D97-AF65-F5344CB8AC3E}">
        <p14:creationId xmlns:p14="http://schemas.microsoft.com/office/powerpoint/2010/main" val="248646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825D-45D8-923D-7813-BF192E05110D}"/>
              </a:ext>
            </a:extLst>
          </p:cNvPr>
          <p:cNvSpPr>
            <a:spLocks noGrp="1"/>
          </p:cNvSpPr>
          <p:nvPr>
            <p:ph type="title"/>
          </p:nvPr>
        </p:nvSpPr>
        <p:spPr/>
        <p:txBody>
          <a:bodyPr/>
          <a:lstStyle/>
          <a:p>
            <a:r>
              <a:rPr lang="en-US" dirty="0"/>
              <a:t>Getting insights</a:t>
            </a:r>
          </a:p>
        </p:txBody>
      </p:sp>
      <p:pic>
        <p:nvPicPr>
          <p:cNvPr id="5" name="Content Placeholder 4">
            <a:extLst>
              <a:ext uri="{FF2B5EF4-FFF2-40B4-BE49-F238E27FC236}">
                <a16:creationId xmlns:a16="http://schemas.microsoft.com/office/drawing/2014/main" id="{D5CAD2F1-2FC9-CA70-0C43-9A3036B21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348" y="2035789"/>
            <a:ext cx="6130845" cy="3906405"/>
          </a:xfrm>
        </p:spPr>
      </p:pic>
      <p:sp>
        <p:nvSpPr>
          <p:cNvPr id="6" name="TextBox 5">
            <a:extLst>
              <a:ext uri="{FF2B5EF4-FFF2-40B4-BE49-F238E27FC236}">
                <a16:creationId xmlns:a16="http://schemas.microsoft.com/office/drawing/2014/main" id="{391D6F29-8DA0-BF88-156D-21DD320998D6}"/>
              </a:ext>
            </a:extLst>
          </p:cNvPr>
          <p:cNvSpPr txBox="1"/>
          <p:nvPr/>
        </p:nvSpPr>
        <p:spPr>
          <a:xfrm>
            <a:off x="1356852" y="2182964"/>
            <a:ext cx="4119716" cy="1077218"/>
          </a:xfrm>
          <a:prstGeom prst="rect">
            <a:avLst/>
          </a:prstGeom>
          <a:noFill/>
        </p:spPr>
        <p:txBody>
          <a:bodyPr wrap="square" rtlCol="0">
            <a:spAutoFit/>
          </a:bodyPr>
          <a:lstStyle/>
          <a:p>
            <a:r>
              <a:rPr lang="en-US" sz="1600" dirty="0"/>
              <a:t>- Define a CTE with name “</a:t>
            </a:r>
            <a:r>
              <a:rPr lang="en-US" sz="1600" dirty="0" err="1"/>
              <a:t>MonthlyCounts</a:t>
            </a:r>
            <a:r>
              <a:rPr lang="en-US" sz="1600" dirty="0"/>
              <a:t>” using clause WITH to calculate the counts of confirmed cases, deaths and recoveries for each month grouped by year and month.</a:t>
            </a:r>
          </a:p>
        </p:txBody>
      </p:sp>
      <p:sp>
        <p:nvSpPr>
          <p:cNvPr id="7" name="TextBox 6">
            <a:extLst>
              <a:ext uri="{FF2B5EF4-FFF2-40B4-BE49-F238E27FC236}">
                <a16:creationId xmlns:a16="http://schemas.microsoft.com/office/drawing/2014/main" id="{7890713D-6CE0-AA81-FDCA-5CB8090F24AC}"/>
              </a:ext>
            </a:extLst>
          </p:cNvPr>
          <p:cNvSpPr txBox="1"/>
          <p:nvPr/>
        </p:nvSpPr>
        <p:spPr>
          <a:xfrm>
            <a:off x="1288027" y="3511680"/>
            <a:ext cx="3529780" cy="830997"/>
          </a:xfrm>
          <a:prstGeom prst="rect">
            <a:avLst/>
          </a:prstGeom>
          <a:noFill/>
        </p:spPr>
        <p:txBody>
          <a:bodyPr wrap="square" rtlCol="0">
            <a:spAutoFit/>
          </a:bodyPr>
          <a:lstStyle/>
          <a:p>
            <a:r>
              <a:rPr lang="en-US" sz="1600" dirty="0"/>
              <a:t>- Assigning a row number for each row within each group ordered by the count in descending order.</a:t>
            </a:r>
          </a:p>
        </p:txBody>
      </p:sp>
      <p:sp>
        <p:nvSpPr>
          <p:cNvPr id="8" name="TextBox 7">
            <a:extLst>
              <a:ext uri="{FF2B5EF4-FFF2-40B4-BE49-F238E27FC236}">
                <a16:creationId xmlns:a16="http://schemas.microsoft.com/office/drawing/2014/main" id="{3655660C-9C4F-4A34-9209-E89334B382AC}"/>
              </a:ext>
            </a:extLst>
          </p:cNvPr>
          <p:cNvSpPr txBox="1"/>
          <p:nvPr/>
        </p:nvSpPr>
        <p:spPr>
          <a:xfrm>
            <a:off x="1288027" y="4618755"/>
            <a:ext cx="3435053" cy="1323439"/>
          </a:xfrm>
          <a:prstGeom prst="rect">
            <a:avLst/>
          </a:prstGeom>
          <a:noFill/>
        </p:spPr>
        <p:txBody>
          <a:bodyPr wrap="square" rtlCol="0">
            <a:spAutoFit/>
          </a:bodyPr>
          <a:lstStyle/>
          <a:p>
            <a:r>
              <a:rPr lang="en-US" sz="1600" dirty="0"/>
              <a:t>- Then selecting the year, month, confirmed cases, deaths and recoveries from “</a:t>
            </a:r>
            <a:r>
              <a:rPr lang="en-US" sz="1600" dirty="0" err="1"/>
              <a:t>MonthlyCounts</a:t>
            </a:r>
            <a:r>
              <a:rPr lang="en-US" sz="1600" dirty="0"/>
              <a:t>” Where the row number is one, indicating the month with the highest counts.</a:t>
            </a:r>
          </a:p>
        </p:txBody>
      </p:sp>
    </p:spTree>
    <p:extLst>
      <p:ext uri="{BB962C8B-B14F-4D97-AF65-F5344CB8AC3E}">
        <p14:creationId xmlns:p14="http://schemas.microsoft.com/office/powerpoint/2010/main" val="205467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0977-3B99-C3EE-3AF6-E8A7783D683D}"/>
              </a:ext>
            </a:extLst>
          </p:cNvPr>
          <p:cNvSpPr>
            <a:spLocks noGrp="1"/>
          </p:cNvSpPr>
          <p:nvPr>
            <p:ph type="title"/>
          </p:nvPr>
        </p:nvSpPr>
        <p:spPr/>
        <p:txBody>
          <a:bodyPr/>
          <a:lstStyle/>
          <a:p>
            <a:r>
              <a:rPr lang="en-US" dirty="0"/>
              <a:t>Getting insights</a:t>
            </a:r>
          </a:p>
        </p:txBody>
      </p:sp>
      <p:pic>
        <p:nvPicPr>
          <p:cNvPr id="5" name="Content Placeholder 4">
            <a:extLst>
              <a:ext uri="{FF2B5EF4-FFF2-40B4-BE49-F238E27FC236}">
                <a16:creationId xmlns:a16="http://schemas.microsoft.com/office/drawing/2014/main" id="{AE2C9B48-B5DA-6CB5-558B-127F40E0CB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8452" y="2098892"/>
            <a:ext cx="4854448" cy="3308278"/>
          </a:xfrm>
        </p:spPr>
      </p:pic>
      <p:sp>
        <p:nvSpPr>
          <p:cNvPr id="6" name="TextBox 5">
            <a:extLst>
              <a:ext uri="{FF2B5EF4-FFF2-40B4-BE49-F238E27FC236}">
                <a16:creationId xmlns:a16="http://schemas.microsoft.com/office/drawing/2014/main" id="{3BB28B38-0AF4-99A9-9438-CA0F5F2F3557}"/>
              </a:ext>
            </a:extLst>
          </p:cNvPr>
          <p:cNvSpPr txBox="1"/>
          <p:nvPr/>
        </p:nvSpPr>
        <p:spPr>
          <a:xfrm>
            <a:off x="1412430" y="3429866"/>
            <a:ext cx="4939389" cy="646331"/>
          </a:xfrm>
          <a:prstGeom prst="rect">
            <a:avLst/>
          </a:prstGeom>
          <a:noFill/>
        </p:spPr>
        <p:txBody>
          <a:bodyPr wrap="square" rtlCol="0">
            <a:spAutoFit/>
          </a:bodyPr>
          <a:lstStyle/>
          <a:p>
            <a:r>
              <a:rPr lang="en-US" dirty="0"/>
              <a:t>- Getting the min values for confirmed, deaths and recovered with excluding zero values.</a:t>
            </a:r>
          </a:p>
        </p:txBody>
      </p:sp>
      <p:sp>
        <p:nvSpPr>
          <p:cNvPr id="7" name="TextBox 6">
            <a:extLst>
              <a:ext uri="{FF2B5EF4-FFF2-40B4-BE49-F238E27FC236}">
                <a16:creationId xmlns:a16="http://schemas.microsoft.com/office/drawing/2014/main" id="{5D3BBF7D-14F7-CE49-B60A-8856B7E9A793}"/>
              </a:ext>
            </a:extLst>
          </p:cNvPr>
          <p:cNvSpPr txBox="1"/>
          <p:nvPr/>
        </p:nvSpPr>
        <p:spPr>
          <a:xfrm>
            <a:off x="1412430" y="2174938"/>
            <a:ext cx="4854448" cy="646331"/>
          </a:xfrm>
          <a:prstGeom prst="rect">
            <a:avLst/>
          </a:prstGeom>
          <a:noFill/>
        </p:spPr>
        <p:txBody>
          <a:bodyPr wrap="square" rtlCol="0">
            <a:spAutoFit/>
          </a:bodyPr>
          <a:lstStyle/>
          <a:p>
            <a:r>
              <a:rPr lang="en-US" dirty="0"/>
              <a:t>- Extracting the year component from Date column with name “year”.</a:t>
            </a:r>
          </a:p>
        </p:txBody>
      </p:sp>
      <p:sp>
        <p:nvSpPr>
          <p:cNvPr id="8" name="TextBox 7">
            <a:extLst>
              <a:ext uri="{FF2B5EF4-FFF2-40B4-BE49-F238E27FC236}">
                <a16:creationId xmlns:a16="http://schemas.microsoft.com/office/drawing/2014/main" id="{96956BE2-9E3B-E8EF-6573-C2DA617010ED}"/>
              </a:ext>
            </a:extLst>
          </p:cNvPr>
          <p:cNvSpPr txBox="1"/>
          <p:nvPr/>
        </p:nvSpPr>
        <p:spPr>
          <a:xfrm>
            <a:off x="1451579" y="4748980"/>
            <a:ext cx="4854448" cy="369332"/>
          </a:xfrm>
          <a:prstGeom prst="rect">
            <a:avLst/>
          </a:prstGeom>
          <a:noFill/>
        </p:spPr>
        <p:txBody>
          <a:bodyPr wrap="square" rtlCol="0">
            <a:spAutoFit/>
          </a:bodyPr>
          <a:lstStyle/>
          <a:p>
            <a:r>
              <a:rPr lang="en-US" dirty="0"/>
              <a:t>- Grouping data by the year.</a:t>
            </a:r>
          </a:p>
        </p:txBody>
      </p:sp>
    </p:spTree>
    <p:extLst>
      <p:ext uri="{BB962C8B-B14F-4D97-AF65-F5344CB8AC3E}">
        <p14:creationId xmlns:p14="http://schemas.microsoft.com/office/powerpoint/2010/main" val="77128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2F81-E4A5-9EE3-5B7D-DFD1E3739C7E}"/>
              </a:ext>
            </a:extLst>
          </p:cNvPr>
          <p:cNvSpPr>
            <a:spLocks noGrp="1"/>
          </p:cNvSpPr>
          <p:nvPr>
            <p:ph type="title"/>
          </p:nvPr>
        </p:nvSpPr>
        <p:spPr/>
        <p:txBody>
          <a:bodyPr/>
          <a:lstStyle/>
          <a:p>
            <a:r>
              <a:rPr lang="en-US" dirty="0"/>
              <a:t>Getting insights</a:t>
            </a:r>
          </a:p>
        </p:txBody>
      </p:sp>
      <p:pic>
        <p:nvPicPr>
          <p:cNvPr id="5" name="Content Placeholder 4">
            <a:extLst>
              <a:ext uri="{FF2B5EF4-FFF2-40B4-BE49-F238E27FC236}">
                <a16:creationId xmlns:a16="http://schemas.microsoft.com/office/drawing/2014/main" id="{9646F2E9-FCD0-4E3B-1B32-9A783DE216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6937" y="2233812"/>
            <a:ext cx="3657917" cy="2149026"/>
          </a:xfrm>
        </p:spPr>
      </p:pic>
      <p:sp>
        <p:nvSpPr>
          <p:cNvPr id="6" name="TextBox 5">
            <a:extLst>
              <a:ext uri="{FF2B5EF4-FFF2-40B4-BE49-F238E27FC236}">
                <a16:creationId xmlns:a16="http://schemas.microsoft.com/office/drawing/2014/main" id="{7BDA54AB-2337-15FE-0491-DA41115892BC}"/>
              </a:ext>
            </a:extLst>
          </p:cNvPr>
          <p:cNvSpPr txBox="1"/>
          <p:nvPr/>
        </p:nvSpPr>
        <p:spPr>
          <a:xfrm>
            <a:off x="1412430" y="2174938"/>
            <a:ext cx="4854448" cy="646331"/>
          </a:xfrm>
          <a:prstGeom prst="rect">
            <a:avLst/>
          </a:prstGeom>
          <a:noFill/>
        </p:spPr>
        <p:txBody>
          <a:bodyPr wrap="square" rtlCol="0">
            <a:spAutoFit/>
          </a:bodyPr>
          <a:lstStyle/>
          <a:p>
            <a:r>
              <a:rPr lang="en-US" dirty="0"/>
              <a:t>- Extracting the year component from Date column with name “year”.</a:t>
            </a:r>
          </a:p>
        </p:txBody>
      </p:sp>
      <p:sp>
        <p:nvSpPr>
          <p:cNvPr id="7" name="TextBox 6">
            <a:extLst>
              <a:ext uri="{FF2B5EF4-FFF2-40B4-BE49-F238E27FC236}">
                <a16:creationId xmlns:a16="http://schemas.microsoft.com/office/drawing/2014/main" id="{22F818E1-9B49-F902-BFB2-288F0270C31C}"/>
              </a:ext>
            </a:extLst>
          </p:cNvPr>
          <p:cNvSpPr txBox="1"/>
          <p:nvPr/>
        </p:nvSpPr>
        <p:spPr>
          <a:xfrm>
            <a:off x="1412430" y="3461959"/>
            <a:ext cx="4939389" cy="646331"/>
          </a:xfrm>
          <a:prstGeom prst="rect">
            <a:avLst/>
          </a:prstGeom>
          <a:noFill/>
        </p:spPr>
        <p:txBody>
          <a:bodyPr wrap="square" rtlCol="0">
            <a:spAutoFit/>
          </a:bodyPr>
          <a:lstStyle/>
          <a:p>
            <a:r>
              <a:rPr lang="en-US" dirty="0"/>
              <a:t>- Getting the max values for confirmed, deaths and recovered.</a:t>
            </a:r>
          </a:p>
        </p:txBody>
      </p:sp>
      <p:sp>
        <p:nvSpPr>
          <p:cNvPr id="8" name="TextBox 7">
            <a:extLst>
              <a:ext uri="{FF2B5EF4-FFF2-40B4-BE49-F238E27FC236}">
                <a16:creationId xmlns:a16="http://schemas.microsoft.com/office/drawing/2014/main" id="{CF0655D3-949E-5013-8883-18800C2D0463}"/>
              </a:ext>
            </a:extLst>
          </p:cNvPr>
          <p:cNvSpPr txBox="1"/>
          <p:nvPr/>
        </p:nvSpPr>
        <p:spPr>
          <a:xfrm>
            <a:off x="1451579" y="4748980"/>
            <a:ext cx="4854448" cy="369332"/>
          </a:xfrm>
          <a:prstGeom prst="rect">
            <a:avLst/>
          </a:prstGeom>
          <a:noFill/>
        </p:spPr>
        <p:txBody>
          <a:bodyPr wrap="square" rtlCol="0">
            <a:spAutoFit/>
          </a:bodyPr>
          <a:lstStyle/>
          <a:p>
            <a:r>
              <a:rPr lang="en-US" dirty="0"/>
              <a:t>- Grouping data by the year.</a:t>
            </a:r>
          </a:p>
        </p:txBody>
      </p:sp>
    </p:spTree>
    <p:extLst>
      <p:ext uri="{BB962C8B-B14F-4D97-AF65-F5344CB8AC3E}">
        <p14:creationId xmlns:p14="http://schemas.microsoft.com/office/powerpoint/2010/main" val="20400016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1403</TotalTime>
  <Words>722</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CORONA VIRUS INSIGHTS</vt:lpstr>
      <vt:lpstr>Data cleaning</vt:lpstr>
      <vt:lpstr>Data exploration</vt:lpstr>
      <vt:lpstr>Data exploration</vt:lpstr>
      <vt:lpstr>Data exploration</vt:lpstr>
      <vt:lpstr>GETTING INSIGHTS</vt:lpstr>
      <vt:lpstr>Getting insights</vt:lpstr>
      <vt:lpstr>Getting insights</vt:lpstr>
      <vt:lpstr>Getting insights</vt:lpstr>
      <vt:lpstr>Getting insights</vt:lpstr>
      <vt:lpstr>Getting insights</vt:lpstr>
      <vt:lpstr>Getting insights</vt:lpstr>
      <vt:lpstr>Getting insights</vt:lpstr>
      <vt:lpstr>getting insights</vt:lpstr>
      <vt:lpstr>getting insights</vt:lpstr>
      <vt:lpstr>Getting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INSIGHTS</dc:title>
  <dc:creator>عبدالرحمن حماده محمد امام ابراهيم</dc:creator>
  <cp:lastModifiedBy>عبدالرحمن حماده محمد امام ابراهيم</cp:lastModifiedBy>
  <cp:revision>2</cp:revision>
  <dcterms:created xsi:type="dcterms:W3CDTF">2024-05-06T14:18:21Z</dcterms:created>
  <dcterms:modified xsi:type="dcterms:W3CDTF">2024-05-08T17:34:54Z</dcterms:modified>
</cp:coreProperties>
</file>