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2"/>
  </p:notesMasterIdLst>
  <p:handoutMasterIdLst>
    <p:handoutMasterId r:id="rId13"/>
  </p:handoutMasterIdLst>
  <p:sldIdLst>
    <p:sldId id="334" r:id="rId5"/>
    <p:sldId id="324" r:id="rId6"/>
    <p:sldId id="350" r:id="rId7"/>
    <p:sldId id="351" r:id="rId8"/>
    <p:sldId id="352" r:id="rId9"/>
    <p:sldId id="353" r:id="rId10"/>
    <p:sldId id="34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5/12/2024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19341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161108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2842735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757806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361336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a:lstStyle/>
          <a:p>
            <a:r>
              <a:rPr lang="en-US" dirty="0"/>
              <a:t>Hotel aggregator</a:t>
            </a:r>
          </a:p>
        </p:txBody>
      </p:sp>
    </p:spTree>
    <p:extLst>
      <p:ext uri="{BB962C8B-B14F-4D97-AF65-F5344CB8AC3E}">
        <p14:creationId xmlns:p14="http://schemas.microsoft.com/office/powerpoint/2010/main" val="295540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r>
              <a:rPr lang="en-US" sz="2400" b="1" dirty="0"/>
              <a:t>The distribution of host listing according to neighborhoods </a:t>
            </a:r>
          </a:p>
        </p:txBody>
      </p:sp>
      <p:pic>
        <p:nvPicPr>
          <p:cNvPr id="8" name="Content Placeholder 7">
            <a:extLst>
              <a:ext uri="{FF2B5EF4-FFF2-40B4-BE49-F238E27FC236}">
                <a16:creationId xmlns:a16="http://schemas.microsoft.com/office/drawing/2014/main" id="{F53E1C44-5EDB-7FEA-A8F5-F4D7FD46A0A9}"/>
              </a:ext>
            </a:extLst>
          </p:cNvPr>
          <p:cNvPicPr>
            <a:picLocks noGrp="1" noChangeAspect="1"/>
          </p:cNvPicPr>
          <p:nvPr>
            <p:ph sz="half" idx="2"/>
          </p:nvPr>
        </p:nvPicPr>
        <p:blipFill>
          <a:blip r:embed="rId3"/>
          <a:stretch>
            <a:fillRect/>
          </a:stretch>
        </p:blipFill>
        <p:spPr>
          <a:xfrm>
            <a:off x="6096000" y="1965960"/>
            <a:ext cx="5694783" cy="4390516"/>
          </a:xfrm>
        </p:spPr>
      </p:pic>
      <p:sp>
        <p:nvSpPr>
          <p:cNvPr id="9" name="TextBox 8">
            <a:extLst>
              <a:ext uri="{FF2B5EF4-FFF2-40B4-BE49-F238E27FC236}">
                <a16:creationId xmlns:a16="http://schemas.microsoft.com/office/drawing/2014/main" id="{368DF21A-2BB8-5240-F6AA-2D7C60C88962}"/>
              </a:ext>
            </a:extLst>
          </p:cNvPr>
          <p:cNvSpPr txBox="1"/>
          <p:nvPr/>
        </p:nvSpPr>
        <p:spPr>
          <a:xfrm>
            <a:off x="1203649" y="2087538"/>
            <a:ext cx="459066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At first, I categorized the host listing into ranges to be clear and visualization.</a:t>
            </a:r>
          </a:p>
        </p:txBody>
      </p:sp>
      <p:sp>
        <p:nvSpPr>
          <p:cNvPr id="10" name="TextBox 9">
            <a:extLst>
              <a:ext uri="{FF2B5EF4-FFF2-40B4-BE49-F238E27FC236}">
                <a16:creationId xmlns:a16="http://schemas.microsoft.com/office/drawing/2014/main" id="{50E21A66-FBD0-7DCB-0DC1-993DB3DD237A}"/>
              </a:ext>
            </a:extLst>
          </p:cNvPr>
          <p:cNvSpPr txBox="1"/>
          <p:nvPr/>
        </p:nvSpPr>
        <p:spPr>
          <a:xfrm>
            <a:off x="1203649" y="2855447"/>
            <a:ext cx="419690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The most distributed range is (0-9) and this range existed at most in Europe.</a:t>
            </a:r>
          </a:p>
        </p:txBody>
      </p:sp>
      <p:sp>
        <p:nvSpPr>
          <p:cNvPr id="11" name="TextBox 10">
            <a:extLst>
              <a:ext uri="{FF2B5EF4-FFF2-40B4-BE49-F238E27FC236}">
                <a16:creationId xmlns:a16="http://schemas.microsoft.com/office/drawing/2014/main" id="{0583CA0F-568F-E82E-9EA7-2A9AA865DC47}"/>
              </a:ext>
            </a:extLst>
          </p:cNvPr>
          <p:cNvSpPr txBox="1"/>
          <p:nvPr/>
        </p:nvSpPr>
        <p:spPr>
          <a:xfrm>
            <a:off x="1203649" y="3900355"/>
            <a:ext cx="345046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The second most distributed range is (20-29) and this range existed at most in North America.</a:t>
            </a:r>
          </a:p>
        </p:txBody>
      </p:sp>
      <p:sp>
        <p:nvSpPr>
          <p:cNvPr id="12" name="TextBox 11">
            <a:extLst>
              <a:ext uri="{FF2B5EF4-FFF2-40B4-BE49-F238E27FC236}">
                <a16:creationId xmlns:a16="http://schemas.microsoft.com/office/drawing/2014/main" id="{58D877D1-F04D-C8C1-B1BF-6B404D658511}"/>
              </a:ext>
            </a:extLst>
          </p:cNvPr>
          <p:cNvSpPr txBox="1"/>
          <p:nvPr/>
        </p:nvSpPr>
        <p:spPr>
          <a:xfrm>
            <a:off x="1203649" y="5222262"/>
            <a:ext cx="4000967"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Other ranges distributed randomly between Europe, North and South America and Australia.</a:t>
            </a:r>
          </a:p>
        </p:txBody>
      </p:sp>
    </p:spTree>
    <p:extLst>
      <p:ext uri="{BB962C8B-B14F-4D97-AF65-F5344CB8AC3E}">
        <p14:creationId xmlns:p14="http://schemas.microsoft.com/office/powerpoint/2010/main" val="210281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03649" y="230260"/>
            <a:ext cx="9137012" cy="1280160"/>
          </a:xfrm>
        </p:spPr>
        <p:txBody>
          <a:bodyPr/>
          <a:lstStyle/>
          <a:p>
            <a:r>
              <a:rPr lang="en-US" sz="2400" b="1" dirty="0"/>
              <a:t>The Geographical concentration of listings and host locations</a:t>
            </a:r>
          </a:p>
        </p:txBody>
      </p:sp>
      <p:sp>
        <p:nvSpPr>
          <p:cNvPr id="9" name="TextBox 8">
            <a:extLst>
              <a:ext uri="{FF2B5EF4-FFF2-40B4-BE49-F238E27FC236}">
                <a16:creationId xmlns:a16="http://schemas.microsoft.com/office/drawing/2014/main" id="{368DF21A-2BB8-5240-F6AA-2D7C60C88962}"/>
              </a:ext>
            </a:extLst>
          </p:cNvPr>
          <p:cNvSpPr txBox="1"/>
          <p:nvPr/>
        </p:nvSpPr>
        <p:spPr>
          <a:xfrm>
            <a:off x="1230086" y="1859768"/>
            <a:ext cx="459066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Worked with the same categorized column and host location.</a:t>
            </a:r>
          </a:p>
        </p:txBody>
      </p:sp>
      <p:sp>
        <p:nvSpPr>
          <p:cNvPr id="10" name="TextBox 9">
            <a:extLst>
              <a:ext uri="{FF2B5EF4-FFF2-40B4-BE49-F238E27FC236}">
                <a16:creationId xmlns:a16="http://schemas.microsoft.com/office/drawing/2014/main" id="{50E21A66-FBD0-7DCB-0DC1-993DB3DD237A}"/>
              </a:ext>
            </a:extLst>
          </p:cNvPr>
          <p:cNvSpPr txBox="1"/>
          <p:nvPr/>
        </p:nvSpPr>
        <p:spPr>
          <a:xfrm>
            <a:off x="1105677" y="3119745"/>
            <a:ext cx="4196909"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The most distributed range is (0-9) and this range existed at most in Europe, Australia, North America and parts from Asia.</a:t>
            </a:r>
          </a:p>
        </p:txBody>
      </p:sp>
      <p:sp>
        <p:nvSpPr>
          <p:cNvPr id="12" name="TextBox 11">
            <a:extLst>
              <a:ext uri="{FF2B5EF4-FFF2-40B4-BE49-F238E27FC236}">
                <a16:creationId xmlns:a16="http://schemas.microsoft.com/office/drawing/2014/main" id="{58D877D1-F04D-C8C1-B1BF-6B404D658511}"/>
              </a:ext>
            </a:extLst>
          </p:cNvPr>
          <p:cNvSpPr txBox="1"/>
          <p:nvPr/>
        </p:nvSpPr>
        <p:spPr>
          <a:xfrm>
            <a:off x="1203649" y="4933720"/>
            <a:ext cx="4000967"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Other ranges distributed randomly between North America and Australia.</a:t>
            </a:r>
          </a:p>
        </p:txBody>
      </p:sp>
      <p:pic>
        <p:nvPicPr>
          <p:cNvPr id="6" name="Content Placeholder 5">
            <a:extLst>
              <a:ext uri="{FF2B5EF4-FFF2-40B4-BE49-F238E27FC236}">
                <a16:creationId xmlns:a16="http://schemas.microsoft.com/office/drawing/2014/main" id="{1CC49A3F-39CF-396D-5F0D-0A8CE5DFD11D}"/>
              </a:ext>
            </a:extLst>
          </p:cNvPr>
          <p:cNvPicPr>
            <a:picLocks noGrp="1" noChangeAspect="1"/>
          </p:cNvPicPr>
          <p:nvPr>
            <p:ph sz="half" idx="2"/>
          </p:nvPr>
        </p:nvPicPr>
        <p:blipFill>
          <a:blip r:embed="rId3"/>
          <a:stretch>
            <a:fillRect/>
          </a:stretch>
        </p:blipFill>
        <p:spPr>
          <a:xfrm>
            <a:off x="6987386" y="1773990"/>
            <a:ext cx="4846638" cy="4442064"/>
          </a:xfrm>
        </p:spPr>
      </p:pic>
    </p:spTree>
    <p:extLst>
      <p:ext uri="{BB962C8B-B14F-4D97-AF65-F5344CB8AC3E}">
        <p14:creationId xmlns:p14="http://schemas.microsoft.com/office/powerpoint/2010/main" val="115207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03649" y="230260"/>
            <a:ext cx="9137012" cy="1280160"/>
          </a:xfrm>
        </p:spPr>
        <p:txBody>
          <a:bodyPr/>
          <a:lstStyle/>
          <a:p>
            <a:r>
              <a:rPr lang="en-US" sz="2400" b="1" dirty="0"/>
              <a:t>The Geographical concentration of listings and host locations</a:t>
            </a:r>
          </a:p>
        </p:txBody>
      </p:sp>
      <p:pic>
        <p:nvPicPr>
          <p:cNvPr id="20" name="Picture 19" descr="A screenshot of a computer screen&#10;&#10;Description automatically generated">
            <a:extLst>
              <a:ext uri="{FF2B5EF4-FFF2-40B4-BE49-F238E27FC236}">
                <a16:creationId xmlns:a16="http://schemas.microsoft.com/office/drawing/2014/main" id="{DE3D2EC1-D63A-135B-129F-02008F5412A4}"/>
              </a:ext>
            </a:extLst>
          </p:cNvPr>
          <p:cNvPicPr>
            <a:picLocks noChangeAspect="1"/>
          </p:cNvPicPr>
          <p:nvPr/>
        </p:nvPicPr>
        <p:blipFill>
          <a:blip r:embed="rId3"/>
          <a:stretch>
            <a:fillRect/>
          </a:stretch>
        </p:blipFill>
        <p:spPr>
          <a:xfrm>
            <a:off x="884802" y="1632856"/>
            <a:ext cx="5767925" cy="2118050"/>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FE09973E-4196-593A-A6D8-32448C44B88A}"/>
              </a:ext>
            </a:extLst>
          </p:cNvPr>
          <p:cNvPicPr>
            <a:picLocks noChangeAspect="1"/>
          </p:cNvPicPr>
          <p:nvPr/>
        </p:nvPicPr>
        <p:blipFill>
          <a:blip r:embed="rId4"/>
          <a:stretch>
            <a:fillRect/>
          </a:stretch>
        </p:blipFill>
        <p:spPr>
          <a:xfrm>
            <a:off x="6652727" y="1632857"/>
            <a:ext cx="5218507" cy="2118050"/>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874495C0-22F9-A452-0739-43244B7F3ACB}"/>
              </a:ext>
            </a:extLst>
          </p:cNvPr>
          <p:cNvPicPr>
            <a:picLocks noChangeAspect="1"/>
          </p:cNvPicPr>
          <p:nvPr/>
        </p:nvPicPr>
        <p:blipFill>
          <a:blip r:embed="rId5"/>
          <a:stretch>
            <a:fillRect/>
          </a:stretch>
        </p:blipFill>
        <p:spPr>
          <a:xfrm>
            <a:off x="952997" y="3750907"/>
            <a:ext cx="5699730" cy="2043404"/>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4AA7F8DA-94B6-6AF4-E157-9D90D120A85F}"/>
              </a:ext>
            </a:extLst>
          </p:cNvPr>
          <p:cNvPicPr>
            <a:picLocks noChangeAspect="1"/>
          </p:cNvPicPr>
          <p:nvPr/>
        </p:nvPicPr>
        <p:blipFill>
          <a:blip r:embed="rId6"/>
          <a:stretch>
            <a:fillRect/>
          </a:stretch>
        </p:blipFill>
        <p:spPr>
          <a:xfrm>
            <a:off x="6652727" y="3750906"/>
            <a:ext cx="5218507" cy="2043404"/>
          </a:xfrm>
          <a:prstGeom prst="rect">
            <a:avLst/>
          </a:prstGeom>
        </p:spPr>
      </p:pic>
      <p:sp>
        <p:nvSpPr>
          <p:cNvPr id="27" name="TextBox 26">
            <a:extLst>
              <a:ext uri="{FF2B5EF4-FFF2-40B4-BE49-F238E27FC236}">
                <a16:creationId xmlns:a16="http://schemas.microsoft.com/office/drawing/2014/main" id="{5CB4F83A-FB25-52AE-1E99-B7A7E1B14B7A}"/>
              </a:ext>
            </a:extLst>
          </p:cNvPr>
          <p:cNvSpPr txBox="1"/>
          <p:nvPr/>
        </p:nvSpPr>
        <p:spPr>
          <a:xfrm>
            <a:off x="952997" y="5934269"/>
            <a:ext cx="1091823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By splitting the graph over the accommodates capacity values(1 to 16) we can find that “entire home” is the most chosen room type and it has the highest average price with property type “Entire rental unit”.</a:t>
            </a:r>
          </a:p>
        </p:txBody>
      </p:sp>
    </p:spTree>
    <p:extLst>
      <p:ext uri="{BB962C8B-B14F-4D97-AF65-F5344CB8AC3E}">
        <p14:creationId xmlns:p14="http://schemas.microsoft.com/office/powerpoint/2010/main" val="50861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03649" y="230260"/>
            <a:ext cx="9137012" cy="1280160"/>
          </a:xfrm>
        </p:spPr>
        <p:txBody>
          <a:bodyPr/>
          <a:lstStyle/>
          <a:p>
            <a:r>
              <a:rPr lang="en-US" sz="2400" b="1" dirty="0"/>
              <a:t>The Geographical concentration of listings and host locations</a:t>
            </a:r>
          </a:p>
        </p:txBody>
      </p:sp>
      <p:pic>
        <p:nvPicPr>
          <p:cNvPr id="7" name="Picture 6" descr="A screenshot of a graph&#10;&#10;Description automatically generated">
            <a:extLst>
              <a:ext uri="{FF2B5EF4-FFF2-40B4-BE49-F238E27FC236}">
                <a16:creationId xmlns:a16="http://schemas.microsoft.com/office/drawing/2014/main" id="{49D98EED-4570-20AD-44D5-EE60DCC150ED}"/>
              </a:ext>
            </a:extLst>
          </p:cNvPr>
          <p:cNvPicPr>
            <a:picLocks noChangeAspect="1"/>
          </p:cNvPicPr>
          <p:nvPr/>
        </p:nvPicPr>
        <p:blipFill>
          <a:blip r:embed="rId3"/>
          <a:stretch>
            <a:fillRect/>
          </a:stretch>
        </p:blipFill>
        <p:spPr>
          <a:xfrm>
            <a:off x="6257067" y="1716833"/>
            <a:ext cx="5638172" cy="4730620"/>
          </a:xfrm>
          <a:prstGeom prst="rect">
            <a:avLst/>
          </a:prstGeom>
        </p:spPr>
      </p:pic>
      <p:sp>
        <p:nvSpPr>
          <p:cNvPr id="8" name="TextBox 7">
            <a:extLst>
              <a:ext uri="{FF2B5EF4-FFF2-40B4-BE49-F238E27FC236}">
                <a16:creationId xmlns:a16="http://schemas.microsoft.com/office/drawing/2014/main" id="{68A824F6-254D-4B6B-79A7-E0F58CF9F593}"/>
              </a:ext>
            </a:extLst>
          </p:cNvPr>
          <p:cNvSpPr txBox="1"/>
          <p:nvPr/>
        </p:nvSpPr>
        <p:spPr>
          <a:xfrm>
            <a:off x="1007706" y="1987420"/>
            <a:ext cx="4693298"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In first bar chart we can find the most of hosts responded within one hour which is  a good advantage.</a:t>
            </a:r>
          </a:p>
        </p:txBody>
      </p:sp>
      <p:sp>
        <p:nvSpPr>
          <p:cNvPr id="11" name="TextBox 10">
            <a:extLst>
              <a:ext uri="{FF2B5EF4-FFF2-40B4-BE49-F238E27FC236}">
                <a16:creationId xmlns:a16="http://schemas.microsoft.com/office/drawing/2014/main" id="{807BD13B-6716-CDFD-9DA4-EE53A966FBBD}"/>
              </a:ext>
            </a:extLst>
          </p:cNvPr>
          <p:cNvSpPr txBox="1"/>
          <p:nvPr/>
        </p:nvSpPr>
        <p:spPr>
          <a:xfrm>
            <a:off x="1007706" y="3079102"/>
            <a:ext cx="4282751"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In second bar chart we can find that the most used host verification methods is (email and phone) together and the (email, phone and work email) together.</a:t>
            </a:r>
          </a:p>
        </p:txBody>
      </p:sp>
      <p:sp>
        <p:nvSpPr>
          <p:cNvPr id="13" name="TextBox 12">
            <a:extLst>
              <a:ext uri="{FF2B5EF4-FFF2-40B4-BE49-F238E27FC236}">
                <a16:creationId xmlns:a16="http://schemas.microsoft.com/office/drawing/2014/main" id="{593E4DF9-4DBC-CDE6-D6EA-C8189C6BC89D}"/>
              </a:ext>
            </a:extLst>
          </p:cNvPr>
          <p:cNvSpPr txBox="1"/>
          <p:nvPr/>
        </p:nvSpPr>
        <p:spPr>
          <a:xfrm>
            <a:off x="1003041" y="4510178"/>
            <a:ext cx="418011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 In the pie chart we can find the 53.18% is considered as super host</a:t>
            </a:r>
          </a:p>
        </p:txBody>
      </p:sp>
      <p:sp>
        <p:nvSpPr>
          <p:cNvPr id="14" name="TextBox 13">
            <a:extLst>
              <a:ext uri="{FF2B5EF4-FFF2-40B4-BE49-F238E27FC236}">
                <a16:creationId xmlns:a16="http://schemas.microsoft.com/office/drawing/2014/main" id="{4B96E36C-D38D-7C81-4D1D-BDBEFD269974}"/>
              </a:ext>
            </a:extLst>
          </p:cNvPr>
          <p:cNvSpPr txBox="1"/>
          <p:nvPr/>
        </p:nvSpPr>
        <p:spPr>
          <a:xfrm>
            <a:off x="1003041" y="5278694"/>
            <a:ext cx="3853543" cy="1200329"/>
          </a:xfrm>
          <a:prstGeom prst="rect">
            <a:avLst/>
          </a:prstGeom>
          <a:noFill/>
        </p:spPr>
        <p:txBody>
          <a:bodyPr wrap="square" rtlCol="0">
            <a:spAutoFit/>
          </a:bodyPr>
          <a:lstStyle/>
          <a:p>
            <a:r>
              <a:rPr lang="en-US" dirty="0"/>
              <a:t>- In the line chart we can find that the count of review scores rating is decreasing over the increasing of calculated host listing count.</a:t>
            </a:r>
          </a:p>
        </p:txBody>
      </p:sp>
    </p:spTree>
    <p:extLst>
      <p:ext uri="{BB962C8B-B14F-4D97-AF65-F5344CB8AC3E}">
        <p14:creationId xmlns:p14="http://schemas.microsoft.com/office/powerpoint/2010/main" val="385431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03649" y="230260"/>
            <a:ext cx="9137012" cy="1280160"/>
          </a:xfrm>
        </p:spPr>
        <p:txBody>
          <a:bodyPr/>
          <a:lstStyle/>
          <a:p>
            <a:r>
              <a:rPr lang="en-US" sz="2400" b="1" dirty="0"/>
              <a:t>The Geographical concentration of listings and host locations</a:t>
            </a:r>
          </a:p>
        </p:txBody>
      </p:sp>
      <p:sp>
        <p:nvSpPr>
          <p:cNvPr id="8" name="TextBox 7">
            <a:extLst>
              <a:ext uri="{FF2B5EF4-FFF2-40B4-BE49-F238E27FC236}">
                <a16:creationId xmlns:a16="http://schemas.microsoft.com/office/drawing/2014/main" id="{68A824F6-254D-4B6B-79A7-E0F58CF9F593}"/>
              </a:ext>
            </a:extLst>
          </p:cNvPr>
          <p:cNvSpPr txBox="1"/>
          <p:nvPr/>
        </p:nvSpPr>
        <p:spPr>
          <a:xfrm>
            <a:off x="1003041" y="1893948"/>
            <a:ext cx="4693298" cy="107721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first line chart that express the first review we can find that the peak value was in 2019 then was a high decreasing in 2020 then high increasing again in 2021.</a:t>
            </a:r>
          </a:p>
        </p:txBody>
      </p:sp>
      <p:sp>
        <p:nvSpPr>
          <p:cNvPr id="11" name="TextBox 10">
            <a:extLst>
              <a:ext uri="{FF2B5EF4-FFF2-40B4-BE49-F238E27FC236}">
                <a16:creationId xmlns:a16="http://schemas.microsoft.com/office/drawing/2014/main" id="{807BD13B-6716-CDFD-9DA4-EE53A966FBBD}"/>
              </a:ext>
            </a:extLst>
          </p:cNvPr>
          <p:cNvSpPr txBox="1"/>
          <p:nvPr/>
        </p:nvSpPr>
        <p:spPr>
          <a:xfrm>
            <a:off x="1003041" y="3062306"/>
            <a:ext cx="4282751"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second line chart we can find that the rates start to raise from 2022.</a:t>
            </a:r>
          </a:p>
        </p:txBody>
      </p:sp>
      <p:sp>
        <p:nvSpPr>
          <p:cNvPr id="13" name="TextBox 12">
            <a:extLst>
              <a:ext uri="{FF2B5EF4-FFF2-40B4-BE49-F238E27FC236}">
                <a16:creationId xmlns:a16="http://schemas.microsoft.com/office/drawing/2014/main" id="{593E4DF9-4DBC-CDE6-D6EA-C8189C6BC89D}"/>
              </a:ext>
            </a:extLst>
          </p:cNvPr>
          <p:cNvSpPr txBox="1"/>
          <p:nvPr/>
        </p:nvSpPr>
        <p:spPr>
          <a:xfrm>
            <a:off x="1003041" y="3774582"/>
            <a:ext cx="418011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the donut chart we can find the 97.7% of room type used is Entire home </a:t>
            </a:r>
          </a:p>
        </p:txBody>
      </p:sp>
      <p:sp>
        <p:nvSpPr>
          <p:cNvPr id="14" name="TextBox 13">
            <a:extLst>
              <a:ext uri="{FF2B5EF4-FFF2-40B4-BE49-F238E27FC236}">
                <a16:creationId xmlns:a16="http://schemas.microsoft.com/office/drawing/2014/main" id="{4B96E36C-D38D-7C81-4D1D-BDBEFD269974}"/>
              </a:ext>
            </a:extLst>
          </p:cNvPr>
          <p:cNvSpPr txBox="1"/>
          <p:nvPr/>
        </p:nvSpPr>
        <p:spPr>
          <a:xfrm>
            <a:off x="1003041" y="4486858"/>
            <a:ext cx="3853543"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the third line chart we can find that the peak value of accommodates was in year 2016 and after this peak it had very high decreasing started from 2017 and ended in 2020.</a:t>
            </a:r>
          </a:p>
        </p:txBody>
      </p:sp>
      <p:pic>
        <p:nvPicPr>
          <p:cNvPr id="4" name="Picture 3" descr="A screenshot of a graph&#10;&#10;Description automatically generated">
            <a:extLst>
              <a:ext uri="{FF2B5EF4-FFF2-40B4-BE49-F238E27FC236}">
                <a16:creationId xmlns:a16="http://schemas.microsoft.com/office/drawing/2014/main" id="{3C688FEE-FDF1-D6B9-3EEB-388893DF432C}"/>
              </a:ext>
            </a:extLst>
          </p:cNvPr>
          <p:cNvPicPr>
            <a:picLocks noChangeAspect="1"/>
          </p:cNvPicPr>
          <p:nvPr/>
        </p:nvPicPr>
        <p:blipFill>
          <a:blip r:embed="rId3"/>
          <a:stretch>
            <a:fillRect/>
          </a:stretch>
        </p:blipFill>
        <p:spPr>
          <a:xfrm>
            <a:off x="5934269" y="1893948"/>
            <a:ext cx="5973032" cy="4585075"/>
          </a:xfrm>
          <a:prstGeom prst="rect">
            <a:avLst/>
          </a:prstGeom>
        </p:spPr>
      </p:pic>
      <p:sp>
        <p:nvSpPr>
          <p:cNvPr id="5" name="TextBox 4">
            <a:extLst>
              <a:ext uri="{FF2B5EF4-FFF2-40B4-BE49-F238E27FC236}">
                <a16:creationId xmlns:a16="http://schemas.microsoft.com/office/drawing/2014/main" id="{A5069DAE-7BE6-EAFC-FAB5-CC6993AEF9CB}"/>
              </a:ext>
            </a:extLst>
          </p:cNvPr>
          <p:cNvSpPr txBox="1"/>
          <p:nvPr/>
        </p:nvSpPr>
        <p:spPr>
          <a:xfrm>
            <a:off x="1003041" y="5935124"/>
            <a:ext cx="402149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 the bar chart we can find that the most property used is “Entity rental unit”.</a:t>
            </a:r>
          </a:p>
        </p:txBody>
      </p:sp>
    </p:spTree>
    <p:extLst>
      <p:ext uri="{BB962C8B-B14F-4D97-AF65-F5344CB8AC3E}">
        <p14:creationId xmlns:p14="http://schemas.microsoft.com/office/powerpoint/2010/main" val="374868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432092" y="2024743"/>
            <a:ext cx="8512402" cy="1563312"/>
          </a:xfrm>
        </p:spPr>
        <p:txBody>
          <a:bodyPr/>
          <a:lstStyle/>
          <a:p>
            <a:r>
              <a:rPr lang="en-US" dirty="0"/>
              <a:t>Thank you</a:t>
            </a:r>
          </a:p>
        </p:txBody>
      </p:sp>
    </p:spTree>
    <p:extLst>
      <p:ext uri="{BB962C8B-B14F-4D97-AF65-F5344CB8AC3E}">
        <p14:creationId xmlns:p14="http://schemas.microsoft.com/office/powerpoint/2010/main" val="427394918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{0BEBCEDD-EF1D-4FB0-8FF4-E9EE149C854F}tf89338750_win32</Template>
  <TotalTime>104</TotalTime>
  <Words>436</Words>
  <Application>Microsoft Office PowerPoint</Application>
  <PresentationFormat>Widescreen</PresentationFormat>
  <Paragraphs>31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Univers</vt:lpstr>
      <vt:lpstr>GradientVTI</vt:lpstr>
      <vt:lpstr>Hotel aggregator</vt:lpstr>
      <vt:lpstr>The distribution of host listing according to neighborhoods </vt:lpstr>
      <vt:lpstr>The Geographical concentration of listings and host locations</vt:lpstr>
      <vt:lpstr>The Geographical concentration of listings and host locations</vt:lpstr>
      <vt:lpstr>The Geographical concentration of listings and host locations</vt:lpstr>
      <vt:lpstr>The Geographical concentration of listings and host locations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dc:title>
  <dc:creator>عبدالرحمن حماده محمد امام ابراهيم</dc:creator>
  <cp:lastModifiedBy>عبدالرحمن حماده محمد امام ابراهيم</cp:lastModifiedBy>
  <cp:revision>1</cp:revision>
  <dcterms:created xsi:type="dcterms:W3CDTF">2024-05-12T15:54:04Z</dcterms:created>
  <dcterms:modified xsi:type="dcterms:W3CDTF">2024-05-12T17:38:54Z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