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6fa3c898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6fa3c8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1055075" y="630225"/>
            <a:ext cx="76482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0" sz="1800">
              <a:highlight>
                <a:schemeClr val="dk2"/>
              </a:highlight>
            </a:endParaRPr>
          </a:p>
        </p:txBody>
      </p:sp>
      <p:sp>
        <p:nvSpPr>
          <p:cNvPr id="73" name="Google Shape;73;p13"/>
          <p:cNvSpPr txBox="1"/>
          <p:nvPr>
            <p:ph idx="1" type="subTitle"/>
          </p:nvPr>
        </p:nvSpPr>
        <p:spPr>
          <a:xfrm>
            <a:off x="3386100" y="3698175"/>
            <a:ext cx="5461500" cy="9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chemeClr val="dk2"/>
                </a:highlight>
                <a:latin typeface="Raleway"/>
                <a:ea typeface="Raleway"/>
                <a:cs typeface="Raleway"/>
                <a:sym typeface="Raleway"/>
              </a:rPr>
              <a:t>Cabria Lee | Dr. Parenteau | St. Thomas University</a:t>
            </a:r>
            <a:endParaRPr>
              <a:highlight>
                <a:schemeClr val="dk2"/>
              </a:highlight>
              <a:latin typeface="Raleway"/>
              <a:ea typeface="Raleway"/>
              <a:cs typeface="Raleway"/>
              <a:sym typeface="Raleway"/>
            </a:endParaRPr>
          </a:p>
        </p:txBody>
      </p:sp>
      <p:pic>
        <p:nvPicPr>
          <p:cNvPr id="74" name="Google Shape;74;p13"/>
          <p:cNvPicPr preferRelativeResize="0"/>
          <p:nvPr/>
        </p:nvPicPr>
        <p:blipFill>
          <a:blip r:embed="rId3">
            <a:alphaModFix/>
          </a:blip>
          <a:stretch>
            <a:fillRect/>
          </a:stretch>
        </p:blipFill>
        <p:spPr>
          <a:xfrm>
            <a:off x="374500" y="327675"/>
            <a:ext cx="4088275" cy="3027200"/>
          </a:xfrm>
          <a:prstGeom prst="rect">
            <a:avLst/>
          </a:prstGeom>
          <a:noFill/>
          <a:ln>
            <a:noFill/>
          </a:ln>
        </p:spPr>
      </p:pic>
      <p:pic>
        <p:nvPicPr>
          <p:cNvPr id="75" name="Google Shape;75;p13"/>
          <p:cNvPicPr preferRelativeResize="0"/>
          <p:nvPr/>
        </p:nvPicPr>
        <p:blipFill>
          <a:blip r:embed="rId4">
            <a:alphaModFix/>
          </a:blip>
          <a:stretch>
            <a:fillRect/>
          </a:stretch>
        </p:blipFill>
        <p:spPr>
          <a:xfrm>
            <a:off x="4462775" y="327675"/>
            <a:ext cx="4306725" cy="302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Problem Overview</a:t>
            </a:r>
            <a:endParaRPr sz="3000"/>
          </a:p>
        </p:txBody>
      </p:sp>
      <p:sp>
        <p:nvSpPr>
          <p:cNvPr id="81" name="Google Shape;81;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Char char="●"/>
            </a:pPr>
            <a:r>
              <a:rPr b="1" lang="en"/>
              <a:t>Statement of the problem</a:t>
            </a:r>
            <a:endParaRPr b="1"/>
          </a:p>
          <a:p>
            <a:pPr indent="-342900" lvl="0" marL="457200" rtl="0" algn="l">
              <a:spcBef>
                <a:spcPts val="0"/>
              </a:spcBef>
              <a:spcAft>
                <a:spcPts val="0"/>
              </a:spcAft>
              <a:buSzPts val="1800"/>
              <a:buChar char="●"/>
            </a:pPr>
            <a:r>
              <a:rPr b="1" lang="en"/>
              <a:t>Data Source</a:t>
            </a:r>
            <a:endParaRPr b="1"/>
          </a:p>
          <a:p>
            <a:pPr indent="-323850" lvl="0" marL="457200" rtl="0" algn="l">
              <a:spcBef>
                <a:spcPts val="0"/>
              </a:spcBef>
              <a:spcAft>
                <a:spcPts val="0"/>
              </a:spcAft>
              <a:buSzPts val="1500"/>
              <a:buChar char="●"/>
            </a:pPr>
            <a:r>
              <a:rPr b="1" lang="en"/>
              <a:t>Description</a:t>
            </a:r>
            <a:endParaRPr b="1"/>
          </a:p>
          <a:p>
            <a:pPr indent="-342900" lvl="0" marL="457200" rtl="0" algn="l">
              <a:spcBef>
                <a:spcPts val="0"/>
              </a:spcBef>
              <a:spcAft>
                <a:spcPts val="0"/>
              </a:spcAft>
              <a:buSzPts val="1800"/>
              <a:buChar char="●"/>
            </a:pPr>
            <a:r>
              <a:rPr b="1" lang="en"/>
              <a:t>Data analysis and models</a:t>
            </a:r>
            <a:endParaRPr b="1"/>
          </a:p>
          <a:p>
            <a:pPr indent="-342900" lvl="0" marL="457200" rtl="0" algn="l">
              <a:spcBef>
                <a:spcPts val="0"/>
              </a:spcBef>
              <a:spcAft>
                <a:spcPts val="0"/>
              </a:spcAft>
              <a:buSzPts val="1800"/>
              <a:buChar char="●"/>
            </a:pPr>
            <a:r>
              <a:rPr b="1" lang="en"/>
              <a:t>Conclusion</a:t>
            </a:r>
            <a:endParaRPr b="1"/>
          </a:p>
          <a:p>
            <a:pPr indent="0" lvl="0" marL="457200" rtl="0" algn="l">
              <a:spcBef>
                <a:spcPts val="0"/>
              </a:spcBef>
              <a:spcAft>
                <a:spcPts val="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Statement of the problem</a:t>
            </a:r>
            <a:endParaRPr/>
          </a:p>
        </p:txBody>
      </p:sp>
      <p:sp>
        <p:nvSpPr>
          <p:cNvPr id="87" name="Google Shape;87;p15"/>
          <p:cNvSpPr txBox="1"/>
          <p:nvPr>
            <p:ph idx="1" type="body"/>
          </p:nvPr>
        </p:nvSpPr>
        <p:spPr>
          <a:xfrm>
            <a:off x="2400297" y="1602675"/>
            <a:ext cx="63216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1200"/>
              </a:spcAft>
              <a:buNone/>
            </a:pPr>
            <a:r>
              <a:rPr b="1" lang="en" sz="2100">
                <a:solidFill>
                  <a:schemeClr val="dk1"/>
                </a:solidFill>
              </a:rPr>
              <a:t>Do college basketball teams win more games based on adjusted offensive </a:t>
            </a:r>
            <a:r>
              <a:rPr b="1" lang="en" sz="2100">
                <a:solidFill>
                  <a:schemeClr val="dk1"/>
                </a:solidFill>
              </a:rPr>
              <a:t>efficiency</a:t>
            </a:r>
            <a:r>
              <a:rPr b="1" lang="en" sz="2100">
                <a:solidFill>
                  <a:schemeClr val="dk1"/>
                </a:solidFill>
              </a:rPr>
              <a:t> or defensive efficiency, based on past </a:t>
            </a:r>
            <a:r>
              <a:rPr b="1" lang="en" sz="2100">
                <a:solidFill>
                  <a:schemeClr val="dk1"/>
                </a:solidFill>
              </a:rPr>
              <a:t>data</a:t>
            </a:r>
            <a:r>
              <a:rPr b="1" lang="en" sz="2100">
                <a:solidFill>
                  <a:schemeClr val="dk1"/>
                </a:solidFill>
              </a:rPr>
              <a:t> and statistics?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a:t>
            </a:r>
            <a:endParaRPr/>
          </a:p>
        </p:txBody>
      </p:sp>
      <p:sp>
        <p:nvSpPr>
          <p:cNvPr id="93" name="Google Shape;93;p16"/>
          <p:cNvSpPr txBox="1"/>
          <p:nvPr>
            <p:ph idx="1" type="body"/>
          </p:nvPr>
        </p:nvSpPr>
        <p:spPr>
          <a:xfrm>
            <a:off x="-1" y="1602675"/>
            <a:ext cx="24003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1200"/>
              </a:spcAft>
              <a:buNone/>
            </a:pPr>
            <a:r>
              <a:rPr lang="en" sz="1800">
                <a:solidFill>
                  <a:schemeClr val="dk1"/>
                </a:solidFill>
                <a:latin typeface="Raleway"/>
                <a:ea typeface="Raleway"/>
                <a:cs typeface="Raleway"/>
                <a:sym typeface="Raleway"/>
              </a:rPr>
              <a:t>The data source is from Kaggle. It shows data from 2013-2021.</a:t>
            </a:r>
            <a:endParaRPr sz="1300">
              <a:latin typeface="Raleway"/>
              <a:ea typeface="Raleway"/>
              <a:cs typeface="Raleway"/>
              <a:sym typeface="Raleway"/>
            </a:endParaRPr>
          </a:p>
        </p:txBody>
      </p:sp>
      <p:sp>
        <p:nvSpPr>
          <p:cNvPr id="94" name="Google Shape;94;p16"/>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1200"/>
              </a:spcAft>
              <a:buSzPts val="1600"/>
              <a:buChar char="●"/>
            </a:pPr>
            <a:r>
              <a:t/>
            </a:r>
            <a:endParaRPr sz="1800"/>
          </a:p>
        </p:txBody>
      </p:sp>
      <p:pic>
        <p:nvPicPr>
          <p:cNvPr id="95" name="Google Shape;95;p16"/>
          <p:cNvPicPr preferRelativeResize="0"/>
          <p:nvPr/>
        </p:nvPicPr>
        <p:blipFill>
          <a:blip r:embed="rId3">
            <a:alphaModFix/>
          </a:blip>
          <a:stretch>
            <a:fillRect/>
          </a:stretch>
        </p:blipFill>
        <p:spPr>
          <a:xfrm>
            <a:off x="2500025" y="1211350"/>
            <a:ext cx="6221949" cy="3604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a:t>
            </a:r>
            <a:endParaRPr/>
          </a:p>
        </p:txBody>
      </p:sp>
      <p:sp>
        <p:nvSpPr>
          <p:cNvPr id="101" name="Google Shape;101;p17"/>
          <p:cNvSpPr txBox="1"/>
          <p:nvPr>
            <p:ph idx="1" type="body"/>
          </p:nvPr>
        </p:nvSpPr>
        <p:spPr>
          <a:xfrm>
            <a:off x="2400298" y="1602675"/>
            <a:ext cx="5001000" cy="3002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2"/>
              </a:buClr>
              <a:buSzPts val="1100"/>
              <a:buFont typeface="Arial"/>
              <a:buNone/>
            </a:pPr>
            <a:r>
              <a:rPr lang="en" sz="1200">
                <a:latin typeface="Times New Roman"/>
                <a:ea typeface="Times New Roman"/>
                <a:cs typeface="Times New Roman"/>
                <a:sym typeface="Times New Roman"/>
              </a:rPr>
              <a:t>The NCAA makes predictions each year on which team is favored to win the March Madness. These predictions are based on stats correlating to the most wins and points scored. There’s a saying that defense wins championships. Based on data, you can conclude that defensive efficiency matters more than offensive efficiency. So, these teams have more successful seasons.</a:t>
            </a:r>
            <a:endParaRPr sz="1200">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2"/>
              </a:buClr>
              <a:buSzPts val="1100"/>
              <a:buFont typeface="Arial"/>
              <a:buNone/>
            </a:pPr>
            <a:r>
              <a:rPr lang="en" sz="1200">
                <a:latin typeface="Times New Roman"/>
                <a:ea typeface="Times New Roman"/>
                <a:cs typeface="Times New Roman"/>
                <a:sym typeface="Times New Roman"/>
              </a:rPr>
              <a:t>I analyzed data from the 2013-2021 division </a:t>
            </a:r>
            <a:r>
              <a:rPr lang="en" sz="1050">
                <a:highlight>
                  <a:srgbClr val="FFFFFF"/>
                </a:highlight>
                <a:latin typeface="Arial"/>
                <a:ea typeface="Arial"/>
                <a:cs typeface="Arial"/>
                <a:sym typeface="Arial"/>
              </a:rPr>
              <a:t>I</a:t>
            </a:r>
            <a:r>
              <a:rPr lang="en" sz="1200">
                <a:latin typeface="Times New Roman"/>
                <a:ea typeface="Times New Roman"/>
                <a:cs typeface="Times New Roman"/>
                <a:sym typeface="Times New Roman"/>
              </a:rPr>
              <a:t> college basketball seasons.</a:t>
            </a:r>
            <a:br>
              <a:rPr lang="en" sz="1200">
                <a:latin typeface="Times New Roman"/>
                <a:ea typeface="Times New Roman"/>
                <a:cs typeface="Times New Roman"/>
                <a:sym typeface="Times New Roman"/>
              </a:rPr>
            </a:b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descr="Background pointer shape in timeline graphic" id="106" name="Google Shape;106;p18"/>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7" name="Google Shape;107;p18"/>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09.05.XX</a:t>
            </a:r>
            <a:endParaRPr b="1" sz="1600">
              <a:solidFill>
                <a:schemeClr val="lt1"/>
              </a:solidFill>
            </a:endParaRPr>
          </a:p>
        </p:txBody>
      </p:sp>
      <p:grpSp>
        <p:nvGrpSpPr>
          <p:cNvPr id="108" name="Google Shape;108;p18"/>
          <p:cNvGrpSpPr/>
          <p:nvPr/>
        </p:nvGrpSpPr>
        <p:grpSpPr>
          <a:xfrm>
            <a:off x="969270" y="1610215"/>
            <a:ext cx="198900" cy="593656"/>
            <a:chOff x="777447" y="1610215"/>
            <a:chExt cx="198900" cy="593656"/>
          </a:xfrm>
        </p:grpSpPr>
        <p:cxnSp>
          <p:nvCxnSpPr>
            <p:cNvPr id="109" name="Google Shape;109;p18"/>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10" name="Google Shape;110;p18"/>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8"/>
          <p:cNvSpPr txBox="1"/>
          <p:nvPr>
            <p:ph idx="4294967295" type="body"/>
          </p:nvPr>
        </p:nvSpPr>
        <p:spPr>
          <a:xfrm>
            <a:off x="318375"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Data Analysis</a:t>
            </a:r>
            <a:endParaRPr sz="1600"/>
          </a:p>
        </p:txBody>
      </p:sp>
      <p:sp>
        <p:nvSpPr>
          <p:cNvPr descr="Background pointer shape in timeline graphic" id="112" name="Google Shape;112;p18"/>
          <p:cNvSpPr/>
          <p:nvPr/>
        </p:nvSpPr>
        <p:spPr>
          <a:xfrm>
            <a:off x="318379" y="2199000"/>
            <a:ext cx="85146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13" name="Google Shape;113;p18"/>
          <p:cNvGrpSpPr/>
          <p:nvPr/>
        </p:nvGrpSpPr>
        <p:grpSpPr>
          <a:xfrm>
            <a:off x="2684632" y="2938958"/>
            <a:ext cx="198900" cy="593656"/>
            <a:chOff x="2223534" y="2938958"/>
            <a:chExt cx="198900" cy="593656"/>
          </a:xfrm>
        </p:grpSpPr>
        <p:cxnSp>
          <p:nvCxnSpPr>
            <p:cNvPr id="114" name="Google Shape;114;p18"/>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15" name="Google Shape;115;p18"/>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Background pointer shape in timeline graphic" id="116" name="Google Shape;116;p18"/>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7" name="Google Shape;117;p18"/>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b="1" sz="1600">
              <a:solidFill>
                <a:schemeClr val="lt1"/>
              </a:solidFill>
            </a:endParaRPr>
          </a:p>
        </p:txBody>
      </p:sp>
      <p:grpSp>
        <p:nvGrpSpPr>
          <p:cNvPr id="118" name="Google Shape;118;p18"/>
          <p:cNvGrpSpPr/>
          <p:nvPr/>
        </p:nvGrpSpPr>
        <p:grpSpPr>
          <a:xfrm>
            <a:off x="4319545" y="1610215"/>
            <a:ext cx="198900" cy="593656"/>
            <a:chOff x="3918084" y="1610215"/>
            <a:chExt cx="198900" cy="593656"/>
          </a:xfrm>
        </p:grpSpPr>
        <p:cxnSp>
          <p:nvCxnSpPr>
            <p:cNvPr id="119" name="Google Shape;119;p18"/>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20" name="Google Shape;120;p18"/>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Background pointer shape in timeline graphic" id="121" name="Google Shape;121;p18"/>
          <p:cNvSpPr/>
          <p:nvPr/>
        </p:nvSpPr>
        <p:spPr>
          <a:xfrm>
            <a:off x="6979094" y="2199000"/>
            <a:ext cx="1989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22" name="Google Shape;122;p18"/>
          <p:cNvGrpSpPr/>
          <p:nvPr/>
        </p:nvGrpSpPr>
        <p:grpSpPr>
          <a:xfrm>
            <a:off x="5973070" y="2938958"/>
            <a:ext cx="198900" cy="593656"/>
            <a:chOff x="5958946" y="2938958"/>
            <a:chExt cx="198900" cy="593656"/>
          </a:xfrm>
        </p:grpSpPr>
        <p:cxnSp>
          <p:nvCxnSpPr>
            <p:cNvPr id="123" name="Google Shape;123;p18"/>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24" name="Google Shape;124;p18"/>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Background pointer shape in timeline graphic" id="125" name="Google Shape;125;p18"/>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26" name="Google Shape;126;p18"/>
          <p:cNvGrpSpPr/>
          <p:nvPr/>
        </p:nvGrpSpPr>
        <p:grpSpPr>
          <a:xfrm>
            <a:off x="7669807" y="1610215"/>
            <a:ext cx="198900" cy="593656"/>
            <a:chOff x="3918084" y="1610215"/>
            <a:chExt cx="198900" cy="593656"/>
          </a:xfrm>
        </p:grpSpPr>
        <p:cxnSp>
          <p:nvCxnSpPr>
            <p:cNvPr id="127" name="Google Shape;127;p18"/>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28" name="Google Shape;128;p18"/>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8"/>
          <p:cNvSpPr txBox="1"/>
          <p:nvPr>
            <p:ph idx="4294967295" type="body"/>
          </p:nvPr>
        </p:nvSpPr>
        <p:spPr>
          <a:xfrm>
            <a:off x="4618475" y="698300"/>
            <a:ext cx="4137900" cy="593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winning ratio is higher when the adjusted defensive </a:t>
            </a:r>
            <a:r>
              <a:rPr lang="en" sz="1400"/>
              <a:t>efficiency</a:t>
            </a:r>
            <a:r>
              <a:rPr lang="en" sz="1400"/>
              <a:t> is lower.</a:t>
            </a:r>
            <a:endParaRPr sz="1400"/>
          </a:p>
          <a:p>
            <a:pPr indent="-317500" lvl="0" marL="457200" rtl="0" algn="l">
              <a:spcBef>
                <a:spcPts val="0"/>
              </a:spcBef>
              <a:spcAft>
                <a:spcPts val="0"/>
              </a:spcAft>
              <a:buSzPts val="1400"/>
              <a:buChar char="●"/>
            </a:pPr>
            <a:r>
              <a:t/>
            </a:r>
            <a:endParaRPr sz="1400"/>
          </a:p>
        </p:txBody>
      </p:sp>
      <p:pic>
        <p:nvPicPr>
          <p:cNvPr id="130" name="Google Shape;130;p18"/>
          <p:cNvPicPr preferRelativeResize="0"/>
          <p:nvPr/>
        </p:nvPicPr>
        <p:blipFill>
          <a:blip r:embed="rId3">
            <a:alphaModFix/>
          </a:blip>
          <a:stretch>
            <a:fillRect/>
          </a:stretch>
        </p:blipFill>
        <p:spPr>
          <a:xfrm>
            <a:off x="340925" y="1291975"/>
            <a:ext cx="8492001" cy="3388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36" name="Google Shape;136;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200000"/>
              </a:lnSpc>
              <a:spcBef>
                <a:spcPts val="1400"/>
              </a:spcBef>
              <a:spcAft>
                <a:spcPts val="0"/>
              </a:spcAft>
              <a:buClr>
                <a:schemeClr val="dk2"/>
              </a:buClr>
              <a:buSzPts val="1100"/>
              <a:buFont typeface="Arial"/>
              <a:buNone/>
            </a:pPr>
            <a:r>
              <a:rPr lang="en" sz="1200">
                <a:solidFill>
                  <a:schemeClr val="dk2"/>
                </a:solidFill>
                <a:latin typeface="Raleway"/>
                <a:ea typeface="Raleway"/>
                <a:cs typeface="Raleway"/>
                <a:sym typeface="Raleway"/>
              </a:rPr>
              <a:t> Based off data,  adjusted offensive efficiency correlates to more winning seasons in college basketball. The relatively narrowed scope of college basketball allows for a straightforward analysis of team efficiencies. </a:t>
            </a:r>
            <a:endParaRPr>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