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3" r:id="rId26"/>
    <p:sldId id="282" r:id="rId27"/>
    <p:sldId id="284" r:id="rId28"/>
    <p:sldId id="281" r:id="rId29"/>
    <p:sldId id="286" r:id="rId30"/>
    <p:sldId id="28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C06E-4695-4D92-BAA8-C1984B21E56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A7106-2811-4E39-A56A-961147B9A6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58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3DCE-A6EB-3C87-2CA7-BEFE97BC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981A28-80CB-4710-3C8E-DD7ADC18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06BB7-8795-C54D-1DDC-CE5F27FF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EE1C3-F009-3C4B-E5FC-BFCE6199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7425C-D205-4A13-2728-3AE8B4F3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3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717EF-3D57-5A93-B4AD-7F15B72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419340-3E2D-B9B9-3EAE-B51A8F33D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1328-BDF5-BB3B-47A9-3498391F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00B29-091B-9A6F-DB33-D38FF2E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A542F-CAD6-F8F7-1865-D8B09EA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300A0-5EDB-9381-D152-89BA06403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1381F-71D9-3B7D-726B-543E92FC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A568B-15B1-8ED3-C955-4E61E6FF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517C2-62EB-9A3C-6AFC-554A0445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4CCA-1DDE-FA9A-7DAC-7550F81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CED96-105F-101F-9E16-5CF73F2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705B4-E3A9-C781-CE4A-4DE2E10B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15968-3A44-C4AB-3E16-757D0E2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00AB6-A407-8363-A69E-3A8D822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04CE4-4CA7-AA03-4476-FAD52A0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B342-3D6F-40FC-2259-97CCEDD5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F30F-1F74-8BB1-D251-86B99334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A003C-2741-3D39-E943-0E61D92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62038-6544-7BEF-EDBA-5411B21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850B1-B0D8-3B2C-F22B-C4B41956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117BD-3EBB-FABC-D6F5-CC3D6935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4D0CF-247F-83AA-EFAF-FB8B1110B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B3A09-96D1-59F3-EDC1-7AC13F7DC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8280C-3613-FF23-5D4F-7D7FAB3E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83EAF-39F0-9DF9-6493-95BC39EF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21BE4-3B67-9531-C9E5-794F4CF1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9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B703-A068-C88E-D789-BDE385CA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8BA80-F803-2F8E-7CF4-7F72B2AE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A292A-1284-B943-09E4-BCBF6F5B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0216FD-700A-167C-2B6A-C6B179646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CA9C27-157B-CFBC-CDC8-7D6074C2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215744-10DC-08B2-9195-A63140D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A5CFE3-E2DE-9874-F715-4F54DA13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E39F9-865F-AD4F-190B-D293D39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A9912-E0C6-2637-6600-735B1330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F14826-5AFC-2C03-34C5-B18DFE99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B7DC87-3683-F6D3-392D-BCA1130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0820EE-886F-A134-5107-F9D328C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0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2A0073-55A8-AE66-A668-4820FF4F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99FFC0-FDEC-305C-42F4-3F4EA0B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1C951-07E6-DBB9-336F-37D351C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F6120-C9D8-C862-4EEF-2410EEE9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72B7-E3C9-E422-5EC9-4B1A7D83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1E299C-070C-B744-3343-7B9AB123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4B4D1B-A85A-16FF-378A-8EC4AAC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B7F25-0D7A-7E77-6057-8E735A7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88428-B3E5-22A6-7234-4311B460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3FABA-EE3E-6B17-E04D-BC8B689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F54D5-257C-A4B3-81FB-57508E5E1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A557E-BDAB-D1B2-3F41-61CBD8A8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7DADE-CF0A-FE0E-EC9A-8FD9EB8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100AE-DD68-D6CA-0643-9861A53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59F19-3AC2-FDBA-7B6A-AF3E831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7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898599-61FB-02D0-110D-B2AA1AB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636FA-0296-2B3C-8C07-140674F3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402C6-30CE-E9AB-85DE-285A94A8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C3597-A09E-44A0-A4B9-9253CC0B43A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D3F5A-405F-D224-EAEB-757C87399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EB959-5491-BED3-F833-4FEA7A1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90545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Dynamische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Datenstrukturen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6413F8-6B89-BEA7-F897-6774D4B5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008" y="6556443"/>
            <a:ext cx="1388992" cy="301557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Marvin Bäumer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500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0B4F78E-F56C-AC7E-5C81-443D109AF005}"/>
              </a:ext>
            </a:extLst>
          </p:cNvPr>
          <p:cNvSpPr txBox="1"/>
          <p:nvPr/>
        </p:nvSpPr>
        <p:spPr>
          <a:xfrm>
            <a:off x="4943474" y="0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3.3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2262187" y="2459504"/>
            <a:ext cx="7667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Fuer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doppelt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verkette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benoetigt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zusaetzliche</a:t>
            </a:r>
            <a:r>
              <a:rPr lang="en-US" sz="2400" dirty="0">
                <a:solidFill>
                  <a:schemeClr val="bg1"/>
                </a:solidFill>
              </a:rPr>
              <a:t> Variable die auf das Element </a:t>
            </a:r>
            <a:r>
              <a:rPr lang="en-US" sz="2400" dirty="0" err="1">
                <a:solidFill>
                  <a:schemeClr val="bg1"/>
                </a:solidFill>
              </a:rPr>
              <a:t>davor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zugreifen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kann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preivos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Diese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muesste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dann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Konstruktor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initilisieren</a:t>
            </a:r>
            <a:r>
              <a:rPr lang="en-US" sz="2400" dirty="0">
                <a:solidFill>
                  <a:schemeClr val="bg1"/>
                </a:solidFill>
              </a:rPr>
              <a:t> und get- und set </a:t>
            </a:r>
            <a:r>
              <a:rPr lang="en-US" sz="2400" dirty="0" err="1">
                <a:solidFill>
                  <a:schemeClr val="bg1"/>
                </a:solidFill>
              </a:rPr>
              <a:t>Methoden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implementieren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00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/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Sie entscheiden sich, Ereignisse mithilfe der dynamischen Datenstruktur Queue zu verarbeiten. Die von der Kugel während des Spiels ausgelösten Ereignisse werden von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𝑭𝒍𝒊𝒑𝒑𝒆𝒓𝑬𝒗𝒆𝒏𝒕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(siehe Anlage 1) für die weitere Verarbeitung zur Verfügung gestellt, Wenn die Kugel ein Ereignis auslöst, </a:t>
                </a:r>
                <a:r>
                  <a:rPr lang="de-DE" sz="2400" b="1" dirty="0">
                    <a:solidFill>
                      <a:srgbClr val="DADADA"/>
                    </a:solidFill>
                    <a:latin typeface="var(--h3-font)"/>
                  </a:rPr>
                  <a:t>wird die Methode </a:t>
                </a:r>
                <a14:m>
                  <m:oMath xmlns:m="http://schemas.openxmlformats.org/officeDocument/2006/math"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𝒑𝒓𝒊𝒗𝒂𝒕𝒆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𝒗𝒐𝒊𝒅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d>
                      <m:dPr>
                        <m:ctrlP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𝑭𝒍𝒊𝒑𝒑𝒆𝒓𝑬𝒗𝒆𝒏𝒕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𝑺𝒑𝒊𝒆𝒍𝒍𝒐𝒈𝒊𝒌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</a:t>
                </a: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(siehe Anlage 2) aufgerufen.</a:t>
                </a:r>
              </a:p>
              <a:p>
                <a:pPr algn="l"/>
                <a:endParaRPr lang="de-DE" sz="2400" b="1" i="0" dirty="0">
                  <a:solidFill>
                    <a:srgbClr val="DADADA"/>
                  </a:solidFill>
                  <a:effectLst/>
                  <a:latin typeface="var(--h3-font)"/>
                </a:endParaRP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3.4 Beschreiben Sie die Bestandteile des Methodenkopfes der Methode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𝒃𝒂𝒍𝒍𝑬𝒗𝒆𝒏𝒕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. (5 Punkte)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blipFill>
                <a:blip r:embed="rId2"/>
                <a:stretch>
                  <a:fillRect l="-278" t="-1429" r="-889" b="-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50EF634-AF0A-5990-94B1-BF992D56FA4E}"/>
              </a:ext>
            </a:extLst>
          </p:cNvPr>
          <p:cNvCxnSpPr>
            <a:cxnSpLocks/>
          </p:cNvCxnSpPr>
          <p:nvPr/>
        </p:nvCxnSpPr>
        <p:spPr>
          <a:xfrm>
            <a:off x="0" y="407035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12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747710" y="0"/>
            <a:ext cx="1069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var(--h3-font)"/>
              </a:rPr>
              <a:t>Aufgabe 3.3</a:t>
            </a:r>
            <a:endParaRPr lang="de-DE" sz="3200" b="1" i="0" dirty="0">
              <a:solidFill>
                <a:srgbClr val="DADADA"/>
              </a:solidFill>
              <a:effectLst/>
              <a:latin typeface="var(--h3-font)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C417BD-DBFD-E17B-0005-820B9D19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02" y="807784"/>
            <a:ext cx="9398790" cy="1022521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FC25A70-CC91-E748-DC28-7CFAB777763D}"/>
              </a:ext>
            </a:extLst>
          </p:cNvPr>
          <p:cNvSpPr/>
          <p:nvPr/>
        </p:nvSpPr>
        <p:spPr>
          <a:xfrm>
            <a:off x="5571099" y="3333750"/>
            <a:ext cx="6392167" cy="33242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FDCA46-3E4D-F706-BAEA-390786AA0B58}"/>
              </a:ext>
            </a:extLst>
          </p:cNvPr>
          <p:cNvSpPr txBox="1"/>
          <p:nvPr/>
        </p:nvSpPr>
        <p:spPr>
          <a:xfrm>
            <a:off x="7640162" y="2693532"/>
            <a:ext cx="257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Unsere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/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private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Sichtbarkeit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nur</a:t>
                </a:r>
                <a:r>
                  <a:rPr lang="en-US" dirty="0">
                    <a:solidFill>
                      <a:schemeClr val="bg1"/>
                    </a:solidFill>
                  </a:rPr>
                  <a:t> in der </a:t>
                </a:r>
                <a:r>
                  <a:rPr lang="en-US" dirty="0" err="1">
                    <a:solidFill>
                      <a:schemeClr val="bg1"/>
                    </a:solidFill>
                  </a:rPr>
                  <a:t>Klasse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Spielelogik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void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nichts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retuniert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ballEvent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Name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erwartet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ein</a:t>
                </a:r>
                <a:r>
                  <a:rPr lang="en-US" dirty="0">
                    <a:solidFill>
                      <a:schemeClr val="bg1"/>
                    </a:solidFill>
                  </a:rPr>
                  <a:t> Object </a:t>
                </a:r>
                <a:r>
                  <a:rPr lang="en-US" dirty="0" err="1">
                    <a:solidFill>
                      <a:schemeClr val="bg1"/>
                    </a:solidFill>
                  </a:rPr>
                  <a:t>vom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Typ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dieser</a:t>
                </a:r>
                <a:r>
                  <a:rPr lang="en-US" dirty="0">
                    <a:solidFill>
                      <a:schemeClr val="bg1"/>
                    </a:solidFill>
                  </a:rPr>
                  <a:t> wert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unter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gespeichert</a:t>
                </a:r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blipFill>
                <a:blip r:embed="rId3"/>
                <a:stretch>
                  <a:fillRect l="-1508" t="-1066" r="-1340" b="-27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33EDA4CD-176D-8F42-03BD-A5C514575CCE}"/>
              </a:ext>
            </a:extLst>
          </p:cNvPr>
          <p:cNvSpPr txBox="1"/>
          <p:nvPr/>
        </p:nvSpPr>
        <p:spPr>
          <a:xfrm>
            <a:off x="936386" y="2693532"/>
            <a:ext cx="269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Gewollte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E674525-43B4-9C09-6220-9A8EBC7C898A}"/>
              </a:ext>
            </a:extLst>
          </p:cNvPr>
          <p:cNvCxnSpPr/>
          <p:nvPr/>
        </p:nvCxnSpPr>
        <p:spPr>
          <a:xfrm>
            <a:off x="4905375" y="2693532"/>
            <a:ext cx="0" cy="38596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6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/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muss das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 nach verschiedenen Kriterien auswerten. Handelt es sich um ein Event mit einer ID von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𝒃𝒊𝒔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das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𝑭𝒍𝒊𝒑𝒑𝒆𝒓𝑬𝒗𝒆𝒏𝒕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zu der bereits initialisierten Queue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𝒆𝒗𝒆𝒏𝒕𝑸𝒖𝒆𝒖𝒆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(siehe Anlage 3) hinzugefügt. Handelt es sich bei dem Event-Typ um einen Schalter („Switch"), 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𝒔𝒘𝒊𝒕𝒄𝒉𝒍𝒊𝒈𝒉𝒕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Ist die Sensorgruppennummer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𝑶𝒖𝒕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</a:t>
                </a: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(7 Punkte)</a:t>
                </a:r>
              </a:p>
              <a:p>
                <a:pPr algn="ctr"/>
                <a:endParaRPr lang="de-DE" sz="2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3.5 Implementieren Sie die Methode </a:t>
                </a:r>
                <a:r>
                  <a:rPr lang="de-DE" sz="2800" b="1" dirty="0" err="1">
                    <a:solidFill>
                      <a:schemeClr val="bg1"/>
                    </a:solidFill>
                  </a:rPr>
                  <a:t>bai</a:t>
                </a:r>
                <a:r>
                  <a:rPr lang="de-DE" sz="2800" b="1" dirty="0">
                    <a:solidFill>
                      <a:schemeClr val="bg1"/>
                    </a:solidFill>
                  </a:rPr>
                  <a:t> Event mit den oben beschriebenen Anforderungen.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blipFill>
                <a:blip r:embed="rId2"/>
                <a:stretch>
                  <a:fillRect l="-100" t="-1261" r="-746" b="-2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165F11-2F0E-E152-E721-128689518E89}"/>
              </a:ext>
            </a:extLst>
          </p:cNvPr>
          <p:cNvCxnSpPr>
            <a:cxnSpLocks/>
          </p:cNvCxnSpPr>
          <p:nvPr/>
        </p:nvCxnSpPr>
        <p:spPr>
          <a:xfrm>
            <a:off x="0" y="4703396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753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B95C2FE-DC7D-9E31-9576-512A5F2CB591}"/>
              </a:ext>
            </a:extLst>
          </p:cNvPr>
          <p:cNvSpPr txBox="1"/>
          <p:nvPr/>
        </p:nvSpPr>
        <p:spPr>
          <a:xfrm>
            <a:off x="4879181" y="0"/>
            <a:ext cx="243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3.5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197CDD-2FA3-18E6-B357-D3393B4B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9" y="1182526"/>
            <a:ext cx="11216322" cy="4492947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92536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3651745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Wiederholung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Prinzip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5638800" y="484822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5753100" y="3800311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5743578" y="2707892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5857875" y="161547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75512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dirty="0" err="1">
                <a:solidFill>
                  <a:srgbClr val="DADADA"/>
                </a:solidFill>
              </a:rPr>
              <a:t>Wiederholung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Prinzip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08734AC-D014-E98C-67FB-54202BF00AC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66987" y="3247845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BEDFFC9-7373-2F6C-B16D-BFDAF72B84C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5270500" y="3235145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BF7B4D87-72CE-BB7C-233A-D0444E8BAE53}"/>
              </a:ext>
            </a:extLst>
          </p:cNvPr>
          <p:cNvSpPr/>
          <p:nvPr/>
        </p:nvSpPr>
        <p:spPr>
          <a:xfrm>
            <a:off x="1652587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249054-8CC0-A05F-B19C-2D664E8B1327}"/>
              </a:ext>
            </a:extLst>
          </p:cNvPr>
          <p:cNvSpPr/>
          <p:nvPr/>
        </p:nvSpPr>
        <p:spPr>
          <a:xfrm>
            <a:off x="7059613" y="27779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6C684F-C71E-2E1B-64B4-A3DF6894DEA3}"/>
              </a:ext>
            </a:extLst>
          </p:cNvPr>
          <p:cNvSpPr/>
          <p:nvPr/>
        </p:nvSpPr>
        <p:spPr>
          <a:xfrm>
            <a:off x="4356100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423E096-6253-8566-494B-7E1505436B15}"/>
              </a:ext>
            </a:extLst>
          </p:cNvPr>
          <p:cNvSpPr/>
          <p:nvPr/>
        </p:nvSpPr>
        <p:spPr>
          <a:xfrm>
            <a:off x="6718300" y="30621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D66710E-C2CE-12F2-EDC9-CCDA772BF05F}"/>
              </a:ext>
            </a:extLst>
          </p:cNvPr>
          <p:cNvSpPr/>
          <p:nvPr/>
        </p:nvSpPr>
        <p:spPr>
          <a:xfrm>
            <a:off x="4015357" y="30748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9763126" y="2777944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337F19-BC32-DA1C-836D-DFB2B46B0AA4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974013" y="3235144"/>
            <a:ext cx="17891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E279B9D2-18BE-C44E-AD32-D4CF9EA21016}"/>
              </a:ext>
            </a:extLst>
          </p:cNvPr>
          <p:cNvSpPr/>
          <p:nvPr/>
        </p:nvSpPr>
        <p:spPr>
          <a:xfrm>
            <a:off x="9421813" y="3062109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1766887" y="1692093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7173915" y="1692093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9991726" y="169209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00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4429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6 -0.00047 L -0.66523 -0.16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94 -0.16574 L -0.22174 -0.15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3221655" y="3785609"/>
            <a:ext cx="57486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 err="1">
                <a:solidFill>
                  <a:schemeClr val="bg1"/>
                </a:solidFill>
              </a:rPr>
              <a:t>void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insert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Object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pObject</a:t>
            </a:r>
            <a:r>
              <a:rPr lang="de-DE" sz="2000" b="1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Falls es ein aktuelles </a:t>
            </a:r>
            <a:r>
              <a:rPr lang="de-DE" dirty="0" err="1">
                <a:solidFill>
                  <a:schemeClr val="bg1"/>
                </a:solidFill>
              </a:rPr>
              <a:t>Objek</a:t>
            </a:r>
            <a:r>
              <a:rPr lang="de-DE" dirty="0">
                <a:solidFill>
                  <a:schemeClr val="bg1"/>
                </a:solidFill>
              </a:rPr>
              <a:t> gibt, wird ein neues Objekt vor dem aktuellen Objekt in die Liste eingefügt. Das aktuelle Objekt bleibt unverändert Falls die Liste leer ist und es somit kein aktuelles Objekt gibt, wird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in die Liste eingefügt und es gibt weiterhin kein aktuelles Objekt. Falls es kein aktuelles Objekt gibt und die Liste nicht leer ist oder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gleich null ist, bleibt die Liste unverändert.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178875-D9AE-7B0E-E4FB-9938609600A4}"/>
              </a:ext>
            </a:extLst>
          </p:cNvPr>
          <p:cNvSpPr txBox="1"/>
          <p:nvPr/>
        </p:nvSpPr>
        <p:spPr>
          <a:xfrm>
            <a:off x="1652586" y="825623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270914073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1 – Es gibt 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105E677-E73E-FA7F-8AE8-50105FE3319B}"/>
              </a:ext>
            </a:extLst>
          </p:cNvPr>
          <p:cNvGrpSpPr/>
          <p:nvPr/>
        </p:nvGrpSpPr>
        <p:grpSpPr>
          <a:xfrm>
            <a:off x="230188" y="1612402"/>
            <a:ext cx="9024939" cy="2012952"/>
            <a:chOff x="230188" y="1612402"/>
            <a:chExt cx="9024939" cy="201295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3162301" y="161240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0D4B77D-28C4-948A-6A8A-79E734535FA6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5843587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95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3.1 Erklären Sie die Stack und Queue zugrundliegenden Prinzipien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(4 Punkte)</a:t>
            </a:r>
          </a:p>
        </p:txBody>
      </p:sp>
    </p:spTree>
    <p:extLst>
      <p:ext uri="{BB962C8B-B14F-4D97-AF65-F5344CB8AC3E}">
        <p14:creationId xmlns:p14="http://schemas.microsoft.com/office/powerpoint/2010/main" val="150011435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2 – Die Liste ist leer ohne aktuelles Objekt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D5A7BCF-02C9-0660-D8F6-93F96F538DF8}"/>
              </a:ext>
            </a:extLst>
          </p:cNvPr>
          <p:cNvGrpSpPr/>
          <p:nvPr/>
        </p:nvGrpSpPr>
        <p:grpSpPr>
          <a:xfrm>
            <a:off x="4895851" y="1613304"/>
            <a:ext cx="2228845" cy="1974337"/>
            <a:chOff x="4895851" y="1613304"/>
            <a:chExt cx="2228845" cy="19743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5638799" y="267324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19151337">
              <a:off x="4895851" y="1745068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2467" y="1613304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969929">
              <a:off x="6667496" y="173947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DC13754-D637-329F-7C01-A4F602CB6A33}"/>
              </a:ext>
            </a:extLst>
          </p:cNvPr>
          <p:cNvGrpSpPr/>
          <p:nvPr/>
        </p:nvGrpSpPr>
        <p:grpSpPr>
          <a:xfrm>
            <a:off x="4035859" y="4721704"/>
            <a:ext cx="3885765" cy="1990358"/>
            <a:chOff x="4035859" y="4721704"/>
            <a:chExt cx="3885765" cy="199035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5218111" y="625486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4303711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7007224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6666480" y="608182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 rot="20114546">
              <a:off x="4035859" y="4731133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 rot="1223991">
              <a:off x="4727480" y="4721704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7233048" y="4737764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84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-1" y="514997"/>
            <a:ext cx="7617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3 – Es gibt kein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2D617FFB-A787-0C0C-7FC1-C1AD3F40CE4F}"/>
              </a:ext>
            </a:extLst>
          </p:cNvPr>
          <p:cNvGrpSpPr/>
          <p:nvPr/>
        </p:nvGrpSpPr>
        <p:grpSpPr>
          <a:xfrm>
            <a:off x="2935286" y="1738171"/>
            <a:ext cx="6321426" cy="2020312"/>
            <a:chOff x="230188" y="1605042"/>
            <a:chExt cx="6321426" cy="202031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3025777" y="1606248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5843587" y="160504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3225B570-B532-E3D4-4DE4-B6A21110DA22}"/>
              </a:ext>
            </a:extLst>
          </p:cNvPr>
          <p:cNvGrpSpPr/>
          <p:nvPr/>
        </p:nvGrpSpPr>
        <p:grpSpPr>
          <a:xfrm>
            <a:off x="2935286" y="4673238"/>
            <a:ext cx="6321426" cy="2020312"/>
            <a:chOff x="2902699" y="4659787"/>
            <a:chExt cx="6321426" cy="2020312"/>
          </a:xfrm>
        </p:grpSpPr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9BB19D78-7821-32AC-14F8-79497D902914}"/>
                </a:ext>
              </a:extLst>
            </p:cNvPr>
            <p:cNvCxnSpPr>
              <a:stCxn id="107" idx="3"/>
              <a:endCxn id="109" idx="1"/>
            </p:cNvCxnSpPr>
            <p:nvPr/>
          </p:nvCxnSpPr>
          <p:spPr>
            <a:xfrm>
              <a:off x="3817099" y="6222899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7D5DE4A-663D-4ED6-ECA8-54D00CE308DE}"/>
                </a:ext>
              </a:extLst>
            </p:cNvPr>
            <p:cNvCxnSpPr>
              <a:stCxn id="109" idx="3"/>
              <a:endCxn id="108" idx="1"/>
            </p:cNvCxnSpPr>
            <p:nvPr/>
          </p:nvCxnSpPr>
          <p:spPr>
            <a:xfrm flipV="1">
              <a:off x="6520612" y="6210199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050B19EC-62EF-FA15-5516-A9A959483BCA}"/>
                </a:ext>
              </a:extLst>
            </p:cNvPr>
            <p:cNvSpPr/>
            <p:nvPr/>
          </p:nvSpPr>
          <p:spPr>
            <a:xfrm>
              <a:off x="2902699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AA8E71A8-71AA-5D5A-75C1-58E104AA914E}"/>
                </a:ext>
              </a:extLst>
            </p:cNvPr>
            <p:cNvSpPr/>
            <p:nvPr/>
          </p:nvSpPr>
          <p:spPr>
            <a:xfrm>
              <a:off x="8309725" y="57529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7BEAEFBC-C5E8-D1A9-D8A2-3BDD4103DBC0}"/>
                </a:ext>
              </a:extLst>
            </p:cNvPr>
            <p:cNvSpPr/>
            <p:nvPr/>
          </p:nvSpPr>
          <p:spPr>
            <a:xfrm>
              <a:off x="5606212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0" name="Pfeil: nach rechts 109">
              <a:extLst>
                <a:ext uri="{FF2B5EF4-FFF2-40B4-BE49-F238E27FC236}">
                  <a16:creationId xmlns:a16="http://schemas.microsoft.com/office/drawing/2014/main" id="{67608AC4-8649-D537-2F8D-DF8B747EDC01}"/>
                </a:ext>
              </a:extLst>
            </p:cNvPr>
            <p:cNvSpPr/>
            <p:nvPr/>
          </p:nvSpPr>
          <p:spPr>
            <a:xfrm>
              <a:off x="7968412" y="60371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Pfeil: nach rechts 110">
              <a:extLst>
                <a:ext uri="{FF2B5EF4-FFF2-40B4-BE49-F238E27FC236}">
                  <a16:creationId xmlns:a16="http://schemas.microsoft.com/office/drawing/2014/main" id="{803B7149-439C-6833-5094-7EB131971A17}"/>
                </a:ext>
              </a:extLst>
            </p:cNvPr>
            <p:cNvSpPr/>
            <p:nvPr/>
          </p:nvSpPr>
          <p:spPr>
            <a:xfrm>
              <a:off x="5265469" y="60498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8A24775B-6E86-5BEB-0D1C-DD0EABDCF99B}"/>
                </a:ext>
              </a:extLst>
            </p:cNvPr>
            <p:cNvGrpSpPr/>
            <p:nvPr/>
          </p:nvGrpSpPr>
          <p:grpSpPr>
            <a:xfrm>
              <a:off x="3016999" y="4667147"/>
              <a:ext cx="685800" cy="1003409"/>
              <a:chOff x="1881187" y="1687710"/>
              <a:chExt cx="685800" cy="1003409"/>
            </a:xfrm>
          </p:grpSpPr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FC99CB10-3759-7CE4-D85C-B4A00928CEB9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eck: abgerundete Ecken 113">
                <a:extLst>
                  <a:ext uri="{FF2B5EF4-FFF2-40B4-BE49-F238E27FC236}">
                    <a16:creationId xmlns:a16="http://schemas.microsoft.com/office/drawing/2014/main" id="{2C53E589-5DFB-0CEB-40C6-40454465A7CB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489A6003-99AC-B745-C7B2-A4AB3D09EA20}"/>
                </a:ext>
              </a:extLst>
            </p:cNvPr>
            <p:cNvGrpSpPr/>
            <p:nvPr/>
          </p:nvGrpSpPr>
          <p:grpSpPr>
            <a:xfrm>
              <a:off x="5698288" y="4660993"/>
              <a:ext cx="685795" cy="1003409"/>
              <a:chOff x="1881187" y="1687710"/>
              <a:chExt cx="457200" cy="1003409"/>
            </a:xfrm>
          </p:grpSpPr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1825CBF3-1F60-9128-85D1-D12EF5B5A452}"/>
                  </a:ext>
                </a:extLst>
              </p:cNvPr>
              <p:cNvCxnSpPr>
                <a:cxnSpLocks/>
                <a:stCxn id="117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ADCBD002-6FDD-4A0B-BD12-7C9F31477F14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3F07B73E-06D4-DD2C-09FA-8854CFDB41EC}"/>
                </a:ext>
              </a:extLst>
            </p:cNvPr>
            <p:cNvGrpSpPr/>
            <p:nvPr/>
          </p:nvGrpSpPr>
          <p:grpSpPr>
            <a:xfrm>
              <a:off x="8516098" y="4659787"/>
              <a:ext cx="457200" cy="1003409"/>
              <a:chOff x="1881187" y="1687710"/>
              <a:chExt cx="457200" cy="1003409"/>
            </a:xfrm>
          </p:grpSpPr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B0E6A79E-3175-6746-17CB-D271AC2236D5}"/>
                  </a:ext>
                </a:extLst>
              </p:cNvPr>
              <p:cNvCxnSpPr>
                <a:cxnSpLocks/>
                <a:stCxn id="1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hteck: abgerundete Ecken 119">
                <a:extLst>
                  <a:ext uri="{FF2B5EF4-FFF2-40B4-BE49-F238E27FC236}">
                    <a16:creationId xmlns:a16="http://schemas.microsoft.com/office/drawing/2014/main" id="{89169D90-3E94-64BA-45CF-D0B057E406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28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4 – </a:t>
            </a:r>
            <a:r>
              <a:rPr lang="de-DE" sz="2000" b="1" dirty="0" err="1">
                <a:solidFill>
                  <a:schemeClr val="bg1"/>
                </a:solidFill>
              </a:rPr>
              <a:t>Einfuegen</a:t>
            </a:r>
            <a:r>
              <a:rPr lang="de-DE" sz="2000" b="1" dirty="0">
                <a:solidFill>
                  <a:schemeClr val="bg1"/>
                </a:solidFill>
              </a:rPr>
              <a:t> vor dem ersten Element.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9C2272-A91F-83C5-CCB7-165FCAA105BC}"/>
              </a:ext>
            </a:extLst>
          </p:cNvPr>
          <p:cNvGrpSpPr/>
          <p:nvPr/>
        </p:nvGrpSpPr>
        <p:grpSpPr>
          <a:xfrm>
            <a:off x="159973" y="1593283"/>
            <a:ext cx="9095154" cy="2032071"/>
            <a:chOff x="159973" y="1593283"/>
            <a:chExt cx="9095154" cy="2032071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20474096">
              <a:off x="159973" y="1593283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444137">
              <a:off x="927528" y="1606205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D77EFCB-FB2C-D32C-499B-473A85A3EFF3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3162301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91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3.7 Implementieren Sie die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remove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der Klasse List gemäß der Beschreibung in Anlage 4. Sie können alle anderen Methoden der Klasse List und die oben beschriebenen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als gegeben voraussetzen.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5591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46CFFCD-3636-8CEE-53EC-ED1BF27D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" y="272472"/>
            <a:ext cx="5008406" cy="631305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2C75EA5-39D5-FAFB-05E0-10EB817E7F3E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0" idx="1"/>
          </p:cNvCxnSpPr>
          <p:nvPr/>
        </p:nvCxnSpPr>
        <p:spPr>
          <a:xfrm flipV="1">
            <a:off x="8451068" y="1789050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7B071CBF-2882-E209-6E6D-3AE162C3B8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32ABA5-ED60-E519-A485-CA7FB34E2F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1542776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804F0B-4FCC-CE5C-6B64-8880F3DFAE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5B2C4D9-9775-F108-DD1B-8389A98F7B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1FB5A97-601F-1541-E975-C8AA33125B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57980" y="1692397"/>
            <a:ext cx="1129618" cy="186413"/>
            <a:chOff x="6603902" y="1658815"/>
            <a:chExt cx="1129618" cy="186413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0BF15B2-FCC8-1FC6-59A0-DED7A9A225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03902" y="1755467"/>
              <a:ext cx="11204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54053D66-0FFE-10B5-27E2-7535552B44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9771" y="1658815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41C9922A-089C-D7E3-30BB-B4CC8D3A05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4596" y="1542775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31734E4-70F1-6BFB-6617-B53A197B2CAC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14" idx="1"/>
          </p:cNvCxnSpPr>
          <p:nvPr/>
        </p:nvCxnSpPr>
        <p:spPr>
          <a:xfrm flipV="1">
            <a:off x="10144156" y="1789049"/>
            <a:ext cx="11204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3E1F39F-6FDE-2FC6-BD14-0A761D82FC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0847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9D84A6-5894-A47C-50D3-5F5798AEB7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957874"/>
            <a:ext cx="687191" cy="554051"/>
            <a:chOff x="1763795" y="1687710"/>
            <a:chExt cx="1097304" cy="1028577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0F38B27B-7C90-8D1D-513C-53AEC2B6B7C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5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51635CE7-565C-957B-06AD-88AEE10EF8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BA08E75-FAD8-0734-5BF0-F73C821268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927123"/>
            <a:ext cx="572647" cy="571245"/>
            <a:chOff x="7461631" y="674007"/>
            <a:chExt cx="572647" cy="571245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15CDBCB-C8FD-EDC5-0FE2-B9B4232C56B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6D028EA8-B75C-431B-89BB-379256F8777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38EDEDBA-08C8-FC89-D105-1EEDFEAC37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CA899A6-C486-91AA-57EA-552F57443F2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685C75F7-E22C-EFEB-FBAE-AA49882E7A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1560449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: nach oben gekrümmt 29">
            <a:extLst>
              <a:ext uri="{FF2B5EF4-FFF2-40B4-BE49-F238E27FC236}">
                <a16:creationId xmlns:a16="http://schemas.microsoft.com/office/drawing/2014/main" id="{3EE42F59-D72A-75D4-7409-5F1F6FB579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2138565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41CDCC8-74E3-E920-17BE-82BA16A27CFE}"/>
              </a:ext>
            </a:extLst>
          </p:cNvPr>
          <p:cNvCxnSpPr>
            <a:cxnSpLocks noGrp="1" noRot="1" noMove="1" noResize="1" noEditPoints="1" noAdjustHandles="1" noChangeArrowheads="1" noChangeShapeType="1"/>
            <a:stCxn id="38" idx="3"/>
            <a:endCxn id="37" idx="1"/>
          </p:cNvCxnSpPr>
          <p:nvPr/>
        </p:nvCxnSpPr>
        <p:spPr>
          <a:xfrm flipV="1">
            <a:off x="8451068" y="4748991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CBAE6EF-F69A-94CE-C1A0-F9DDBE058C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1074C2E-8E80-A52D-1473-0062BF40D0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45027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9BB965A-F3BD-2208-1EF4-5A45B0D27A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E402C546-0AEC-273E-15EF-DA670195FD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4655784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569AEE4-32DC-B410-B3E7-839BCB7E57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3917815"/>
            <a:ext cx="687191" cy="554051"/>
            <a:chOff x="1763795" y="1687710"/>
            <a:chExt cx="1097304" cy="1028577"/>
          </a:xfrm>
        </p:grpSpPr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06A85BF-E1D5-0832-F662-CCDA58DF132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48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C9F220F1-E2CB-82B8-F683-3FE81205B5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EC89F01-3355-766A-751F-6928CFF658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3887064"/>
            <a:ext cx="572647" cy="571245"/>
            <a:chOff x="7461631" y="674007"/>
            <a:chExt cx="572647" cy="571245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0EA0010-55C3-CDDC-0D26-BE8D09D517D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BBCEA143-A6B3-2490-EB04-3DA1089032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F1C88870-382F-F372-EC56-3850B9E1427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98DEBD9-AD5F-904E-893A-E7F3CDB77AF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DFA611C4-0984-7E8E-BFD1-225AA21A88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4519400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Pfeil: nach oben gekrümmt 54">
            <a:extLst>
              <a:ext uri="{FF2B5EF4-FFF2-40B4-BE49-F238E27FC236}">
                <a16:creationId xmlns:a16="http://schemas.microsoft.com/office/drawing/2014/main" id="{C9BDA541-4E2D-D4B4-9CDC-9F5A78DBBD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5098506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18CD292-B40D-B823-A45E-558644D038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42525" y="3318566"/>
            <a:ext cx="415822" cy="492548"/>
            <a:chOff x="8432803" y="4705930"/>
            <a:chExt cx="685795" cy="1003409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3E33067-4FAF-138E-1283-40346D13886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8" idx="2"/>
            </p:cNvCxnSpPr>
            <p:nvPr/>
          </p:nvCxnSpPr>
          <p:spPr>
            <a:xfrm>
              <a:off x="8775701" y="516313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9983E7F-8BD7-AE14-8C0A-DC47100ED1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32803" y="4705930"/>
              <a:ext cx="685795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last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18857E-A980-6635-2645-CEE88B2A91F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68263" y="4652528"/>
            <a:ext cx="1120797" cy="186413"/>
            <a:chOff x="6212338" y="1449568"/>
            <a:chExt cx="1120797" cy="186413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AFE170F-A014-D88B-D382-19FDE281C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12338" y="1542775"/>
              <a:ext cx="11204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feil: nach rechts 61">
              <a:extLst>
                <a:ext uri="{FF2B5EF4-FFF2-40B4-BE49-F238E27FC236}">
                  <a16:creationId xmlns:a16="http://schemas.microsoft.com/office/drawing/2014/main" id="{44E167FA-F2C0-2A68-C767-9D659EE741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19386" y="1449568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Multiplikationszeichen 62">
            <a:extLst>
              <a:ext uri="{FF2B5EF4-FFF2-40B4-BE49-F238E27FC236}">
                <a16:creationId xmlns:a16="http://schemas.microsoft.com/office/drawing/2014/main" id="{049DB9DC-9231-890E-D86A-4F6CABEE27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18750" y="1471834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Multiplikationszeichen 63">
            <a:extLst>
              <a:ext uri="{FF2B5EF4-FFF2-40B4-BE49-F238E27FC236}">
                <a16:creationId xmlns:a16="http://schemas.microsoft.com/office/drawing/2014/main" id="{BBDE2053-E18C-F53B-8856-8BF1B6005C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9458" y="4420723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EF343C1-AA1F-D3B6-BA46-D7A5EE3CAEB2}"/>
              </a:ext>
            </a:extLst>
          </p:cNvPr>
          <p:cNvGrpSpPr/>
          <p:nvPr/>
        </p:nvGrpSpPr>
        <p:grpSpPr>
          <a:xfrm>
            <a:off x="5668540" y="272471"/>
            <a:ext cx="6168703" cy="6313055"/>
            <a:chOff x="5768262" y="272472"/>
            <a:chExt cx="6168703" cy="631305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91EB3BC-69EB-CA25-B7BB-59D45C259CF2}"/>
                </a:ext>
              </a:extLst>
            </p:cNvPr>
            <p:cNvSpPr/>
            <p:nvPr/>
          </p:nvSpPr>
          <p:spPr>
            <a:xfrm>
              <a:off x="5768262" y="272472"/>
              <a:ext cx="6168703" cy="63130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C3903F7-C88B-DE03-0CDC-9C6C9327BF59}"/>
                </a:ext>
              </a:extLst>
            </p:cNvPr>
            <p:cNvSpPr txBox="1"/>
            <p:nvPr/>
          </p:nvSpPr>
          <p:spPr>
            <a:xfrm>
              <a:off x="5866398" y="365764"/>
              <a:ext cx="144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Unsere</a:t>
              </a:r>
              <a:r>
                <a:rPr lang="en-US" dirty="0"/>
                <a:t> Idee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636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428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4036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4036 -3.33333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0156 0.086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868 L -0.14023 0.0122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4" grpId="0" animBg="1"/>
      <p:bldP spid="55" grpId="0" animBg="1"/>
      <p:bldP spid="63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797510"/>
            <a:ext cx="88868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+mj-lt"/>
              </a:rPr>
              <a:t>3.8 Implementieren Sie die Methode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, die das Einfügen aller Ereignisse der Queue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eventQueue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in die Liste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eventList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sortiert nach der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realisiert. Das Element mit der kleinsten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soll dabei am Anfang der Liste stehen. Sie können alle Methoden der Klassen Queue und List (vgl. Anlagen 3 und 4) als gegeben voraussetzen und nutzen. Sie können davon ausgehen, dass die Liste bei Aufruf von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leer ist. </a:t>
            </a:r>
          </a:p>
          <a:p>
            <a:pPr algn="ctr"/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(12 Punkte) – siehe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Abiturpruefung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fuer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Kontext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44686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DA838C6-644C-20F8-A7A9-DB70EA02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5494" cy="68580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1EBB017-8830-FD93-384E-917A003EA4D3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3"/>
            <a:endCxn id="10" idx="1"/>
          </p:cNvCxnSpPr>
          <p:nvPr/>
        </p:nvCxnSpPr>
        <p:spPr>
          <a:xfrm>
            <a:off x="6750935" y="2484416"/>
            <a:ext cx="1212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4D6BC6C-DBFE-9B62-9A6B-2D78A80EAB9C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9" idx="1"/>
          </p:cNvCxnSpPr>
          <p:nvPr/>
        </p:nvCxnSpPr>
        <p:spPr>
          <a:xfrm flipV="1">
            <a:off x="8582562" y="2476226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86F773D-C792-B303-737F-03D21A78FD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1430" y="2189559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5B12ED-64AF-6C4F-C295-4564BC55E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4684" y="2181369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BE8300-18DD-4277-BB97-11B11E0807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057" y="2189559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B36ABD1-70A2-B4DC-302C-2D1E74B637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445" y="2364632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B03527F-B158-FC11-4DF2-5250B7DD34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204" y="2372823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0D7A1E0-12E2-4D30-D8EB-42406AEAC48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87362" y="1499196"/>
            <a:ext cx="309752" cy="647118"/>
            <a:chOff x="-3502054" y="1723156"/>
            <a:chExt cx="457200" cy="1003410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812915BD-3FF6-D821-A69A-576897CE96A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7" idx="2"/>
            </p:cNvCxnSpPr>
            <p:nvPr/>
          </p:nvCxnSpPr>
          <p:spPr>
            <a:xfrm>
              <a:off x="-3273445" y="2180358"/>
              <a:ext cx="0" cy="5462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E0B1E4D-E612-5642-B371-12FCE2C955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502054" y="1723156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it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93EFE91-D63A-135A-59C7-4C050851A620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28" idx="1"/>
          </p:cNvCxnSpPr>
          <p:nvPr/>
        </p:nvCxnSpPr>
        <p:spPr>
          <a:xfrm>
            <a:off x="6750936" y="698397"/>
            <a:ext cx="1212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7F0E9A9-95A4-3028-0195-CD40B851ECFF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3"/>
            <a:endCxn id="27" idx="1"/>
          </p:cNvCxnSpPr>
          <p:nvPr/>
        </p:nvCxnSpPr>
        <p:spPr>
          <a:xfrm flipV="1">
            <a:off x="8582563" y="690207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5778EA8-AA30-8932-C596-C5FD83C013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1431" y="403540"/>
            <a:ext cx="619505" cy="589714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85B5F1-6752-D174-EC4B-FA016BE70E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4685" y="395350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F9137-500B-F490-594A-F95D6F8F90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058" y="403540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F61A29EC-1D46-ADFB-03A4-1719FE361F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446" y="578613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2BD53DAE-EA05-B13A-D3C2-12D3368EC6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205" y="586804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DF07A0C-436D-2DD2-BA2E-6981830728A4}"/>
              </a:ext>
            </a:extLst>
          </p:cNvPr>
          <p:cNvSpPr txBox="1"/>
          <p:nvPr/>
        </p:nvSpPr>
        <p:spPr>
          <a:xfrm>
            <a:off x="5434243" y="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Queue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AFB197-E480-F108-1AE4-AF79126286AD}"/>
              </a:ext>
            </a:extLst>
          </p:cNvPr>
          <p:cNvSpPr txBox="1"/>
          <p:nvPr/>
        </p:nvSpPr>
        <p:spPr>
          <a:xfrm>
            <a:off x="5469256" y="1284912"/>
            <a:ext cx="6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List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BD87AAF-2CFD-B5C6-1042-CA052E989D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0400745" y="2468035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0FED3D8-9D4C-F09D-C8FD-40A833428E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381628" y="2356442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1B093B3-F924-87EB-9B31-FFD15BBD3625}"/>
              </a:ext>
            </a:extLst>
          </p:cNvPr>
          <p:cNvCxnSpPr>
            <a:cxnSpLocks noGrp="1" noRot="1" noMove="1" noResize="1" noEditPoints="1" noAdjustHandles="1" noChangeArrowheads="1" noChangeShapeType="1"/>
            <a:stCxn id="40" idx="3"/>
            <a:endCxn id="42" idx="1"/>
          </p:cNvCxnSpPr>
          <p:nvPr/>
        </p:nvCxnSpPr>
        <p:spPr>
          <a:xfrm>
            <a:off x="6751472" y="5612921"/>
            <a:ext cx="1212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7E1E8E4-28A6-9346-C8EE-DC1B28DE1DBC}"/>
              </a:ext>
            </a:extLst>
          </p:cNvPr>
          <p:cNvCxnSpPr>
            <a:cxnSpLocks noGrp="1" noRot="1" noMove="1" noResize="1" noEditPoints="1" noAdjustHandles="1" noChangeArrowheads="1" noChangeShapeType="1"/>
            <a:stCxn id="42" idx="3"/>
            <a:endCxn id="41" idx="1"/>
          </p:cNvCxnSpPr>
          <p:nvPr/>
        </p:nvCxnSpPr>
        <p:spPr>
          <a:xfrm flipV="1">
            <a:off x="8583099" y="5604731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93CDD770-6271-16AA-C9C0-B1A040119E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1967" y="5318064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F9B35DD-31ED-B981-DA57-628BFA1941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5221" y="5309874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CE88C06-11C4-EFCD-E991-A228C4F111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594" y="5318064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D4D521C-A14C-B46B-368F-D0ADE29BE3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982" y="5493137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43ADD92C-0969-C242-E4F6-FB3F023B0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741" y="5501328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50302E6-CD3F-CC6E-A60C-C0ABC5209E3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87899" y="4627701"/>
            <a:ext cx="309752" cy="647118"/>
            <a:chOff x="-3502054" y="1723156"/>
            <a:chExt cx="457200" cy="1003410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616ABF4D-299D-B2D9-8F7B-0F75BB703DD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47" idx="2"/>
            </p:cNvCxnSpPr>
            <p:nvPr/>
          </p:nvCxnSpPr>
          <p:spPr>
            <a:xfrm>
              <a:off x="-3273445" y="2180358"/>
              <a:ext cx="0" cy="5462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4C82E321-57C7-8A26-39BF-D5AC414E4E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502054" y="1723156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it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696F0D8-72E1-0D84-B983-490861B4FDAD}"/>
              </a:ext>
            </a:extLst>
          </p:cNvPr>
          <p:cNvCxnSpPr>
            <a:cxnSpLocks noGrp="1" noRot="1" noMove="1" noResize="1" noEditPoints="1" noAdjustHandles="1" noChangeArrowheads="1" noChangeShapeType="1"/>
            <a:stCxn id="50" idx="3"/>
            <a:endCxn id="52" idx="1"/>
          </p:cNvCxnSpPr>
          <p:nvPr/>
        </p:nvCxnSpPr>
        <p:spPr>
          <a:xfrm flipV="1">
            <a:off x="6734275" y="3826902"/>
            <a:ext cx="1229320" cy="13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85FEB57-57F2-4E3E-B566-04B704E5C968}"/>
              </a:ext>
            </a:extLst>
          </p:cNvPr>
          <p:cNvCxnSpPr>
            <a:cxnSpLocks noGrp="1" noRot="1" noMove="1" noResize="1" noEditPoints="1" noAdjustHandles="1" noChangeArrowheads="1" noChangeShapeType="1"/>
            <a:stCxn id="52" idx="3"/>
            <a:endCxn id="51" idx="1"/>
          </p:cNvCxnSpPr>
          <p:nvPr/>
        </p:nvCxnSpPr>
        <p:spPr>
          <a:xfrm flipV="1">
            <a:off x="8583100" y="3818712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8C88ACED-2428-C392-0240-27B242CF0E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14770" y="3545377"/>
            <a:ext cx="619505" cy="589714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24A4A81-6497-3EA4-EE85-B2CE997349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5222" y="3523855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1F56D54-9E85-01DE-0577-2D2E725B23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595" y="3532045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F7B9F9A0-91C1-4DBA-A057-62ECEFCA37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983" y="3707118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Pfeil: nach rechts 53">
            <a:extLst>
              <a:ext uri="{FF2B5EF4-FFF2-40B4-BE49-F238E27FC236}">
                <a16:creationId xmlns:a16="http://schemas.microsoft.com/office/drawing/2014/main" id="{9613FAE0-631A-AF50-DF79-FFB41BD739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742" y="3715309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28A711C-9039-2CB0-AC44-93D14F96169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0401282" y="5596540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39836367-4F49-0FBD-4A7F-A9E10F8AED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382165" y="5484947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0F8E075-3952-1A9C-5244-2DB31284D032}"/>
              </a:ext>
            </a:extLst>
          </p:cNvPr>
          <p:cNvSpPr txBox="1"/>
          <p:nvPr/>
        </p:nvSpPr>
        <p:spPr>
          <a:xfrm>
            <a:off x="5484165" y="308102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Queue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EC4244B-5076-D1A7-54EF-31EFD063C617}"/>
              </a:ext>
            </a:extLst>
          </p:cNvPr>
          <p:cNvSpPr txBox="1"/>
          <p:nvPr/>
        </p:nvSpPr>
        <p:spPr>
          <a:xfrm>
            <a:off x="5511676" y="4345931"/>
            <a:ext cx="6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List</a:t>
            </a:r>
            <a:endParaRPr lang="de-DE" b="1" dirty="0">
              <a:solidFill>
                <a:schemeClr val="bg1"/>
              </a:solidFill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F4E1DBB-DF8D-A9E9-87AB-2224EC88A005}"/>
              </a:ext>
            </a:extLst>
          </p:cNvPr>
          <p:cNvGrpSpPr/>
          <p:nvPr/>
        </p:nvGrpSpPr>
        <p:grpSpPr>
          <a:xfrm>
            <a:off x="5515176" y="0"/>
            <a:ext cx="6686506" cy="6858000"/>
            <a:chOff x="5505494" y="0"/>
            <a:chExt cx="6686506" cy="6858000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6B59C82-F4D7-4238-2052-7EE26D3739EE}"/>
                </a:ext>
              </a:extLst>
            </p:cNvPr>
            <p:cNvSpPr/>
            <p:nvPr/>
          </p:nvSpPr>
          <p:spPr>
            <a:xfrm>
              <a:off x="5505494" y="0"/>
              <a:ext cx="6686506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65B1AABA-CE4E-94DD-8B9E-AE732DE42ADC}"/>
                </a:ext>
              </a:extLst>
            </p:cNvPr>
            <p:cNvSpPr txBox="1"/>
            <p:nvPr/>
          </p:nvSpPr>
          <p:spPr>
            <a:xfrm>
              <a:off x="5505494" y="58855"/>
              <a:ext cx="144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Unsere</a:t>
              </a:r>
              <a:r>
                <a:rPr lang="en-US" dirty="0"/>
                <a:t> Idee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0391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0.45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15026 -7.40741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30065 0.26065 " pathEditMode="relative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14466 -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15026 -7.40741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5352 0.258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1300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26 -7.40741E-7 L 0.29817 -7.40741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5026 -0.0011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4466 3.7037E-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30" grpId="0" animBg="1"/>
      <p:bldP spid="37" grpId="0" animBg="1"/>
      <p:bldP spid="41" grpId="0" animBg="1"/>
      <p:bldP spid="42" grpId="0" animBg="1"/>
      <p:bldP spid="50" grpId="0" animBg="1"/>
      <p:bldP spid="54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17D78C0-8320-615A-5522-FC84486D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4" y="2174031"/>
            <a:ext cx="11516192" cy="250993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65287813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1443841"/>
            <a:ext cx="88868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+mj-lt"/>
              </a:rPr>
              <a:t>3.9 Implementieren Sie die Methode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bonusScore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, die die Liste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eventList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verarbeitet und die entsprechenden Bonuswerte zum Attribut score addiert. Sie können alle Methoden der Klasse List aus Anlage 4 als gegeben voraussetzen. Sie können eine nach der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aufsteigend sortierte Liste voraussetzen. </a:t>
            </a:r>
          </a:p>
          <a:p>
            <a:pPr algn="ctr"/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(16 Punkte)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956401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08B1DD1-6225-8691-6B09-81EC603E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621" y="0"/>
            <a:ext cx="5300758" cy="68580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301497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8506C4-315E-1634-ECE2-D528F45D4F8F}"/>
              </a:ext>
            </a:extLst>
          </p:cNvPr>
          <p:cNvSpPr/>
          <p:nvPr/>
        </p:nvSpPr>
        <p:spPr>
          <a:xfrm>
            <a:off x="-1016000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E27C091-A9E7-E551-B52F-07AAC36F1479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9E42E6F-CB20-A02A-2592-F0A8E9B903AC}"/>
              </a:ext>
            </a:extLst>
          </p:cNvPr>
          <p:cNvSpPr/>
          <p:nvPr/>
        </p:nvSpPr>
        <p:spPr>
          <a:xfrm>
            <a:off x="-1016000" y="2187086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12A810-672D-BCE1-D527-CA4C8A9C4AC1}"/>
              </a:ext>
            </a:extLst>
          </p:cNvPr>
          <p:cNvSpPr/>
          <p:nvPr/>
        </p:nvSpPr>
        <p:spPr>
          <a:xfrm>
            <a:off x="-1016000" y="6909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359FEC7-5EDA-42FA-D975-5BF641CF80D8}"/>
              </a:ext>
            </a:extLst>
          </p:cNvPr>
          <p:cNvSpPr/>
          <p:nvPr/>
        </p:nvSpPr>
        <p:spPr>
          <a:xfrm>
            <a:off x="-1016000" y="3683255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38A3D3-1D9F-73D3-20E9-41DF2C5D52D1}"/>
              </a:ext>
            </a:extLst>
          </p:cNvPr>
          <p:cNvSpPr txBox="1"/>
          <p:nvPr/>
        </p:nvSpPr>
        <p:spPr>
          <a:xfrm>
            <a:off x="2363902" y="0"/>
            <a:ext cx="126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50BD62C-D12B-22B4-F558-5385268E0F3C}"/>
              </a:ext>
            </a:extLst>
          </p:cNvPr>
          <p:cNvSpPr txBox="1"/>
          <p:nvPr/>
        </p:nvSpPr>
        <p:spPr>
          <a:xfrm>
            <a:off x="8192978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E532131-0547-ED56-BB5C-331CB6A53743}"/>
              </a:ext>
            </a:extLst>
          </p:cNvPr>
          <p:cNvSpPr/>
          <p:nvPr/>
        </p:nvSpPr>
        <p:spPr>
          <a:xfrm>
            <a:off x="1229360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0BADE63-9CC7-AE49-D00C-85BEAC310B51}"/>
              </a:ext>
            </a:extLst>
          </p:cNvPr>
          <p:cNvSpPr/>
          <p:nvPr/>
        </p:nvSpPr>
        <p:spPr>
          <a:xfrm>
            <a:off x="1341721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6C4C6AD-AA9E-5782-98F4-E4EB0C99C979}"/>
              </a:ext>
            </a:extLst>
          </p:cNvPr>
          <p:cNvSpPr/>
          <p:nvPr/>
        </p:nvSpPr>
        <p:spPr>
          <a:xfrm>
            <a:off x="1454082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B1BF45-6A61-0098-82C8-1C2CF8D98D85}"/>
              </a:ext>
            </a:extLst>
          </p:cNvPr>
          <p:cNvSpPr/>
          <p:nvPr/>
        </p:nvSpPr>
        <p:spPr>
          <a:xfrm>
            <a:off x="15664431" y="52375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33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89 1.11111E-6 " pathEditMode="fixed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8789 -3.703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8789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28828 -1.11111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567 -0.00069 L 0.00052 0.0007 " pathEditMode="relative" ptsTypes="AA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89 0.00046 L -0.00105 0.00185 " pathEditMode="relative" ptsTypes="AA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11 -0.00092 L 0.0013 0.00047 " pathEditMode="relative" ptsTypes="AA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1 -0.00301 L -0.00065 -0.00301 " pathEditMode="relative" ptsTypes="AA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48854 1.1111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46406 1.11111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43998 1.11111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40769 0.0020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9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8984 0.00324 L -0.48984 0.3419 " pathEditMode="relative" ptsTypes="AA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95 -0.00093 L -0.4595 0.3419 " pathEditMode="relative" ptsTypes="AA">
                                      <p:cBhvr>
                                        <p:cTn id="4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72 0.00116 L -0.43972 0.325 " pathEditMode="relative" ptsTypes="AA">
                                      <p:cBhvr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079 -0.00069 L -0.40079 0.33149 " pathEditMode="relative" ptsTypes="AA"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 autoUpdateAnimBg="0"/>
      <p:bldP spid="9" grpId="1" animBg="1"/>
      <p:bldP spid="10" grpId="0" animBg="1"/>
      <p:bldP spid="10" grpId="1" animBg="1"/>
      <p:bldP spid="11" grpId="0" animBg="1"/>
      <p:bldP spid="11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F8054FD-8785-796D-3E0B-219FBCFA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2" y="2050204"/>
            <a:ext cx="11891015" cy="275759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533331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F25A10C-8AC3-2BA5-3809-E085B4339511}"/>
              </a:ext>
            </a:extLst>
          </p:cNvPr>
          <p:cNvSpPr txBox="1"/>
          <p:nvPr/>
        </p:nvSpPr>
        <p:spPr>
          <a:xfrm>
            <a:off x="2328239" y="0"/>
            <a:ext cx="132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388FF5-DB47-C50D-196B-23B164205B29}"/>
              </a:ext>
            </a:extLst>
          </p:cNvPr>
          <p:cNvSpPr txBox="1"/>
          <p:nvPr/>
        </p:nvSpPr>
        <p:spPr>
          <a:xfrm>
            <a:off x="8254999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520700" y="1358240"/>
            <a:ext cx="4495800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4C76D8-2136-4AA7-F511-B822E727ACE4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4DCE05B-1F7B-16CE-D11A-5BAB8104A4EE}"/>
              </a:ext>
            </a:extLst>
          </p:cNvPr>
          <p:cNvSpPr txBox="1"/>
          <p:nvPr/>
        </p:nvSpPr>
        <p:spPr>
          <a:xfrm>
            <a:off x="6515783" y="165928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FIFO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erste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30CE3FE-21FA-AB17-60D7-CA27181F0AD8}"/>
              </a:ext>
            </a:extLst>
          </p:cNvPr>
          <p:cNvSpPr txBox="1"/>
          <p:nvPr/>
        </p:nvSpPr>
        <p:spPr>
          <a:xfrm>
            <a:off x="304119" y="165227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LIFO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letzte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31206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0" y="800100"/>
            <a:ext cx="12192000" cy="525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400" b="1" dirty="0">
              <a:solidFill>
                <a:schemeClr val="bg1"/>
              </a:solidFill>
            </a:endParaRPr>
          </a:p>
          <a:p>
            <a:endParaRPr lang="de-DE" sz="44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Sie erinnern sich, dass zum Aufbau einer einfach verketteten Liste Containerobjekte verwendet werden können, die jeweils neben dem zu speichernden Objekt auch einen Verweis auf das nächste Containerobjekt enthalten.</a:t>
            </a:r>
          </a:p>
          <a:p>
            <a:endParaRPr lang="de-DE" sz="36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3.2 Geben Sie den Programmcode einer Containerklasse mit den beschriebenen Eigenschaften an. Dabei sollen neben den Attributen ein Konstruktor sowie </a:t>
            </a:r>
            <a:r>
              <a:rPr lang="de-DE" sz="3600" b="1" dirty="0" err="1">
                <a:solidFill>
                  <a:schemeClr val="bg1"/>
                </a:solidFill>
              </a:rPr>
              <a:t>get</a:t>
            </a:r>
            <a:r>
              <a:rPr lang="de-DE" sz="3600" b="1" dirty="0">
                <a:solidFill>
                  <a:schemeClr val="bg1"/>
                </a:solidFill>
              </a:rPr>
              <a:t>- und </a:t>
            </a:r>
            <a:r>
              <a:rPr lang="de-DE" sz="3600" b="1" dirty="0" err="1">
                <a:solidFill>
                  <a:schemeClr val="bg1"/>
                </a:solidFill>
              </a:rPr>
              <a:t>set</a:t>
            </a:r>
            <a:r>
              <a:rPr lang="de-DE" sz="3600" b="1" dirty="0">
                <a:solidFill>
                  <a:schemeClr val="bg1"/>
                </a:solidFill>
              </a:rPr>
              <a:t>-Methoden realisiert werden. </a:t>
            </a:r>
          </a:p>
          <a:p>
            <a:r>
              <a:rPr lang="de-DE" sz="3600" b="1" dirty="0">
                <a:solidFill>
                  <a:schemeClr val="bg1"/>
                </a:solidFill>
              </a:rPr>
              <a:t>(7 Punkte)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B712574-0D8D-7B14-094D-9529A7B62A3B}"/>
              </a:ext>
            </a:extLst>
          </p:cNvPr>
          <p:cNvCxnSpPr>
            <a:cxnSpLocks/>
          </p:cNvCxnSpPr>
          <p:nvPr/>
        </p:nvCxnSpPr>
        <p:spPr>
          <a:xfrm>
            <a:off x="0" y="328930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6444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470400" y="101600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47C69192-6DE3-7879-03DB-9B5BD5DBC1D7}"/>
              </a:ext>
            </a:extLst>
          </p:cNvPr>
          <p:cNvSpPr/>
          <p:nvPr/>
        </p:nvSpPr>
        <p:spPr>
          <a:xfrm>
            <a:off x="5297487" y="2747965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5EC2ECF-B058-69E5-96D2-06C6A7B196A7}"/>
              </a:ext>
            </a:extLst>
          </p:cNvPr>
          <p:cNvSpPr/>
          <p:nvPr/>
        </p:nvSpPr>
        <p:spPr>
          <a:xfrm>
            <a:off x="8001000" y="2747965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1759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8" grpId="0" animBg="1"/>
      <p:bldP spid="29" grpId="0" animBg="1"/>
      <p:bldP spid="30" grpId="0" animBg="1"/>
      <p:bldP spid="39" grpId="0"/>
      <p:bldP spid="40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175124" y="0"/>
            <a:ext cx="4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Implementierung</a:t>
            </a:r>
            <a:r>
              <a:rPr lang="en-US" sz="3200" b="1" dirty="0">
                <a:solidFill>
                  <a:schemeClr val="bg1"/>
                </a:solidFill>
              </a:rPr>
              <a:t> 3.2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048CBC-B115-7756-3A61-74062045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3" y="1061707"/>
            <a:ext cx="3315163" cy="4734586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141857-C399-F261-41AB-265EF13FF63C}"/>
              </a:ext>
            </a:extLst>
          </p:cNvPr>
          <p:cNvSpPr txBox="1"/>
          <p:nvPr/>
        </p:nvSpPr>
        <p:spPr>
          <a:xfrm>
            <a:off x="4281487" y="1061707"/>
            <a:ext cx="3857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item;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das Object das der </a:t>
            </a:r>
            <a:r>
              <a:rPr lang="en-US" dirty="0" err="1">
                <a:solidFill>
                  <a:schemeClr val="bg1"/>
                </a:solidFill>
              </a:rPr>
              <a:t>Knoten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haelt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next;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eventuell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darauf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container </a:t>
            </a:r>
            <a:r>
              <a:rPr lang="en-US" dirty="0" err="1">
                <a:solidFill>
                  <a:schemeClr val="bg1"/>
                </a:solidFill>
              </a:rPr>
              <a:t>deswegen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Constuctor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null;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initialisiert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6026A0-7CEB-7D8D-1CD7-FD8617B81F69}"/>
              </a:ext>
            </a:extLst>
          </p:cNvPr>
          <p:cNvSpPr txBox="1"/>
          <p:nvPr/>
        </p:nvSpPr>
        <p:spPr>
          <a:xfrm>
            <a:off x="9504363" y="520759"/>
            <a:ext cx="14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Unser Code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7E2791-927D-44D0-4FB2-71A148D17899}"/>
              </a:ext>
            </a:extLst>
          </p:cNvPr>
          <p:cNvSpPr/>
          <p:nvPr/>
        </p:nvSpPr>
        <p:spPr>
          <a:xfrm>
            <a:off x="8571474" y="1061707"/>
            <a:ext cx="3315163" cy="473458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314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ACCC6874-0AB7-8457-42DD-84F5565AD808}"/>
              </a:ext>
            </a:extLst>
          </p:cNvPr>
          <p:cNvSpPr txBox="1"/>
          <p:nvPr/>
        </p:nvSpPr>
        <p:spPr>
          <a:xfrm>
            <a:off x="0" y="1536174"/>
            <a:ext cx="12191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3.3 Beschreiben Sie, welche Änderungen in der Containerklasse zur Realisierung einer doppelt verketteten Liste vorgenommen werden müssen </a:t>
            </a:r>
          </a:p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(4 Punkte).</a:t>
            </a:r>
          </a:p>
        </p:txBody>
      </p:sp>
    </p:spTree>
    <p:extLst>
      <p:ext uri="{BB962C8B-B14F-4D97-AF65-F5344CB8AC3E}">
        <p14:creationId xmlns:p14="http://schemas.microsoft.com/office/powerpoint/2010/main" val="12680387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3121025" y="101600"/>
            <a:ext cx="64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 </a:t>
            </a:r>
            <a:r>
              <a:rPr lang="en-US" sz="3200" b="1" dirty="0" err="1">
                <a:solidFill>
                  <a:schemeClr val="bg1"/>
                </a:solidFill>
              </a:rPr>
              <a:t>doppelt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verkettet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14A1E1F-386F-EF03-8ECF-72BA4841CB53}"/>
              </a:ext>
            </a:extLst>
          </p:cNvPr>
          <p:cNvSpPr/>
          <p:nvPr/>
        </p:nvSpPr>
        <p:spPr>
          <a:xfrm>
            <a:off x="7277099" y="2166947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95543F10-46A2-29C2-DF52-E47D433BF60F}"/>
              </a:ext>
            </a:extLst>
          </p:cNvPr>
          <p:cNvSpPr/>
          <p:nvPr/>
        </p:nvSpPr>
        <p:spPr>
          <a:xfrm>
            <a:off x="4573586" y="2166947"/>
            <a:ext cx="341313" cy="346070"/>
          </a:xfrm>
          <a:prstGeom prst="lef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846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Breitbild</PresentationFormat>
  <Paragraphs>201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var(--h3-font)</vt:lpstr>
      <vt:lpstr>Office</vt:lpstr>
      <vt:lpstr>Dynamische Datenstrukturen</vt:lpstr>
      <vt:lpstr>3.1 Erklären Sie die Stack und Queue zugrundliegenden Prinzipien  (4 Punkte)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Datenstrukturen</dc:title>
  <dc:creator>Marvin Bäumer</dc:creator>
  <cp:lastModifiedBy>Marvin Bäumer</cp:lastModifiedBy>
  <cp:revision>13</cp:revision>
  <dcterms:created xsi:type="dcterms:W3CDTF">2024-01-25T15:00:39Z</dcterms:created>
  <dcterms:modified xsi:type="dcterms:W3CDTF">2024-02-07T05:16:27Z</dcterms:modified>
</cp:coreProperties>
</file>