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BC06E-4695-4D92-BAA8-C1984B21E568}" type="datetimeFigureOut">
              <a:rPr lang="de-DE" smtClean="0"/>
              <a:t>26.01.2024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A7106-2811-4E39-A56A-961147B9A6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58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73DCE-A6EB-3C87-2CA7-BEFE97BCF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981A28-80CB-4710-3C8E-DD7ADC18F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206BB7-8795-C54D-1DDC-CE5F27FF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26.01.2024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BEE1C3-F009-3C4B-E5FC-BFCE6199B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17425C-D205-4A13-2728-3AE8B4F30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30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D717EF-3D57-5A93-B4AD-7F15B72D0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419340-3E2D-B9B9-3EAE-B51A8F33D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181328-BDF5-BB3B-47A9-3498391F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26.01.2024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800B29-091B-9A6F-DB33-D38FF2ED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CA542F-CAD6-F8F7-1865-D8B09EAB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39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08300A0-5EDB-9381-D152-89BA06403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F1381F-71D9-3B7D-726B-543E92FC1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BA568B-15B1-8ED3-C955-4E61E6FFC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26.01.2024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E517C2-62EB-9A3C-6AFC-554A04458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8F4CCA-1DDE-FA9A-7DAC-7550F81B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2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DCED96-105F-101F-9E16-5CF73F2B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1705B4-E3A9-C781-CE4A-4DE2E10B2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815968-3A44-C4AB-3E16-757D0E2B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26.01.2024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C00AB6-A407-8363-A69E-3A8D8221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A04CE4-4CA7-AA03-4476-FAD52A08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144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AB342-3D6F-40FC-2259-97CCEDD5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7AF30F-1F74-8BB1-D251-86B99334B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BA003C-2741-3D39-E943-0E61D92FA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26.01.2024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C62038-6544-7BEF-EDBA-5411B216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3850B1-B0D8-3B2C-F22B-C4B41956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06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9117BD-3EBB-FABC-D6F5-CC3D69353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44D0CF-247F-83AA-EFAF-FB8B1110B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1B3A09-96D1-59F3-EDC1-7AC13F7DC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88280C-3613-FF23-5D4F-7D7FAB3EA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26.01.2024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F83EAF-39F0-9DF9-6493-95BC39EF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721BE4-3B67-9531-C9E5-794F4CF18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94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3B703-A068-C88E-D789-BDE385CA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48BA80-F803-2F8E-7CF4-7F72B2AE2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6A292A-1284-B943-09E4-BCBF6F5BA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0216FD-700A-167C-2B6A-C6B179646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4CA9C27-157B-CFBC-CDC8-7D6074C25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7215744-10DC-08B2-9195-A63140DC2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26.01.2024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AA5CFE3-E2DE-9874-F715-4F54DA13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C3E39F9-865F-AD4F-190B-D293D392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41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BA9912-E0C6-2637-6600-735B1330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F14826-5AFC-2C03-34C5-B18DFE999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26.01.2024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B7DC87-3683-F6D3-392D-BCA113031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0820EE-886F-A134-5107-F9D328C2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00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2A0073-55A8-AE66-A668-4820FF4F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26.01.2024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099FFC0-FDEC-305C-42F4-3F4EA0B0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B1C951-07E6-DBB9-336F-37D351CE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885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F6120-C9D8-C862-4EEF-2410EEE9B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BC72B7-E3C9-E422-5EC9-4B1A7D833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1E299C-070C-B744-3343-7B9AB1237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4B4D1B-A85A-16FF-378A-8EC4AAC34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26.01.2024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DB7F25-0D7A-7E77-6057-8E735A75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688428-B3E5-22A6-7234-4311B460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00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B3FABA-EE3E-6B17-E04D-BC8B689F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90F54D5-257C-A4B3-81FB-57508E5E1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CA557E-BDAB-D1B2-3F41-61CBD8A8C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07DADE-CF0A-FE0E-EC9A-8FD9EB8E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26.01.2024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A100AE-DD68-D6CA-0643-9861A531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159F19-3AC2-FDBA-7B6A-AF3E831F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75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6898599-61FB-02D0-110D-B2AA1ABC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D636FA-0296-2B3C-8C07-140674F3D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2402C6-30CE-E9AB-85DE-285A94A88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0C3597-A09E-44A0-A4B9-9253CC0B43A8}" type="datetimeFigureOut">
              <a:rPr lang="de-DE" smtClean="0"/>
              <a:t>26.01.2024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8D3F5A-405F-D224-EAEB-757C87399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3EB959-5491-BED3-F833-4FEA7A1BC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887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473DA2-912B-C120-6525-FCF29AAD3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790545" cy="2387600"/>
          </a:xfrm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Dynamische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Datenstrukturen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6413F8-6B89-BEA7-F897-6774D4B59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3008" y="6556443"/>
            <a:ext cx="1388992" cy="301557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Marvin Bäumer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150029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90B4F78E-F56C-AC7E-5C81-443D109AF005}"/>
              </a:ext>
            </a:extLst>
          </p:cNvPr>
          <p:cNvSpPr txBox="1"/>
          <p:nvPr/>
        </p:nvSpPr>
        <p:spPr>
          <a:xfrm>
            <a:off x="4943474" y="0"/>
            <a:ext cx="2305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</a:rPr>
              <a:t>Antwort</a:t>
            </a:r>
            <a:r>
              <a:rPr lang="en-US" sz="3200" b="1" dirty="0">
                <a:solidFill>
                  <a:schemeClr val="bg1"/>
                </a:solidFill>
              </a:rPr>
              <a:t> 3.3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3C8BE14-C223-8D93-6F57-21EB5EE33949}"/>
              </a:ext>
            </a:extLst>
          </p:cNvPr>
          <p:cNvSpPr txBox="1"/>
          <p:nvPr/>
        </p:nvSpPr>
        <p:spPr>
          <a:xfrm>
            <a:off x="2262187" y="2459504"/>
            <a:ext cx="7667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Fuer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eine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doppelt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verkette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Liste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benoetigt</a:t>
            </a:r>
            <a:r>
              <a:rPr lang="en-US" sz="2400" dirty="0">
                <a:solidFill>
                  <a:schemeClr val="bg1"/>
                </a:solidFill>
              </a:rPr>
              <a:t> man </a:t>
            </a:r>
            <a:r>
              <a:rPr lang="en-US" sz="2400" dirty="0" err="1">
                <a:solidFill>
                  <a:schemeClr val="bg1"/>
                </a:solidFill>
              </a:rPr>
              <a:t>eine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zusaetzliche</a:t>
            </a:r>
            <a:r>
              <a:rPr lang="en-US" sz="2400" dirty="0">
                <a:solidFill>
                  <a:schemeClr val="bg1"/>
                </a:solidFill>
              </a:rPr>
              <a:t> Variable die auf das Element </a:t>
            </a:r>
            <a:r>
              <a:rPr lang="en-US" sz="2400" dirty="0" err="1">
                <a:solidFill>
                  <a:schemeClr val="bg1"/>
                </a:solidFill>
              </a:rPr>
              <a:t>davor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zugreifen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kann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Container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preivos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;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Diese</a:t>
            </a:r>
            <a:r>
              <a:rPr lang="en-US" sz="2400" dirty="0">
                <a:solidFill>
                  <a:schemeClr val="bg1"/>
                </a:solidFill>
              </a:rPr>
              <a:t> Variable </a:t>
            </a:r>
            <a:r>
              <a:rPr lang="en-US" sz="2400" dirty="0" err="1">
                <a:solidFill>
                  <a:schemeClr val="bg1"/>
                </a:solidFill>
              </a:rPr>
              <a:t>muesste</a:t>
            </a:r>
            <a:r>
              <a:rPr lang="en-US" sz="2400" dirty="0">
                <a:solidFill>
                  <a:schemeClr val="bg1"/>
                </a:solidFill>
              </a:rPr>
              <a:t> man </a:t>
            </a:r>
            <a:r>
              <a:rPr lang="en-US" sz="2400" dirty="0" err="1">
                <a:solidFill>
                  <a:schemeClr val="bg1"/>
                </a:solidFill>
              </a:rPr>
              <a:t>dann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noch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Konstruktor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initilisieren</a:t>
            </a:r>
            <a:r>
              <a:rPr lang="en-US" sz="2400" dirty="0">
                <a:solidFill>
                  <a:schemeClr val="bg1"/>
                </a:solidFill>
              </a:rPr>
              <a:t> und get- und set </a:t>
            </a:r>
            <a:r>
              <a:rPr lang="en-US" sz="2400" dirty="0" err="1">
                <a:solidFill>
                  <a:schemeClr val="bg1"/>
                </a:solidFill>
              </a:rPr>
              <a:t>Methoden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implementieren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6000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3C8BE14-C223-8D93-6F57-21EB5EE33949}"/>
                  </a:ext>
                </a:extLst>
              </p:cNvPr>
              <p:cNvSpPr txBox="1"/>
              <p:nvPr/>
            </p:nvSpPr>
            <p:spPr>
              <a:xfrm>
                <a:off x="607218" y="1603364"/>
                <a:ext cx="10977563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b="1" i="0" dirty="0">
                    <a:solidFill>
                      <a:srgbClr val="DADADA"/>
                    </a:solidFill>
                    <a:effectLst/>
                    <a:latin typeface="var(--h3-font)"/>
                  </a:rPr>
                  <a:t>Sie entscheiden sich, Ereignisse mithilfe der dynamischen Datenstruktur Queue zu verarbeiten. Die von der Kugel während des Spiels ausgelösten Ereignisse werden von der Klasse </a:t>
                </a:r>
                <a14:m>
                  <m:oMath xmlns:m="http://schemas.openxmlformats.org/officeDocument/2006/math">
                    <m:r>
                      <a:rPr lang="de-DE" sz="2400" b="1" i="1" dirty="0" smtClean="0">
                        <a:solidFill>
                          <a:srgbClr val="DADADA"/>
                        </a:solidFill>
                        <a:effectLst/>
                        <a:latin typeface="Cambria Math" panose="02040503050406030204" pitchFamily="18" charset="0"/>
                      </a:rPr>
                      <m:t>𝑭𝒍𝒊𝒑𝒑𝒆𝒓𝑬𝒗𝒆𝒏𝒕</m:t>
                    </m:r>
                  </m:oMath>
                </a14:m>
                <a:r>
                  <a:rPr lang="de-DE" sz="2400" b="1" i="0" dirty="0">
                    <a:solidFill>
                      <a:srgbClr val="DADADA"/>
                    </a:solidFill>
                    <a:effectLst/>
                    <a:latin typeface="var(--h3-font)"/>
                  </a:rPr>
                  <a:t> (siehe Anlage 1) für die weitere Verarbeitung zur Verfügung gestellt, Wenn die Kugel ein Ereignis auslöst, </a:t>
                </a:r>
                <a:r>
                  <a:rPr lang="de-DE" sz="2400" b="1" dirty="0">
                    <a:solidFill>
                      <a:srgbClr val="DADADA"/>
                    </a:solidFill>
                    <a:latin typeface="var(--h3-font)"/>
                  </a:rPr>
                  <a:t>wird die Methode </a:t>
                </a:r>
                <a14:m>
                  <m:oMath xmlns:m="http://schemas.openxmlformats.org/officeDocument/2006/math">
                    <m:r>
                      <a:rPr lang="de-DE" sz="2400" b="1" i="1" dirty="0">
                        <a:solidFill>
                          <a:srgbClr val="DADADA"/>
                        </a:solidFill>
                        <a:latin typeface="Cambria Math" panose="02040503050406030204" pitchFamily="18" charset="0"/>
                      </a:rPr>
                      <m:t>𝒑𝒓𝒊𝒗𝒂𝒕𝒆</m:t>
                    </m:r>
                    <m:r>
                      <a:rPr lang="de-DE" sz="2400" b="1" i="1" dirty="0">
                        <a:solidFill>
                          <a:srgbClr val="DADADA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b="1" i="1" dirty="0" err="1">
                        <a:solidFill>
                          <a:srgbClr val="DADADA"/>
                        </a:solidFill>
                        <a:latin typeface="Cambria Math" panose="02040503050406030204" pitchFamily="18" charset="0"/>
                      </a:rPr>
                      <m:t>𝒗𝒐𝒊𝒅</m:t>
                    </m:r>
                    <m:r>
                      <a:rPr lang="de-DE" sz="2400" b="1" i="1" dirty="0">
                        <a:solidFill>
                          <a:srgbClr val="DADADA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b="1" i="1" dirty="0" err="1">
                        <a:solidFill>
                          <a:srgbClr val="DADADA"/>
                        </a:solidFill>
                        <a:latin typeface="Cambria Math" panose="02040503050406030204" pitchFamily="18" charset="0"/>
                      </a:rPr>
                      <m:t>𝒃𝒂𝒍𝒍𝑬𝒗𝒆𝒏𝒕</m:t>
                    </m:r>
                    <m:d>
                      <m:dPr>
                        <m:ctrlPr>
                          <a:rPr lang="de-DE" sz="2400" b="1" i="1" dirty="0" err="1"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1" i="1" dirty="0" err="1"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</a:rPr>
                          <m:t>𝑭𝒍𝒊𝒑𝒑𝒆𝒓𝑬𝒗𝒆𝒏𝒕</m:t>
                        </m:r>
                        <m:r>
                          <a:rPr lang="de-DE" sz="2400" b="1" i="1" dirty="0"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2400" b="1" i="1" dirty="0"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</m:oMath>
                </a14:m>
                <a:r>
                  <a:rPr lang="de-DE" sz="2400" b="1" i="0" dirty="0">
                    <a:solidFill>
                      <a:srgbClr val="DADADA"/>
                    </a:solidFill>
                    <a:effectLst/>
                    <a:latin typeface="var(--h3-font)"/>
                  </a:rPr>
                  <a:t> der Klasse </a:t>
                </a:r>
                <a14:m>
                  <m:oMath xmlns:m="http://schemas.openxmlformats.org/officeDocument/2006/math">
                    <m:r>
                      <a:rPr lang="de-DE" sz="2400" b="1" i="1" dirty="0" smtClean="0">
                        <a:solidFill>
                          <a:srgbClr val="DADADA"/>
                        </a:solidFill>
                        <a:effectLst/>
                        <a:latin typeface="Cambria Math" panose="02040503050406030204" pitchFamily="18" charset="0"/>
                      </a:rPr>
                      <m:t>𝑺𝒑𝒊𝒆𝒍𝒍𝒐𝒈𝒊𝒌</m:t>
                    </m:r>
                  </m:oMath>
                </a14:m>
                <a:r>
                  <a:rPr lang="de-DE" sz="2400" b="1" i="0" dirty="0">
                    <a:solidFill>
                      <a:srgbClr val="DADADA"/>
                    </a:solidFill>
                    <a:effectLst/>
                    <a:latin typeface="var(--h3-font)"/>
                  </a:rPr>
                  <a:t> </a:t>
                </a:r>
              </a:p>
              <a:p>
                <a:pPr algn="ctr"/>
                <a:r>
                  <a:rPr lang="de-DE" sz="2400" b="1" i="0" dirty="0">
                    <a:solidFill>
                      <a:srgbClr val="DADADA"/>
                    </a:solidFill>
                    <a:effectLst/>
                    <a:latin typeface="var(--h3-font)"/>
                  </a:rPr>
                  <a:t>(siehe Anlage 2) aufgerufen.</a:t>
                </a:r>
              </a:p>
              <a:p>
                <a:pPr algn="l"/>
                <a:endParaRPr lang="de-DE" sz="2400" b="1" i="0" dirty="0">
                  <a:solidFill>
                    <a:srgbClr val="DADADA"/>
                  </a:solidFill>
                  <a:effectLst/>
                  <a:latin typeface="var(--h3-font)"/>
                </a:endParaRPr>
              </a:p>
              <a:p>
                <a:pPr algn="ctr"/>
                <a:r>
                  <a:rPr lang="de-DE" sz="2400" b="1" i="0" dirty="0">
                    <a:solidFill>
                      <a:srgbClr val="DADADA"/>
                    </a:solidFill>
                    <a:effectLst/>
                    <a:latin typeface="var(--h3-font)"/>
                  </a:rPr>
                  <a:t>3.4 Beschreiben Sie die Bestandteile des Methodenkopfes der Methode </a:t>
                </a:r>
                <a14:m>
                  <m:oMath xmlns:m="http://schemas.openxmlformats.org/officeDocument/2006/math">
                    <m:r>
                      <a:rPr lang="de-DE" sz="2400" b="1" i="1" dirty="0" smtClean="0">
                        <a:solidFill>
                          <a:srgbClr val="DADADA"/>
                        </a:solidFill>
                        <a:effectLst/>
                        <a:latin typeface="Cambria Math" panose="02040503050406030204" pitchFamily="18" charset="0"/>
                      </a:rPr>
                      <m:t>𝒃𝒂𝒍𝒍𝑬𝒗𝒆𝒏𝒕</m:t>
                    </m:r>
                  </m:oMath>
                </a14:m>
                <a:r>
                  <a:rPr lang="de-DE" sz="2400" b="1" i="0" dirty="0">
                    <a:solidFill>
                      <a:srgbClr val="DADADA"/>
                    </a:solidFill>
                    <a:effectLst/>
                    <a:latin typeface="var(--h3-font)"/>
                  </a:rPr>
                  <a:t>. (5 Punkte)</a:t>
                </a:r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3C8BE14-C223-8D93-6F57-21EB5EE33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18" y="1603364"/>
                <a:ext cx="10977563" cy="3416320"/>
              </a:xfrm>
              <a:prstGeom prst="rect">
                <a:avLst/>
              </a:prstGeom>
              <a:blipFill>
                <a:blip r:embed="rId2"/>
                <a:stretch>
                  <a:fillRect l="-278" t="-1429" r="-889" b="-32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550EF634-AF0A-5990-94B1-BF992D56FA4E}"/>
              </a:ext>
            </a:extLst>
          </p:cNvPr>
          <p:cNvCxnSpPr>
            <a:cxnSpLocks/>
          </p:cNvCxnSpPr>
          <p:nvPr/>
        </p:nvCxnSpPr>
        <p:spPr>
          <a:xfrm>
            <a:off x="0" y="4070350"/>
            <a:ext cx="12192000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61220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A3C8BE14-C223-8D93-6F57-21EB5EE33949}"/>
              </a:ext>
            </a:extLst>
          </p:cNvPr>
          <p:cNvSpPr txBox="1"/>
          <p:nvPr/>
        </p:nvSpPr>
        <p:spPr>
          <a:xfrm>
            <a:off x="747710" y="0"/>
            <a:ext cx="10696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dirty="0">
                <a:solidFill>
                  <a:srgbClr val="DADADA"/>
                </a:solidFill>
                <a:effectLst/>
                <a:latin typeface="var(--h3-font)"/>
              </a:rPr>
              <a:t>Aufgabe 3.3</a:t>
            </a:r>
            <a:endParaRPr lang="de-DE" sz="3200" b="1" i="0" dirty="0">
              <a:solidFill>
                <a:srgbClr val="DADADA"/>
              </a:solidFill>
              <a:effectLst/>
              <a:latin typeface="var(--h3-font)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0C417BD-DBFD-E17B-0005-820B9D191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915" y="1147714"/>
            <a:ext cx="6392167" cy="695422"/>
          </a:xfrm>
          <a:prstGeom prst="rect">
            <a:avLst/>
          </a:prstGeom>
          <a:ln w="25400">
            <a:solidFill>
              <a:schemeClr val="bg1"/>
            </a:solidFill>
          </a:ln>
          <a:effectLst>
            <a:reflection blurRad="6350" stA="50000" endA="300" endPos="55000" dir="5400000" sy="-100000" algn="bl" rotWithShape="0"/>
          </a:effectLst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FFC25A70-CC91-E748-DC28-7CFAB777763D}"/>
              </a:ext>
            </a:extLst>
          </p:cNvPr>
          <p:cNvSpPr/>
          <p:nvPr/>
        </p:nvSpPr>
        <p:spPr>
          <a:xfrm>
            <a:off x="5571099" y="3333750"/>
            <a:ext cx="6392167" cy="3324225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CFDCA46-3E4D-F706-BAEA-390786AA0B58}"/>
              </a:ext>
            </a:extLst>
          </p:cNvPr>
          <p:cNvSpPr txBox="1"/>
          <p:nvPr/>
        </p:nvSpPr>
        <p:spPr>
          <a:xfrm>
            <a:off x="7640162" y="2693532"/>
            <a:ext cx="2570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Unsere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Loesung</a:t>
            </a:r>
            <a:endParaRPr lang="de-DE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46ED33A-40BE-CE76-C0AE-ED4BDE4995E2}"/>
                  </a:ext>
                </a:extLst>
              </p:cNvPr>
              <p:cNvSpPr txBox="1"/>
              <p:nvPr/>
            </p:nvSpPr>
            <p:spPr>
              <a:xfrm>
                <a:off x="461962" y="3333750"/>
                <a:ext cx="3643313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- </a:t>
                </a:r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private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 err="1">
                    <a:solidFill>
                      <a:schemeClr val="bg1"/>
                    </a:solidFill>
                  </a:rPr>
                  <a:t>Sichtbarkeit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nur</a:t>
                </a:r>
                <a:r>
                  <a:rPr lang="en-US" dirty="0">
                    <a:solidFill>
                      <a:schemeClr val="bg1"/>
                    </a:solidFill>
                  </a:rPr>
                  <a:t> in der </a:t>
                </a:r>
                <a:r>
                  <a:rPr lang="en-US" dirty="0" err="1">
                    <a:solidFill>
                      <a:schemeClr val="bg1"/>
                    </a:solidFill>
                  </a:rPr>
                  <a:t>Klasse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Spielelogik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- </a:t>
                </a:r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void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>
                    <a:solidFill>
                      <a:schemeClr val="bg1"/>
                    </a:solidFill>
                  </a:rPr>
                  <a:t>nichts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wird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retuniert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- </a:t>
                </a:r>
                <a:r>
                  <a:rPr lang="en-US" dirty="0" err="1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ballEvent</a:t>
                </a:r>
                <a:r>
                  <a:rPr 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Name 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- 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(</a:t>
                </a:r>
                <a:r>
                  <a:rPr lang="en-US" dirty="0" err="1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Flipperevent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e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)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 err="1">
                    <a:solidFill>
                      <a:schemeClr val="bg1"/>
                    </a:solidFill>
                  </a:rPr>
                  <a:t>erwartet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ein</a:t>
                </a:r>
                <a:r>
                  <a:rPr lang="en-US" dirty="0">
                    <a:solidFill>
                      <a:schemeClr val="bg1"/>
                    </a:solidFill>
                  </a:rPr>
                  <a:t> Object </a:t>
                </a:r>
                <a:r>
                  <a:rPr lang="en-US" dirty="0" err="1">
                    <a:solidFill>
                      <a:schemeClr val="bg1"/>
                    </a:solidFill>
                  </a:rPr>
                  <a:t>vom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Typ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FlipperEvent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dieser</a:t>
                </a:r>
                <a:r>
                  <a:rPr lang="en-US" dirty="0">
                    <a:solidFill>
                      <a:schemeClr val="bg1"/>
                    </a:solidFill>
                  </a:rPr>
                  <a:t> wert </a:t>
                </a:r>
                <a:r>
                  <a:rPr lang="en-US" dirty="0" err="1">
                    <a:solidFill>
                      <a:schemeClr val="bg1"/>
                    </a:solidFill>
                  </a:rPr>
                  <a:t>wird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unter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e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gespeichert</a:t>
                </a:r>
                <a:r>
                  <a:rPr lang="en-US" dirty="0">
                    <a:solidFill>
                      <a:schemeClr val="bg1"/>
                    </a:solidFill>
                  </a:rPr>
                  <a:t>,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46ED33A-40BE-CE76-C0AE-ED4BDE499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62" y="3333750"/>
                <a:ext cx="3643313" cy="2862322"/>
              </a:xfrm>
              <a:prstGeom prst="rect">
                <a:avLst/>
              </a:prstGeom>
              <a:blipFill>
                <a:blip r:embed="rId3"/>
                <a:stretch>
                  <a:fillRect l="-1508" t="-1066" r="-1340" b="-27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33EDA4CD-176D-8F42-03BD-A5C514575CCE}"/>
              </a:ext>
            </a:extLst>
          </p:cNvPr>
          <p:cNvSpPr txBox="1"/>
          <p:nvPr/>
        </p:nvSpPr>
        <p:spPr>
          <a:xfrm>
            <a:off x="936386" y="2693532"/>
            <a:ext cx="2694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Gewollte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Loesung</a:t>
            </a:r>
            <a:endParaRPr lang="de-DE" sz="2400" b="1" dirty="0">
              <a:solidFill>
                <a:schemeClr val="bg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E674525-43B4-9C09-6220-9A8EBC7C898A}"/>
              </a:ext>
            </a:extLst>
          </p:cNvPr>
          <p:cNvCxnSpPr/>
          <p:nvPr/>
        </p:nvCxnSpPr>
        <p:spPr>
          <a:xfrm>
            <a:off x="4905375" y="2693532"/>
            <a:ext cx="0" cy="38596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567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9223344D-7002-A641-4E8A-19F38442F263}"/>
                  </a:ext>
                </a:extLst>
              </p:cNvPr>
              <p:cNvSpPr txBox="1"/>
              <p:nvPr/>
            </p:nvSpPr>
            <p:spPr>
              <a:xfrm>
                <a:off x="-33338" y="1012954"/>
                <a:ext cx="12258675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800" b="1" dirty="0">
                    <a:solidFill>
                      <a:schemeClr val="bg1"/>
                    </a:solidFill>
                  </a:rPr>
                  <a:t>Die Methode </a:t>
                </a:r>
                <a14:m>
                  <m:oMath xmlns:m="http://schemas.openxmlformats.org/officeDocument/2006/math">
                    <m:r>
                      <a:rPr lang="de-DE" sz="2800" b="1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𝒃𝒂𝒍𝒍𝑬𝒗𝒆𝒏𝒕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800" b="1" dirty="0">
                    <a:solidFill>
                      <a:schemeClr val="bg1"/>
                    </a:solidFill>
                  </a:rPr>
                  <a:t>muss das </a:t>
                </a:r>
                <a14:m>
                  <m:oMath xmlns:m="http://schemas.openxmlformats.org/officeDocument/2006/math"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de-DE" sz="2800" b="1" dirty="0">
                    <a:solidFill>
                      <a:schemeClr val="bg1"/>
                    </a:solidFill>
                  </a:rPr>
                  <a:t> nach verschiedenen Kriterien auswerten. Handelt es sich um ein Event mit einer ID von </a:t>
                </a:r>
                <a14:m>
                  <m:oMath xmlns:m="http://schemas.openxmlformats.org/officeDocument/2006/math"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𝒃𝒊𝒔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𝟗𝟗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de-DE" sz="2800" b="1" dirty="0">
                    <a:solidFill>
                      <a:schemeClr val="bg1"/>
                    </a:solidFill>
                  </a:rPr>
                  <a:t>so wird das </a:t>
                </a:r>
                <a14:m>
                  <m:oMath xmlns:m="http://schemas.openxmlformats.org/officeDocument/2006/math">
                    <m:r>
                      <a:rPr lang="de-DE" sz="2800" b="1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𝑭𝒍𝒊𝒑𝒑𝒆𝒓𝑬𝒗𝒆𝒏𝒕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800" b="1" dirty="0">
                    <a:solidFill>
                      <a:schemeClr val="bg1"/>
                    </a:solidFill>
                  </a:rPr>
                  <a:t>zu der bereits initialisierten Queue </a:t>
                </a:r>
                <a14:m>
                  <m:oMath xmlns:m="http://schemas.openxmlformats.org/officeDocument/2006/math">
                    <m:r>
                      <a:rPr lang="de-DE" sz="2800" b="1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𝒆𝒗𝒆𝒏𝒕𝑸𝒖𝒆𝒖𝒆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800" b="1" dirty="0">
                    <a:solidFill>
                      <a:schemeClr val="bg1"/>
                    </a:solidFill>
                  </a:rPr>
                  <a:t>(siehe Anlage 3) hinzugefügt. Handelt es sich bei dem Event-Typ um einen Schalter („Switch"), so Wird die Methode </a:t>
                </a:r>
                <a14:m>
                  <m:oMath xmlns:m="http://schemas.openxmlformats.org/officeDocument/2006/math">
                    <m:r>
                      <a:rPr lang="de-DE" sz="2800" b="1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𝒔𝒘𝒊𝒕𝒄𝒉𝒍𝒊𝒈𝒉𝒕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800" b="1" dirty="0">
                    <a:solidFill>
                      <a:schemeClr val="bg1"/>
                    </a:solidFill>
                  </a:rPr>
                  <a:t>aufgerufen. Ist die Sensorgruppennummer </a:t>
                </a:r>
                <a14:m>
                  <m:oMath xmlns:m="http://schemas.openxmlformats.org/officeDocument/2006/math"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𝟗𝟗𝟗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de-DE" sz="2800" b="1" dirty="0">
                    <a:solidFill>
                      <a:schemeClr val="bg1"/>
                    </a:solidFill>
                  </a:rPr>
                  <a:t>so wird die Methode </a:t>
                </a:r>
                <a14:m>
                  <m:oMath xmlns:m="http://schemas.openxmlformats.org/officeDocument/2006/math">
                    <m:r>
                      <a:rPr lang="de-DE" sz="2800" b="1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𝒃𝒂𝒍</m:t>
                    </m:r>
                    <m:r>
                      <a:rPr lang="en-US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de-DE" sz="2800" b="1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𝑶𝒖𝒕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800" b="1" dirty="0">
                    <a:solidFill>
                      <a:schemeClr val="bg1"/>
                    </a:solidFill>
                  </a:rPr>
                  <a:t>aufgerufen. </a:t>
                </a:r>
              </a:p>
              <a:p>
                <a:pPr algn="ctr"/>
                <a:r>
                  <a:rPr lang="de-DE" sz="2800" b="1" dirty="0">
                    <a:solidFill>
                      <a:schemeClr val="bg1"/>
                    </a:solidFill>
                  </a:rPr>
                  <a:t>(7 Punkte)</a:t>
                </a:r>
              </a:p>
              <a:p>
                <a:pPr algn="ctr"/>
                <a:endParaRPr lang="de-DE" sz="28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de-DE" sz="2800" b="1" dirty="0">
                    <a:solidFill>
                      <a:schemeClr val="bg1"/>
                    </a:solidFill>
                  </a:rPr>
                  <a:t>3.5 Implementieren Sie die Methode </a:t>
                </a:r>
                <a:r>
                  <a:rPr lang="de-DE" sz="2800" b="1" dirty="0" err="1">
                    <a:solidFill>
                      <a:schemeClr val="bg1"/>
                    </a:solidFill>
                  </a:rPr>
                  <a:t>bai</a:t>
                </a:r>
                <a:r>
                  <a:rPr lang="de-DE" sz="2800" b="1" dirty="0">
                    <a:solidFill>
                      <a:schemeClr val="bg1"/>
                    </a:solidFill>
                  </a:rPr>
                  <a:t> Event mit den oben beschriebenen Anforderungen.</a:t>
                </a: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9223344D-7002-A641-4E8A-19F38442F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338" y="1012954"/>
                <a:ext cx="12258675" cy="4832092"/>
              </a:xfrm>
              <a:prstGeom prst="rect">
                <a:avLst/>
              </a:prstGeom>
              <a:blipFill>
                <a:blip r:embed="rId2"/>
                <a:stretch>
                  <a:fillRect l="-100" t="-1261" r="-746" b="-2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56165F11-2F0E-E152-E721-128689518E89}"/>
              </a:ext>
            </a:extLst>
          </p:cNvPr>
          <p:cNvCxnSpPr>
            <a:cxnSpLocks/>
          </p:cNvCxnSpPr>
          <p:nvPr/>
        </p:nvCxnSpPr>
        <p:spPr>
          <a:xfrm>
            <a:off x="0" y="4703396"/>
            <a:ext cx="12192000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697531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8D780E0-E520-F5BF-7389-BCBC30EA5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706" y="2266788"/>
            <a:ext cx="6182588" cy="2324424"/>
          </a:xfrm>
          <a:prstGeom prst="rect">
            <a:avLst/>
          </a:prstGeom>
          <a:ln w="25400">
            <a:solidFill>
              <a:schemeClr val="bg1"/>
            </a:solidFill>
          </a:ln>
          <a:effectLst>
            <a:reflection blurRad="6350" stA="50000" endA="300" endPos="55500" dist="50800" dir="5400000" sy="-100000" algn="bl" rotWithShape="0"/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B95C2FE-DC7D-9E31-9576-512A5F2CB591}"/>
              </a:ext>
            </a:extLst>
          </p:cNvPr>
          <p:cNvSpPr txBox="1"/>
          <p:nvPr/>
        </p:nvSpPr>
        <p:spPr>
          <a:xfrm>
            <a:off x="4879181" y="0"/>
            <a:ext cx="2433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</a:rPr>
              <a:t>Antwort</a:t>
            </a:r>
            <a:r>
              <a:rPr lang="en-US" sz="3200" b="1" dirty="0">
                <a:solidFill>
                  <a:schemeClr val="bg1"/>
                </a:solidFill>
              </a:rPr>
              <a:t> 3.5</a:t>
            </a:r>
            <a:endParaRPr lang="de-DE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253666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8D2926ED-FD6E-798E-9F84-C53D65F1A2E9}"/>
              </a:ext>
            </a:extLst>
          </p:cNvPr>
          <p:cNvSpPr txBox="1"/>
          <p:nvPr/>
        </p:nvSpPr>
        <p:spPr>
          <a:xfrm>
            <a:off x="1652587" y="2521059"/>
            <a:ext cx="888682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3.6 Stellen Sie für alle relevanten Fälle der Methode </a:t>
            </a:r>
            <a:r>
              <a:rPr lang="de-DE" sz="2800" b="1" i="0" dirty="0" err="1">
                <a:solidFill>
                  <a:srgbClr val="DADADA"/>
                </a:solidFill>
                <a:effectLst/>
                <a:latin typeface="+mj-lt"/>
              </a:rPr>
              <a:t>insert</a:t>
            </a:r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 graphisch den Zustand der Liste sowie die Positionen der Zeiger </a:t>
            </a:r>
            <a:r>
              <a:rPr lang="de-DE" sz="2800" b="1" i="0" dirty="0" err="1">
                <a:solidFill>
                  <a:srgbClr val="DADADA"/>
                </a:solidFill>
                <a:effectLst/>
                <a:latin typeface="+mj-lt"/>
              </a:rPr>
              <a:t>first</a:t>
            </a:r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, last und </a:t>
            </a:r>
            <a:r>
              <a:rPr lang="de-DE" sz="2800" b="1" i="0" dirty="0" err="1">
                <a:solidFill>
                  <a:srgbClr val="DADADA"/>
                </a:solidFill>
                <a:effectLst/>
                <a:latin typeface="+mj-lt"/>
              </a:rPr>
              <a:t>it</a:t>
            </a:r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 jeweils vor und nach dem Aufruf der Methode dar. </a:t>
            </a:r>
          </a:p>
          <a:p>
            <a:pPr algn="ctr"/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(10 Punkte)</a:t>
            </a:r>
          </a:p>
        </p:txBody>
      </p:sp>
    </p:spTree>
    <p:extLst>
      <p:ext uri="{BB962C8B-B14F-4D97-AF65-F5344CB8AC3E}">
        <p14:creationId xmlns:p14="http://schemas.microsoft.com/office/powerpoint/2010/main" val="3651745505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8D2926ED-FD6E-798E-9F84-C53D65F1A2E9}"/>
              </a:ext>
            </a:extLst>
          </p:cNvPr>
          <p:cNvSpPr txBox="1"/>
          <p:nvPr/>
        </p:nvSpPr>
        <p:spPr>
          <a:xfrm>
            <a:off x="1652587" y="0"/>
            <a:ext cx="88868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DADADA"/>
                </a:solidFill>
                <a:effectLst/>
                <a:latin typeface="+mj-lt"/>
              </a:rPr>
              <a:t>Aufgabe 3.6 </a:t>
            </a:r>
            <a:r>
              <a:rPr lang="en-US" sz="3200" b="1" i="0" dirty="0" err="1">
                <a:solidFill>
                  <a:srgbClr val="DADADA"/>
                </a:solidFill>
                <a:effectLst/>
                <a:latin typeface="+mj-lt"/>
              </a:rPr>
              <a:t>Wiederholung</a:t>
            </a:r>
            <a:r>
              <a:rPr lang="en-US" sz="3200" b="1" i="0" dirty="0">
                <a:solidFill>
                  <a:srgbClr val="DADADA"/>
                </a:solidFill>
                <a:effectLst/>
                <a:latin typeface="+mj-lt"/>
              </a:rPr>
              <a:t> </a:t>
            </a:r>
            <a:r>
              <a:rPr lang="en-US" sz="3200" b="1" i="0" dirty="0" err="1">
                <a:solidFill>
                  <a:srgbClr val="DADADA"/>
                </a:solidFill>
                <a:effectLst/>
                <a:latin typeface="+mj-lt"/>
              </a:rPr>
              <a:t>Prinzip</a:t>
            </a:r>
            <a:r>
              <a:rPr lang="en-US" sz="3200" b="1" i="0" dirty="0">
                <a:solidFill>
                  <a:srgbClr val="DADADA"/>
                </a:solidFill>
                <a:effectLst/>
                <a:latin typeface="+mj-lt"/>
              </a:rPr>
              <a:t> </a:t>
            </a:r>
            <a:r>
              <a:rPr lang="en-US" sz="3200" b="1" i="0" dirty="0" err="1">
                <a:solidFill>
                  <a:srgbClr val="DADADA"/>
                </a:solidFill>
                <a:effectLst/>
                <a:latin typeface="+mj-lt"/>
              </a:rPr>
              <a:t>Liste</a:t>
            </a:r>
            <a:endParaRPr lang="de-DE" sz="3200" b="1" i="0" dirty="0">
              <a:solidFill>
                <a:srgbClr val="DADADA"/>
              </a:solidFill>
              <a:effectLst/>
              <a:latin typeface="+mj-lt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087B80B-56FD-ABEF-9286-D61A00D21607}"/>
              </a:ext>
            </a:extLst>
          </p:cNvPr>
          <p:cNvSpPr/>
          <p:nvPr/>
        </p:nvSpPr>
        <p:spPr>
          <a:xfrm>
            <a:off x="5638800" y="4848225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CC35475-78AB-0C8B-AD35-0C36B8F3C208}"/>
              </a:ext>
            </a:extLst>
          </p:cNvPr>
          <p:cNvGrpSpPr/>
          <p:nvPr/>
        </p:nvGrpSpPr>
        <p:grpSpPr>
          <a:xfrm>
            <a:off x="5753100" y="3800311"/>
            <a:ext cx="685800" cy="1003409"/>
            <a:chOff x="1881187" y="1687710"/>
            <a:chExt cx="685800" cy="1003409"/>
          </a:xfrm>
        </p:grpSpPr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9FB0775D-DA68-6F56-1DB1-A68C0624D79E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 flipH="1">
              <a:off x="2224086" y="2144910"/>
              <a:ext cx="1" cy="54620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hteck: abgerundete Ecken 31">
              <a:extLst>
                <a:ext uri="{FF2B5EF4-FFF2-40B4-BE49-F238E27FC236}">
                  <a16:creationId xmlns:a16="http://schemas.microsoft.com/office/drawing/2014/main" id="{FEF99D67-0170-F46E-15A7-4C8A5052CEFB}"/>
                </a:ext>
              </a:extLst>
            </p:cNvPr>
            <p:cNvSpPr/>
            <p:nvPr/>
          </p:nvSpPr>
          <p:spPr>
            <a:xfrm>
              <a:off x="1881187" y="1687710"/>
              <a:ext cx="685800" cy="4572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first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B35F56C7-19A9-EE80-54ED-57CCBAC13BC9}"/>
              </a:ext>
            </a:extLst>
          </p:cNvPr>
          <p:cNvGrpSpPr/>
          <p:nvPr/>
        </p:nvGrpSpPr>
        <p:grpSpPr>
          <a:xfrm>
            <a:off x="5743578" y="2707892"/>
            <a:ext cx="685795" cy="1003409"/>
            <a:chOff x="1881187" y="1687710"/>
            <a:chExt cx="457200" cy="1003409"/>
          </a:xfrm>
        </p:grpSpPr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9A9F3DA9-4E6E-EB54-AC76-9E92FA539A2E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>
              <a:off x="2109787" y="2144910"/>
              <a:ext cx="0" cy="54620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9A153FA6-9B4F-AC55-6FA6-17E9F91FC8C7}"/>
                </a:ext>
              </a:extLst>
            </p:cNvPr>
            <p:cNvSpPr/>
            <p:nvPr/>
          </p:nvSpPr>
          <p:spPr>
            <a:xfrm>
              <a:off x="1881187" y="1687710"/>
              <a:ext cx="457200" cy="4572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last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9D9CD21E-E1AC-4B52-D501-56D02F6F3BAA}"/>
              </a:ext>
            </a:extLst>
          </p:cNvPr>
          <p:cNvGrpSpPr/>
          <p:nvPr/>
        </p:nvGrpSpPr>
        <p:grpSpPr>
          <a:xfrm>
            <a:off x="5857875" y="1615473"/>
            <a:ext cx="457200" cy="1003409"/>
            <a:chOff x="1881187" y="1687710"/>
            <a:chExt cx="457200" cy="1003409"/>
          </a:xfrm>
        </p:grpSpPr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2A8434A7-0322-E2CF-3899-7345B7ED964D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>
              <a:off x="2109787" y="2144910"/>
              <a:ext cx="0" cy="54620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95017E03-0871-2C2F-BCB7-87EB2DAD52B4}"/>
                </a:ext>
              </a:extLst>
            </p:cNvPr>
            <p:cNvSpPr/>
            <p:nvPr/>
          </p:nvSpPr>
          <p:spPr>
            <a:xfrm>
              <a:off x="1881187" y="1687710"/>
              <a:ext cx="457200" cy="4572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7755128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8D2926ED-FD6E-798E-9F84-C53D65F1A2E9}"/>
              </a:ext>
            </a:extLst>
          </p:cNvPr>
          <p:cNvSpPr txBox="1"/>
          <p:nvPr/>
        </p:nvSpPr>
        <p:spPr>
          <a:xfrm>
            <a:off x="1652587" y="0"/>
            <a:ext cx="88868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DADADA"/>
                </a:solidFill>
                <a:effectLst/>
                <a:latin typeface="+mj-lt"/>
              </a:rPr>
              <a:t>Aufgabe 3.6 </a:t>
            </a:r>
            <a:r>
              <a:rPr lang="en-US" sz="3200" b="1" dirty="0" err="1">
                <a:solidFill>
                  <a:srgbClr val="DADADA"/>
                </a:solidFill>
              </a:rPr>
              <a:t>Wiederholung</a:t>
            </a:r>
            <a:r>
              <a:rPr lang="en-US" sz="3200" b="1" dirty="0">
                <a:solidFill>
                  <a:srgbClr val="DADADA"/>
                </a:solidFill>
              </a:rPr>
              <a:t> </a:t>
            </a:r>
            <a:r>
              <a:rPr lang="en-US" sz="3200" b="1" dirty="0" err="1">
                <a:solidFill>
                  <a:srgbClr val="DADADA"/>
                </a:solidFill>
              </a:rPr>
              <a:t>Prinzip</a:t>
            </a:r>
            <a:r>
              <a:rPr lang="en-US" sz="3200" b="1" dirty="0">
                <a:solidFill>
                  <a:srgbClr val="DADADA"/>
                </a:solidFill>
              </a:rPr>
              <a:t> </a:t>
            </a:r>
            <a:r>
              <a:rPr lang="en-US" sz="3200" b="1" dirty="0" err="1">
                <a:solidFill>
                  <a:srgbClr val="DADADA"/>
                </a:solidFill>
              </a:rPr>
              <a:t>Liste</a:t>
            </a:r>
            <a:endParaRPr lang="de-DE" sz="3200" b="1" i="0" dirty="0">
              <a:solidFill>
                <a:srgbClr val="DADADA"/>
              </a:solidFill>
              <a:effectLst/>
              <a:latin typeface="+mj-lt"/>
            </a:endParaRPr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A08734AC-D014-E98C-67FB-54202BF00AC9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566987" y="3247845"/>
            <a:ext cx="17891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7BEDFFC9-7373-2F6C-B16D-BFDAF72B84C6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5270500" y="3235145"/>
            <a:ext cx="1789113" cy="12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BF7B4D87-72CE-BB7C-233A-D0444E8BAE53}"/>
              </a:ext>
            </a:extLst>
          </p:cNvPr>
          <p:cNvSpPr/>
          <p:nvPr/>
        </p:nvSpPr>
        <p:spPr>
          <a:xfrm>
            <a:off x="1652587" y="2790645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9249054-8CC0-A05F-B19C-2D664E8B1327}"/>
              </a:ext>
            </a:extLst>
          </p:cNvPr>
          <p:cNvSpPr/>
          <p:nvPr/>
        </p:nvSpPr>
        <p:spPr>
          <a:xfrm>
            <a:off x="7059613" y="2777945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F6C684F-C71E-2E1B-64B4-A3DF6894DEA3}"/>
              </a:ext>
            </a:extLst>
          </p:cNvPr>
          <p:cNvSpPr/>
          <p:nvPr/>
        </p:nvSpPr>
        <p:spPr>
          <a:xfrm>
            <a:off x="4356100" y="2790645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0423E096-6253-8566-494B-7E1505436B15}"/>
              </a:ext>
            </a:extLst>
          </p:cNvPr>
          <p:cNvSpPr/>
          <p:nvPr/>
        </p:nvSpPr>
        <p:spPr>
          <a:xfrm>
            <a:off x="6718300" y="3062110"/>
            <a:ext cx="341313" cy="346069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5D66710E-C2CE-12F2-EDC9-CCDA772BF05F}"/>
              </a:ext>
            </a:extLst>
          </p:cNvPr>
          <p:cNvSpPr/>
          <p:nvPr/>
        </p:nvSpPr>
        <p:spPr>
          <a:xfrm>
            <a:off x="4015357" y="3074810"/>
            <a:ext cx="341313" cy="346069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087B80B-56FD-ABEF-9286-D61A00D21607}"/>
              </a:ext>
            </a:extLst>
          </p:cNvPr>
          <p:cNvSpPr/>
          <p:nvPr/>
        </p:nvSpPr>
        <p:spPr>
          <a:xfrm>
            <a:off x="9763126" y="2777944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5B337F19-BC32-DA1C-836D-DFB2B46B0AA4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 flipV="1">
            <a:off x="7974013" y="3235144"/>
            <a:ext cx="1789113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E279B9D2-18BE-C44E-AD32-D4CF9EA21016}"/>
              </a:ext>
            </a:extLst>
          </p:cNvPr>
          <p:cNvSpPr/>
          <p:nvPr/>
        </p:nvSpPr>
        <p:spPr>
          <a:xfrm>
            <a:off x="9421813" y="3062109"/>
            <a:ext cx="341313" cy="346069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CC35475-78AB-0C8B-AD35-0C36B8F3C208}"/>
              </a:ext>
            </a:extLst>
          </p:cNvPr>
          <p:cNvGrpSpPr/>
          <p:nvPr/>
        </p:nvGrpSpPr>
        <p:grpSpPr>
          <a:xfrm>
            <a:off x="1766887" y="1692093"/>
            <a:ext cx="685800" cy="1003409"/>
            <a:chOff x="1881187" y="1687710"/>
            <a:chExt cx="685800" cy="1003409"/>
          </a:xfrm>
        </p:grpSpPr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9FB0775D-DA68-6F56-1DB1-A68C0624D79E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 flipH="1">
              <a:off x="2224086" y="2144910"/>
              <a:ext cx="1" cy="54620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hteck: abgerundete Ecken 31">
              <a:extLst>
                <a:ext uri="{FF2B5EF4-FFF2-40B4-BE49-F238E27FC236}">
                  <a16:creationId xmlns:a16="http://schemas.microsoft.com/office/drawing/2014/main" id="{FEF99D67-0170-F46E-15A7-4C8A5052CEFB}"/>
                </a:ext>
              </a:extLst>
            </p:cNvPr>
            <p:cNvSpPr/>
            <p:nvPr/>
          </p:nvSpPr>
          <p:spPr>
            <a:xfrm>
              <a:off x="1881187" y="1687710"/>
              <a:ext cx="685800" cy="4572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first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B35F56C7-19A9-EE80-54ED-57CCBAC13BC9}"/>
              </a:ext>
            </a:extLst>
          </p:cNvPr>
          <p:cNvGrpSpPr/>
          <p:nvPr/>
        </p:nvGrpSpPr>
        <p:grpSpPr>
          <a:xfrm>
            <a:off x="7173915" y="1692093"/>
            <a:ext cx="685795" cy="1003409"/>
            <a:chOff x="1881187" y="1687710"/>
            <a:chExt cx="457200" cy="1003409"/>
          </a:xfrm>
        </p:grpSpPr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9A9F3DA9-4E6E-EB54-AC76-9E92FA539A2E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>
              <a:off x="2109787" y="2144910"/>
              <a:ext cx="0" cy="54620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9A153FA6-9B4F-AC55-6FA6-17E9F91FC8C7}"/>
                </a:ext>
              </a:extLst>
            </p:cNvPr>
            <p:cNvSpPr/>
            <p:nvPr/>
          </p:nvSpPr>
          <p:spPr>
            <a:xfrm>
              <a:off x="1881187" y="1687710"/>
              <a:ext cx="457200" cy="4572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last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9D9CD21E-E1AC-4B52-D501-56D02F6F3BAA}"/>
              </a:ext>
            </a:extLst>
          </p:cNvPr>
          <p:cNvGrpSpPr/>
          <p:nvPr/>
        </p:nvGrpSpPr>
        <p:grpSpPr>
          <a:xfrm>
            <a:off x="9991726" y="1692093"/>
            <a:ext cx="457200" cy="1003409"/>
            <a:chOff x="1881187" y="1687710"/>
            <a:chExt cx="457200" cy="1003409"/>
          </a:xfrm>
        </p:grpSpPr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2A8434A7-0322-E2CF-3899-7345B7ED964D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>
              <a:off x="2109787" y="2144910"/>
              <a:ext cx="0" cy="54620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95017E03-0871-2C2F-BCB7-87EB2DAD52B4}"/>
                </a:ext>
              </a:extLst>
            </p:cNvPr>
            <p:cNvSpPr/>
            <p:nvPr/>
          </p:nvSpPr>
          <p:spPr>
            <a:xfrm>
              <a:off x="1881187" y="1687710"/>
              <a:ext cx="457200" cy="4572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7000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L -0.44297 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906 -0.00047 L -0.66523 -0.1680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15" y="-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6094 -0.16574 L -0.22174 -0.1560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53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5197EABF-E334-3CC3-0DA7-D172EC84D145}"/>
              </a:ext>
            </a:extLst>
          </p:cNvPr>
          <p:cNvSpPr txBox="1"/>
          <p:nvPr/>
        </p:nvSpPr>
        <p:spPr>
          <a:xfrm>
            <a:off x="1652587" y="0"/>
            <a:ext cx="88868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DADADA"/>
                </a:solidFill>
                <a:effectLst/>
                <a:latin typeface="+mj-lt"/>
              </a:rPr>
              <a:t>Aufgabe 3.6</a:t>
            </a:r>
            <a:endParaRPr lang="de-DE" sz="3200" b="1" i="0" dirty="0">
              <a:solidFill>
                <a:srgbClr val="DADADA"/>
              </a:solidFill>
              <a:effectLst/>
              <a:latin typeface="+mj-l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307C6EB-AD25-8476-8C56-36DA1717C457}"/>
              </a:ext>
            </a:extLst>
          </p:cNvPr>
          <p:cNvSpPr txBox="1"/>
          <p:nvPr/>
        </p:nvSpPr>
        <p:spPr>
          <a:xfrm>
            <a:off x="3221655" y="3785609"/>
            <a:ext cx="5748686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de-DE" sz="2000" b="1" dirty="0" err="1">
                <a:solidFill>
                  <a:schemeClr val="bg1"/>
                </a:solidFill>
              </a:rPr>
              <a:t>void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insert</a:t>
            </a:r>
            <a:r>
              <a:rPr lang="de-DE" sz="2000" b="1" dirty="0">
                <a:solidFill>
                  <a:schemeClr val="bg1"/>
                </a:solidFill>
              </a:rPr>
              <a:t>(</a:t>
            </a:r>
            <a:r>
              <a:rPr lang="de-DE" sz="2000" b="1" dirty="0" err="1">
                <a:solidFill>
                  <a:schemeClr val="bg1"/>
                </a:solidFill>
              </a:rPr>
              <a:t>Object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pObject</a:t>
            </a:r>
            <a:r>
              <a:rPr lang="de-DE" sz="2000" b="1" dirty="0">
                <a:solidFill>
                  <a:schemeClr val="bg1"/>
                </a:solidFill>
              </a:rPr>
              <a:t>)</a:t>
            </a:r>
          </a:p>
          <a:p>
            <a:pPr algn="just"/>
            <a:r>
              <a:rPr lang="de-DE" dirty="0">
                <a:solidFill>
                  <a:schemeClr val="bg1"/>
                </a:solidFill>
              </a:rPr>
              <a:t>Falls es ein aktuelles </a:t>
            </a:r>
            <a:r>
              <a:rPr lang="de-DE" dirty="0" err="1">
                <a:solidFill>
                  <a:schemeClr val="bg1"/>
                </a:solidFill>
              </a:rPr>
              <a:t>Objek</a:t>
            </a:r>
            <a:r>
              <a:rPr lang="de-DE" dirty="0">
                <a:solidFill>
                  <a:schemeClr val="bg1"/>
                </a:solidFill>
              </a:rPr>
              <a:t> gibt, wird ein neues Objekt vor dem aktuellen Objekt in die Liste eingefügt. Das aktuelle Objekt bleibt unverändert Falls die Liste leer ist und es somit kein aktuelles Objekt gibt, wird </a:t>
            </a:r>
            <a:r>
              <a:rPr lang="de-DE" dirty="0" err="1">
                <a:solidFill>
                  <a:schemeClr val="bg1"/>
                </a:solidFill>
              </a:rPr>
              <a:t>pObject</a:t>
            </a:r>
            <a:r>
              <a:rPr lang="de-DE" dirty="0">
                <a:solidFill>
                  <a:schemeClr val="bg1"/>
                </a:solidFill>
              </a:rPr>
              <a:t> in die Liste eingefügt und es gibt weiterhin kein aktuelles Objekt. Falls es kein aktuelles Objekt gibt und die Liste nicht leer ist oder </a:t>
            </a:r>
            <a:r>
              <a:rPr lang="de-DE" dirty="0" err="1">
                <a:solidFill>
                  <a:schemeClr val="bg1"/>
                </a:solidFill>
              </a:rPr>
              <a:t>pObject</a:t>
            </a:r>
            <a:r>
              <a:rPr lang="de-DE" dirty="0">
                <a:solidFill>
                  <a:schemeClr val="bg1"/>
                </a:solidFill>
              </a:rPr>
              <a:t> gleich null ist, bleibt die Liste unverändert.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B178875-D9AE-7B0E-E4FB-9938609600A4}"/>
              </a:ext>
            </a:extLst>
          </p:cNvPr>
          <p:cNvSpPr txBox="1"/>
          <p:nvPr/>
        </p:nvSpPr>
        <p:spPr>
          <a:xfrm>
            <a:off x="1652586" y="825623"/>
            <a:ext cx="888682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3.6 Stellen Sie für alle relevanten Fälle der Methode </a:t>
            </a:r>
            <a:r>
              <a:rPr lang="de-DE" sz="2800" b="1" i="0" dirty="0" err="1">
                <a:solidFill>
                  <a:srgbClr val="DADADA"/>
                </a:solidFill>
                <a:effectLst/>
                <a:latin typeface="+mj-lt"/>
              </a:rPr>
              <a:t>insert</a:t>
            </a:r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 graphisch den Zustand der Liste sowie die Positionen der Zeiger </a:t>
            </a:r>
            <a:r>
              <a:rPr lang="de-DE" sz="2800" b="1" i="0" dirty="0" err="1">
                <a:solidFill>
                  <a:srgbClr val="DADADA"/>
                </a:solidFill>
                <a:effectLst/>
                <a:latin typeface="+mj-lt"/>
              </a:rPr>
              <a:t>first</a:t>
            </a:r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, last und </a:t>
            </a:r>
            <a:r>
              <a:rPr lang="de-DE" sz="2800" b="1" i="0" dirty="0" err="1">
                <a:solidFill>
                  <a:srgbClr val="DADADA"/>
                </a:solidFill>
                <a:effectLst/>
                <a:latin typeface="+mj-lt"/>
              </a:rPr>
              <a:t>it</a:t>
            </a:r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 jeweils vor und nach dem Aufruf der Methode dar. </a:t>
            </a:r>
          </a:p>
          <a:p>
            <a:pPr algn="ctr"/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(10 Punkte)</a:t>
            </a:r>
          </a:p>
        </p:txBody>
      </p:sp>
    </p:spTree>
    <p:extLst>
      <p:ext uri="{BB962C8B-B14F-4D97-AF65-F5344CB8AC3E}">
        <p14:creationId xmlns:p14="http://schemas.microsoft.com/office/powerpoint/2010/main" val="2709140739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5197EABF-E334-3CC3-0DA7-D172EC84D145}"/>
              </a:ext>
            </a:extLst>
          </p:cNvPr>
          <p:cNvSpPr txBox="1"/>
          <p:nvPr/>
        </p:nvSpPr>
        <p:spPr>
          <a:xfrm>
            <a:off x="1652587" y="0"/>
            <a:ext cx="88868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DADADA"/>
                </a:solidFill>
                <a:effectLst/>
                <a:latin typeface="+mj-lt"/>
              </a:rPr>
              <a:t>Aufgabe 3.6</a:t>
            </a:r>
            <a:endParaRPr lang="de-DE" sz="3200" b="1" i="0" dirty="0">
              <a:solidFill>
                <a:srgbClr val="DADADA"/>
              </a:solidFill>
              <a:effectLst/>
              <a:latin typeface="+mj-l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307C6EB-AD25-8476-8C56-36DA1717C457}"/>
              </a:ext>
            </a:extLst>
          </p:cNvPr>
          <p:cNvSpPr txBox="1"/>
          <p:nvPr/>
        </p:nvSpPr>
        <p:spPr>
          <a:xfrm>
            <a:off x="0" y="514997"/>
            <a:ext cx="71985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de-DE" sz="2000" b="1" dirty="0">
                <a:solidFill>
                  <a:schemeClr val="bg1"/>
                </a:solidFill>
              </a:rPr>
              <a:t>Fall 1 – Es gibt ein aktuelles Objekt und die List ist nicht leer.</a:t>
            </a:r>
            <a:endParaRPr lang="de-DE" sz="2000" dirty="0">
              <a:solidFill>
                <a:schemeClr val="bg1"/>
              </a:solidFill>
            </a:endParaRPr>
          </a:p>
          <a:p>
            <a:pPr algn="just"/>
            <a:r>
              <a:rPr lang="de-DE" sz="2000" b="1" dirty="0">
                <a:solidFill>
                  <a:schemeClr val="bg1"/>
                </a:solidFill>
              </a:rPr>
              <a:t>  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E105E677-E73E-FA7F-8AE8-50105FE3319B}"/>
              </a:ext>
            </a:extLst>
          </p:cNvPr>
          <p:cNvGrpSpPr/>
          <p:nvPr/>
        </p:nvGrpSpPr>
        <p:grpSpPr>
          <a:xfrm>
            <a:off x="230188" y="1612402"/>
            <a:ext cx="9024939" cy="2012952"/>
            <a:chOff x="230188" y="1612402"/>
            <a:chExt cx="9024939" cy="2012952"/>
          </a:xfrm>
        </p:grpSpPr>
        <p:cxnSp>
          <p:nvCxnSpPr>
            <p:cNvPr id="2" name="Gerader Verbinder 1">
              <a:extLst>
                <a:ext uri="{FF2B5EF4-FFF2-40B4-BE49-F238E27FC236}">
                  <a16:creationId xmlns:a16="http://schemas.microsoft.com/office/drawing/2014/main" id="{397A04DD-4AB7-41A7-786C-044B5A0C826D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1144588" y="3168154"/>
              <a:ext cx="17891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90A0E7CB-9047-1780-A48F-449759957FAB}"/>
                </a:ext>
              </a:extLst>
            </p:cNvPr>
            <p:cNvCxnSpPr>
              <a:stCxn id="6" idx="3"/>
              <a:endCxn id="5" idx="1"/>
            </p:cNvCxnSpPr>
            <p:nvPr/>
          </p:nvCxnSpPr>
          <p:spPr>
            <a:xfrm flipV="1">
              <a:off x="3848101" y="3155454"/>
              <a:ext cx="1789113" cy="12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30EA92D5-819A-0F5D-C891-6245D0BE9C29}"/>
                </a:ext>
              </a:extLst>
            </p:cNvPr>
            <p:cNvSpPr/>
            <p:nvPr/>
          </p:nvSpPr>
          <p:spPr>
            <a:xfrm>
              <a:off x="230188" y="2710954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FBAD7050-DDED-B354-B9BF-EA9C5891A3AF}"/>
                </a:ext>
              </a:extLst>
            </p:cNvPr>
            <p:cNvSpPr/>
            <p:nvPr/>
          </p:nvSpPr>
          <p:spPr>
            <a:xfrm>
              <a:off x="5637214" y="2698254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823C4F2-E3DA-E1E5-F832-9574E4736CA2}"/>
                </a:ext>
              </a:extLst>
            </p:cNvPr>
            <p:cNvSpPr/>
            <p:nvPr/>
          </p:nvSpPr>
          <p:spPr>
            <a:xfrm>
              <a:off x="2933701" y="2710954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" name="Pfeil: nach rechts 6">
              <a:extLst>
                <a:ext uri="{FF2B5EF4-FFF2-40B4-BE49-F238E27FC236}">
                  <a16:creationId xmlns:a16="http://schemas.microsoft.com/office/drawing/2014/main" id="{2964263E-F953-8D53-2F87-D54C72917FF3}"/>
                </a:ext>
              </a:extLst>
            </p:cNvPr>
            <p:cNvSpPr/>
            <p:nvPr/>
          </p:nvSpPr>
          <p:spPr>
            <a:xfrm>
              <a:off x="5295901" y="2982419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Pfeil: nach rechts 7">
              <a:extLst>
                <a:ext uri="{FF2B5EF4-FFF2-40B4-BE49-F238E27FC236}">
                  <a16:creationId xmlns:a16="http://schemas.microsoft.com/office/drawing/2014/main" id="{5E8DF9BA-96A2-0D7B-37F9-D1983FF41815}"/>
                </a:ext>
              </a:extLst>
            </p:cNvPr>
            <p:cNvSpPr/>
            <p:nvPr/>
          </p:nvSpPr>
          <p:spPr>
            <a:xfrm>
              <a:off x="2592958" y="2995119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4E6E6E20-2A81-E68D-15B3-B00507586DFA}"/>
                </a:ext>
              </a:extLst>
            </p:cNvPr>
            <p:cNvSpPr/>
            <p:nvPr/>
          </p:nvSpPr>
          <p:spPr>
            <a:xfrm>
              <a:off x="8340727" y="2698253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130BE40D-E93D-A933-DD89-80B28F006471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6551614" y="3155453"/>
              <a:ext cx="1789113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Pfeil: nach rechts 13">
              <a:extLst>
                <a:ext uri="{FF2B5EF4-FFF2-40B4-BE49-F238E27FC236}">
                  <a16:creationId xmlns:a16="http://schemas.microsoft.com/office/drawing/2014/main" id="{75B491E1-D3C8-D7AA-53D0-C4EB1DD0C014}"/>
                </a:ext>
              </a:extLst>
            </p:cNvPr>
            <p:cNvSpPr/>
            <p:nvPr/>
          </p:nvSpPr>
          <p:spPr>
            <a:xfrm>
              <a:off x="7999414" y="2982418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3B71FCF-BF61-3635-6984-8627826B4C0B}"/>
                </a:ext>
              </a:extLst>
            </p:cNvPr>
            <p:cNvGrpSpPr/>
            <p:nvPr/>
          </p:nvGrpSpPr>
          <p:grpSpPr>
            <a:xfrm>
              <a:off x="344488" y="1612402"/>
              <a:ext cx="685800" cy="1003409"/>
              <a:chOff x="1881187" y="1687710"/>
              <a:chExt cx="685800" cy="1003409"/>
            </a:xfrm>
          </p:grpSpPr>
          <p:cxnSp>
            <p:nvCxnSpPr>
              <p:cNvPr id="16" name="Gerade Verbindung mit Pfeil 15">
                <a:extLst>
                  <a:ext uri="{FF2B5EF4-FFF2-40B4-BE49-F238E27FC236}">
                    <a16:creationId xmlns:a16="http://schemas.microsoft.com/office/drawing/2014/main" id="{5B2A2C49-EDB6-D126-8EDE-8E5C1C7159C1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 flipH="1">
                <a:off x="2224086" y="2144910"/>
                <a:ext cx="1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hteck: abgerundete Ecken 16">
                <a:extLst>
                  <a:ext uri="{FF2B5EF4-FFF2-40B4-BE49-F238E27FC236}">
                    <a16:creationId xmlns:a16="http://schemas.microsoft.com/office/drawing/2014/main" id="{5625D93C-3676-504C-3FB1-F5D9DEADC1E3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6858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first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CA84FC78-7176-FBDB-522D-B2FA9700E973}"/>
                </a:ext>
              </a:extLst>
            </p:cNvPr>
            <p:cNvGrpSpPr/>
            <p:nvPr/>
          </p:nvGrpSpPr>
          <p:grpSpPr>
            <a:xfrm>
              <a:off x="5751516" y="1612402"/>
              <a:ext cx="685795" cy="1003409"/>
              <a:chOff x="1881187" y="1687710"/>
              <a:chExt cx="457200" cy="1003409"/>
            </a:xfrm>
          </p:grpSpPr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8BE0CE54-0C3F-D89B-8745-3A653E5D1B2E}"/>
                  </a:ext>
                </a:extLst>
              </p:cNvPr>
              <p:cNvCxnSpPr>
                <a:cxnSpLocks/>
                <a:stCxn id="20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hteck: abgerundete Ecken 19">
                <a:extLst>
                  <a:ext uri="{FF2B5EF4-FFF2-40B4-BE49-F238E27FC236}">
                    <a16:creationId xmlns:a16="http://schemas.microsoft.com/office/drawing/2014/main" id="{65E0E43D-861F-8AC3-66F3-EFFA397590E3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last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3E692D5-D051-3EBE-B029-46FCA949F56B}"/>
                </a:ext>
              </a:extLst>
            </p:cNvPr>
            <p:cNvGrpSpPr/>
            <p:nvPr/>
          </p:nvGrpSpPr>
          <p:grpSpPr>
            <a:xfrm>
              <a:off x="3162301" y="1612402"/>
              <a:ext cx="457200" cy="1003409"/>
              <a:chOff x="1881187" y="1687710"/>
              <a:chExt cx="457200" cy="1003409"/>
            </a:xfrm>
          </p:grpSpPr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4F1B662B-8C56-A9E0-357F-CADBB59D04A8}"/>
                  </a:ext>
                </a:extLst>
              </p:cNvPr>
              <p:cNvCxnSpPr>
                <a:cxnSpLocks/>
                <a:stCxn id="23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CDB86FA8-0EF5-910E-2EFF-D2F42B06C2BC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80D4B77D-28C4-948A-6A8A-79E734535FA6}"/>
              </a:ext>
            </a:extLst>
          </p:cNvPr>
          <p:cNvGrpSpPr/>
          <p:nvPr/>
        </p:nvGrpSpPr>
        <p:grpSpPr>
          <a:xfrm>
            <a:off x="207962" y="4705930"/>
            <a:ext cx="11728452" cy="2016408"/>
            <a:chOff x="207962" y="4705930"/>
            <a:chExt cx="11728452" cy="2016408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5824B333-5B8E-3A39-AE11-CEF22830DCED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>
              <a:off x="1122362" y="6261682"/>
              <a:ext cx="17891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3761A671-C8C8-C6DC-2DCF-D06B4114C072}"/>
                </a:ext>
              </a:extLst>
            </p:cNvPr>
            <p:cNvCxnSpPr>
              <a:stCxn id="28" idx="3"/>
              <a:endCxn id="27" idx="1"/>
            </p:cNvCxnSpPr>
            <p:nvPr/>
          </p:nvCxnSpPr>
          <p:spPr>
            <a:xfrm flipV="1">
              <a:off x="3825875" y="6248982"/>
              <a:ext cx="1789113" cy="12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44210F4A-56B4-DC0B-F7C0-21EC030E855D}"/>
                </a:ext>
              </a:extLst>
            </p:cNvPr>
            <p:cNvSpPr/>
            <p:nvPr/>
          </p:nvSpPr>
          <p:spPr>
            <a:xfrm>
              <a:off x="207962" y="5804482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58A66E3F-05DD-9DEF-3CEC-60CAD07A3B17}"/>
                </a:ext>
              </a:extLst>
            </p:cNvPr>
            <p:cNvSpPr/>
            <p:nvPr/>
          </p:nvSpPr>
          <p:spPr>
            <a:xfrm>
              <a:off x="5614988" y="5791782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26B7B9C2-EE11-40BC-D132-0C7ADD9BA906}"/>
                </a:ext>
              </a:extLst>
            </p:cNvPr>
            <p:cNvSpPr/>
            <p:nvPr/>
          </p:nvSpPr>
          <p:spPr>
            <a:xfrm>
              <a:off x="2911475" y="5804482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9" name="Pfeil: nach rechts 28">
              <a:extLst>
                <a:ext uri="{FF2B5EF4-FFF2-40B4-BE49-F238E27FC236}">
                  <a16:creationId xmlns:a16="http://schemas.microsoft.com/office/drawing/2014/main" id="{7A1C38A9-9EFE-B377-9C8E-6835EEA5318C}"/>
                </a:ext>
              </a:extLst>
            </p:cNvPr>
            <p:cNvSpPr/>
            <p:nvPr/>
          </p:nvSpPr>
          <p:spPr>
            <a:xfrm>
              <a:off x="5273675" y="6075947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Pfeil: nach rechts 29">
              <a:extLst>
                <a:ext uri="{FF2B5EF4-FFF2-40B4-BE49-F238E27FC236}">
                  <a16:creationId xmlns:a16="http://schemas.microsoft.com/office/drawing/2014/main" id="{917E6FC7-1FEA-637F-9AF6-EFAB6366AC33}"/>
                </a:ext>
              </a:extLst>
            </p:cNvPr>
            <p:cNvSpPr/>
            <p:nvPr/>
          </p:nvSpPr>
          <p:spPr>
            <a:xfrm>
              <a:off x="2570731" y="6088647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DEF5CAA2-BB71-C0D3-026F-9B68E39EEF43}"/>
                </a:ext>
              </a:extLst>
            </p:cNvPr>
            <p:cNvSpPr/>
            <p:nvPr/>
          </p:nvSpPr>
          <p:spPr>
            <a:xfrm>
              <a:off x="8318501" y="5791781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E20C1A5-25BD-1D1E-67BF-59F6FFF60C20}"/>
                </a:ext>
              </a:extLst>
            </p:cNvPr>
            <p:cNvCxnSpPr>
              <a:cxnSpLocks/>
              <a:stCxn id="27" idx="3"/>
              <a:endCxn id="31" idx="1"/>
            </p:cNvCxnSpPr>
            <p:nvPr/>
          </p:nvCxnSpPr>
          <p:spPr>
            <a:xfrm flipV="1">
              <a:off x="6529388" y="6248981"/>
              <a:ext cx="1789113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feil: nach rechts 32">
              <a:extLst>
                <a:ext uri="{FF2B5EF4-FFF2-40B4-BE49-F238E27FC236}">
                  <a16:creationId xmlns:a16="http://schemas.microsoft.com/office/drawing/2014/main" id="{1A03F500-1D6D-88A9-51CF-D1A2F9D837D0}"/>
                </a:ext>
              </a:extLst>
            </p:cNvPr>
            <p:cNvSpPr/>
            <p:nvPr/>
          </p:nvSpPr>
          <p:spPr>
            <a:xfrm>
              <a:off x="7977188" y="6075946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98A981B9-4B99-8CF7-244C-F0790C86EF9D}"/>
                </a:ext>
              </a:extLst>
            </p:cNvPr>
            <p:cNvGrpSpPr/>
            <p:nvPr/>
          </p:nvGrpSpPr>
          <p:grpSpPr>
            <a:xfrm>
              <a:off x="322262" y="4705930"/>
              <a:ext cx="685800" cy="1003409"/>
              <a:chOff x="1881187" y="1687710"/>
              <a:chExt cx="685800" cy="1003409"/>
            </a:xfrm>
          </p:grpSpPr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EA9D09AA-F274-2735-1F6B-BA7509A5A581}"/>
                  </a:ext>
                </a:extLst>
              </p:cNvPr>
              <p:cNvCxnSpPr>
                <a:cxnSpLocks/>
                <a:stCxn id="36" idx="2"/>
              </p:cNvCxnSpPr>
              <p:nvPr/>
            </p:nvCxnSpPr>
            <p:spPr>
              <a:xfrm flipH="1">
                <a:off x="2224086" y="2144910"/>
                <a:ext cx="1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hteck: abgerundete Ecken 35">
                <a:extLst>
                  <a:ext uri="{FF2B5EF4-FFF2-40B4-BE49-F238E27FC236}">
                    <a16:creationId xmlns:a16="http://schemas.microsoft.com/office/drawing/2014/main" id="{6AC60A1C-F2EC-BC99-E892-B543540E5408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6858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first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E541929E-2BA0-41B4-B67C-3136C679514D}"/>
                </a:ext>
              </a:extLst>
            </p:cNvPr>
            <p:cNvGrpSpPr/>
            <p:nvPr/>
          </p:nvGrpSpPr>
          <p:grpSpPr>
            <a:xfrm>
              <a:off x="8432803" y="4705930"/>
              <a:ext cx="685795" cy="1003409"/>
              <a:chOff x="1881187" y="1687710"/>
              <a:chExt cx="457200" cy="1003409"/>
            </a:xfrm>
          </p:grpSpPr>
          <p:cxnSp>
            <p:nvCxnSpPr>
              <p:cNvPr id="38" name="Gerade Verbindung mit Pfeil 37">
                <a:extLst>
                  <a:ext uri="{FF2B5EF4-FFF2-40B4-BE49-F238E27FC236}">
                    <a16:creationId xmlns:a16="http://schemas.microsoft.com/office/drawing/2014/main" id="{CF9D1BED-93FF-6828-1758-8BB29C22BB21}"/>
                  </a:ext>
                </a:extLst>
              </p:cNvPr>
              <p:cNvCxnSpPr>
                <a:cxnSpLocks/>
                <a:stCxn id="39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hteck: abgerundete Ecken 38">
                <a:extLst>
                  <a:ext uri="{FF2B5EF4-FFF2-40B4-BE49-F238E27FC236}">
                    <a16:creationId xmlns:a16="http://schemas.microsoft.com/office/drawing/2014/main" id="{E345F7E8-D212-CCF7-F169-616C14384171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last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1731D547-853C-6451-9A2B-F7B995F5A94B}"/>
                </a:ext>
              </a:extLst>
            </p:cNvPr>
            <p:cNvGrpSpPr/>
            <p:nvPr/>
          </p:nvGrpSpPr>
          <p:grpSpPr>
            <a:xfrm>
              <a:off x="5843587" y="4705930"/>
              <a:ext cx="457200" cy="1003409"/>
              <a:chOff x="1881187" y="1687710"/>
              <a:chExt cx="457200" cy="1003409"/>
            </a:xfrm>
          </p:grpSpPr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E5D9328F-BB12-A669-B083-F381B4FAC38D}"/>
                  </a:ext>
                </a:extLst>
              </p:cNvPr>
              <p:cNvCxnSpPr>
                <a:cxnSpLocks/>
                <a:stCxn id="42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DC925D1-FDA6-6B0D-93F9-4ED4A9E74995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8F591E81-8DCA-73FD-25EC-65443DD36B2C}"/>
                </a:ext>
              </a:extLst>
            </p:cNvPr>
            <p:cNvSpPr/>
            <p:nvPr/>
          </p:nvSpPr>
          <p:spPr>
            <a:xfrm>
              <a:off x="11022014" y="5807938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0B7186AC-2301-1B48-E4F8-3754515CAC54}"/>
                </a:ext>
              </a:extLst>
            </p:cNvPr>
            <p:cNvCxnSpPr>
              <a:cxnSpLocks/>
              <a:stCxn id="31" idx="3"/>
              <a:endCxn id="43" idx="1"/>
            </p:cNvCxnSpPr>
            <p:nvPr/>
          </p:nvCxnSpPr>
          <p:spPr>
            <a:xfrm>
              <a:off x="9232901" y="6248981"/>
              <a:ext cx="1789113" cy="161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Pfeil: nach rechts 47">
              <a:extLst>
                <a:ext uri="{FF2B5EF4-FFF2-40B4-BE49-F238E27FC236}">
                  <a16:creationId xmlns:a16="http://schemas.microsoft.com/office/drawing/2014/main" id="{75E8AFFA-6870-3AE0-41C6-B556F5AC2AD0}"/>
                </a:ext>
              </a:extLst>
            </p:cNvPr>
            <p:cNvSpPr/>
            <p:nvPr/>
          </p:nvSpPr>
          <p:spPr>
            <a:xfrm>
              <a:off x="10680701" y="6090514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FF6A218E-0799-F1AF-774F-FCC56EE21B18}"/>
              </a:ext>
            </a:extLst>
          </p:cNvPr>
          <p:cNvCxnSpPr>
            <a:cxnSpLocks/>
          </p:cNvCxnSpPr>
          <p:nvPr/>
        </p:nvCxnSpPr>
        <p:spPr>
          <a:xfrm>
            <a:off x="92868" y="4143375"/>
            <a:ext cx="119586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E41A2B8E-3E1C-3CEF-0231-FB06DCAD75DD}"/>
              </a:ext>
            </a:extLst>
          </p:cNvPr>
          <p:cNvSpPr txBox="1"/>
          <p:nvPr/>
        </p:nvSpPr>
        <p:spPr>
          <a:xfrm>
            <a:off x="53179" y="4251444"/>
            <a:ext cx="3844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Zustand nach der Methode Insert</a:t>
            </a:r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3B5A276-1F8A-C228-08B6-E1C557CEA1C5}"/>
              </a:ext>
            </a:extLst>
          </p:cNvPr>
          <p:cNvSpPr txBox="1"/>
          <p:nvPr/>
        </p:nvSpPr>
        <p:spPr>
          <a:xfrm>
            <a:off x="53179" y="1056713"/>
            <a:ext cx="3683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Zustand vor der Methode Insert</a:t>
            </a:r>
            <a:endParaRPr lang="de-DE" dirty="0"/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A23869CB-8770-956C-4B8E-D5D965FDE7E1}"/>
              </a:ext>
            </a:extLst>
          </p:cNvPr>
          <p:cNvCxnSpPr>
            <a:cxnSpLocks/>
          </p:cNvCxnSpPr>
          <p:nvPr/>
        </p:nvCxnSpPr>
        <p:spPr>
          <a:xfrm>
            <a:off x="92868" y="1028700"/>
            <a:ext cx="119586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0959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4" grpId="0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473DA2-912B-C120-6525-FCF29AAD3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5200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3.1 Erklären Sie die Stack und Queue zugrundliegenden Prinzipien 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>
                <a:solidFill>
                  <a:schemeClr val="bg1"/>
                </a:solidFill>
              </a:rPr>
              <a:t>(4 Punkte)</a:t>
            </a:r>
          </a:p>
        </p:txBody>
      </p:sp>
    </p:spTree>
    <p:extLst>
      <p:ext uri="{BB962C8B-B14F-4D97-AF65-F5344CB8AC3E}">
        <p14:creationId xmlns:p14="http://schemas.microsoft.com/office/powerpoint/2010/main" val="1500114351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5197EABF-E334-3CC3-0DA7-D172EC84D145}"/>
              </a:ext>
            </a:extLst>
          </p:cNvPr>
          <p:cNvSpPr txBox="1"/>
          <p:nvPr/>
        </p:nvSpPr>
        <p:spPr>
          <a:xfrm>
            <a:off x="1652587" y="0"/>
            <a:ext cx="88868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DADADA"/>
                </a:solidFill>
                <a:effectLst/>
                <a:latin typeface="+mj-lt"/>
              </a:rPr>
              <a:t>Aufgabe 3.6</a:t>
            </a:r>
            <a:endParaRPr lang="de-DE" sz="3200" b="1" i="0" dirty="0">
              <a:solidFill>
                <a:srgbClr val="DADADA"/>
              </a:solidFill>
              <a:effectLst/>
              <a:latin typeface="+mj-l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307C6EB-AD25-8476-8C56-36DA1717C457}"/>
              </a:ext>
            </a:extLst>
          </p:cNvPr>
          <p:cNvSpPr txBox="1"/>
          <p:nvPr/>
        </p:nvSpPr>
        <p:spPr>
          <a:xfrm>
            <a:off x="0" y="514997"/>
            <a:ext cx="71985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de-DE" sz="2000" b="1" dirty="0">
                <a:solidFill>
                  <a:schemeClr val="bg1"/>
                </a:solidFill>
              </a:rPr>
              <a:t>Fall 2 – Die Liste ist leer ohne aktuelles Objekt  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ED5A7BCF-02C9-0660-D8F6-93F96F538DF8}"/>
              </a:ext>
            </a:extLst>
          </p:cNvPr>
          <p:cNvGrpSpPr/>
          <p:nvPr/>
        </p:nvGrpSpPr>
        <p:grpSpPr>
          <a:xfrm>
            <a:off x="4895851" y="1613304"/>
            <a:ext cx="2228845" cy="1974337"/>
            <a:chOff x="4895851" y="1613304"/>
            <a:chExt cx="2228845" cy="1974337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30EA92D5-819A-0F5D-C891-6245D0BE9C29}"/>
                </a:ext>
              </a:extLst>
            </p:cNvPr>
            <p:cNvSpPr/>
            <p:nvPr/>
          </p:nvSpPr>
          <p:spPr>
            <a:xfrm>
              <a:off x="5638799" y="2673241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3B71FCF-BF61-3635-6984-8627826B4C0B}"/>
                </a:ext>
              </a:extLst>
            </p:cNvPr>
            <p:cNvGrpSpPr/>
            <p:nvPr/>
          </p:nvGrpSpPr>
          <p:grpSpPr>
            <a:xfrm rot="19151337">
              <a:off x="4895851" y="1745068"/>
              <a:ext cx="685800" cy="1003409"/>
              <a:chOff x="1881187" y="1687710"/>
              <a:chExt cx="685800" cy="1003409"/>
            </a:xfrm>
          </p:grpSpPr>
          <p:cxnSp>
            <p:nvCxnSpPr>
              <p:cNvPr id="16" name="Gerade Verbindung mit Pfeil 15">
                <a:extLst>
                  <a:ext uri="{FF2B5EF4-FFF2-40B4-BE49-F238E27FC236}">
                    <a16:creationId xmlns:a16="http://schemas.microsoft.com/office/drawing/2014/main" id="{5B2A2C49-EDB6-D126-8EDE-8E5C1C7159C1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 flipH="1">
                <a:off x="2224086" y="2144910"/>
                <a:ext cx="1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hteck: abgerundete Ecken 16">
                <a:extLst>
                  <a:ext uri="{FF2B5EF4-FFF2-40B4-BE49-F238E27FC236}">
                    <a16:creationId xmlns:a16="http://schemas.microsoft.com/office/drawing/2014/main" id="{5625D93C-3676-504C-3FB1-F5D9DEADC1E3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6858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first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CA84FC78-7176-FBDB-522D-B2FA9700E973}"/>
                </a:ext>
              </a:extLst>
            </p:cNvPr>
            <p:cNvGrpSpPr/>
            <p:nvPr/>
          </p:nvGrpSpPr>
          <p:grpSpPr>
            <a:xfrm>
              <a:off x="5752467" y="1613304"/>
              <a:ext cx="685795" cy="1003409"/>
              <a:chOff x="1881187" y="1687710"/>
              <a:chExt cx="457200" cy="1003409"/>
            </a:xfrm>
          </p:grpSpPr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8BE0CE54-0C3F-D89B-8745-3A653E5D1B2E}"/>
                  </a:ext>
                </a:extLst>
              </p:cNvPr>
              <p:cNvCxnSpPr>
                <a:cxnSpLocks/>
                <a:stCxn id="20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hteck: abgerundete Ecken 19">
                <a:extLst>
                  <a:ext uri="{FF2B5EF4-FFF2-40B4-BE49-F238E27FC236}">
                    <a16:creationId xmlns:a16="http://schemas.microsoft.com/office/drawing/2014/main" id="{65E0E43D-861F-8AC3-66F3-EFFA397590E3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last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3E692D5-D051-3EBE-B029-46FCA949F56B}"/>
                </a:ext>
              </a:extLst>
            </p:cNvPr>
            <p:cNvGrpSpPr/>
            <p:nvPr/>
          </p:nvGrpSpPr>
          <p:grpSpPr>
            <a:xfrm rot="1969929">
              <a:off x="6667496" y="1739472"/>
              <a:ext cx="457200" cy="1003409"/>
              <a:chOff x="1881187" y="1687710"/>
              <a:chExt cx="457200" cy="1003409"/>
            </a:xfrm>
          </p:grpSpPr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4F1B662B-8C56-A9E0-357F-CADBB59D04A8}"/>
                  </a:ext>
                </a:extLst>
              </p:cNvPr>
              <p:cNvCxnSpPr>
                <a:cxnSpLocks/>
                <a:stCxn id="23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CDB86FA8-0EF5-910E-2EFF-D2F42B06C2BC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DC13754-D637-329F-7C01-A4F602CB6A33}"/>
              </a:ext>
            </a:extLst>
          </p:cNvPr>
          <p:cNvGrpSpPr/>
          <p:nvPr/>
        </p:nvGrpSpPr>
        <p:grpSpPr>
          <a:xfrm>
            <a:off x="4035859" y="4721704"/>
            <a:ext cx="3885765" cy="1990358"/>
            <a:chOff x="4035859" y="4721704"/>
            <a:chExt cx="3885765" cy="1990358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5824B333-5B8E-3A39-AE11-CEF22830DCED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>
              <a:off x="5218111" y="6254862"/>
              <a:ext cx="17891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44210F4A-56B4-DC0B-F7C0-21EC030E855D}"/>
                </a:ext>
              </a:extLst>
            </p:cNvPr>
            <p:cNvSpPr/>
            <p:nvPr/>
          </p:nvSpPr>
          <p:spPr>
            <a:xfrm>
              <a:off x="4303711" y="5797662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26B7B9C2-EE11-40BC-D132-0C7ADD9BA906}"/>
                </a:ext>
              </a:extLst>
            </p:cNvPr>
            <p:cNvSpPr/>
            <p:nvPr/>
          </p:nvSpPr>
          <p:spPr>
            <a:xfrm>
              <a:off x="7007224" y="5797662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Pfeil: nach rechts 29">
              <a:extLst>
                <a:ext uri="{FF2B5EF4-FFF2-40B4-BE49-F238E27FC236}">
                  <a16:creationId xmlns:a16="http://schemas.microsoft.com/office/drawing/2014/main" id="{917E6FC7-1FEA-637F-9AF6-EFAB6366AC33}"/>
                </a:ext>
              </a:extLst>
            </p:cNvPr>
            <p:cNvSpPr/>
            <p:nvPr/>
          </p:nvSpPr>
          <p:spPr>
            <a:xfrm>
              <a:off x="6666480" y="6081827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98A981B9-4B99-8CF7-244C-F0790C86EF9D}"/>
                </a:ext>
              </a:extLst>
            </p:cNvPr>
            <p:cNvGrpSpPr/>
            <p:nvPr/>
          </p:nvGrpSpPr>
          <p:grpSpPr>
            <a:xfrm rot="20114546">
              <a:off x="4035859" y="4731133"/>
              <a:ext cx="685800" cy="1003409"/>
              <a:chOff x="1881187" y="1687710"/>
              <a:chExt cx="685800" cy="1003409"/>
            </a:xfrm>
          </p:grpSpPr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EA9D09AA-F274-2735-1F6B-BA7509A5A581}"/>
                  </a:ext>
                </a:extLst>
              </p:cNvPr>
              <p:cNvCxnSpPr>
                <a:cxnSpLocks/>
                <a:stCxn id="36" idx="2"/>
              </p:cNvCxnSpPr>
              <p:nvPr/>
            </p:nvCxnSpPr>
            <p:spPr>
              <a:xfrm flipH="1">
                <a:off x="2224086" y="2144910"/>
                <a:ext cx="1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hteck: abgerundete Ecken 35">
                <a:extLst>
                  <a:ext uri="{FF2B5EF4-FFF2-40B4-BE49-F238E27FC236}">
                    <a16:creationId xmlns:a16="http://schemas.microsoft.com/office/drawing/2014/main" id="{6AC60A1C-F2EC-BC99-E892-B543540E5408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6858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first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E541929E-2BA0-41B4-B67C-3136C679514D}"/>
                </a:ext>
              </a:extLst>
            </p:cNvPr>
            <p:cNvGrpSpPr/>
            <p:nvPr/>
          </p:nvGrpSpPr>
          <p:grpSpPr>
            <a:xfrm rot="1223991">
              <a:off x="4727480" y="4721704"/>
              <a:ext cx="685795" cy="1003409"/>
              <a:chOff x="1881187" y="1687710"/>
              <a:chExt cx="457200" cy="1003409"/>
            </a:xfrm>
          </p:grpSpPr>
          <p:cxnSp>
            <p:nvCxnSpPr>
              <p:cNvPr id="38" name="Gerade Verbindung mit Pfeil 37">
                <a:extLst>
                  <a:ext uri="{FF2B5EF4-FFF2-40B4-BE49-F238E27FC236}">
                    <a16:creationId xmlns:a16="http://schemas.microsoft.com/office/drawing/2014/main" id="{CF9D1BED-93FF-6828-1758-8BB29C22BB21}"/>
                  </a:ext>
                </a:extLst>
              </p:cNvPr>
              <p:cNvCxnSpPr>
                <a:cxnSpLocks/>
                <a:stCxn id="39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hteck: abgerundete Ecken 38">
                <a:extLst>
                  <a:ext uri="{FF2B5EF4-FFF2-40B4-BE49-F238E27FC236}">
                    <a16:creationId xmlns:a16="http://schemas.microsoft.com/office/drawing/2014/main" id="{E345F7E8-D212-CCF7-F169-616C14384171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last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1731D547-853C-6451-9A2B-F7B995F5A94B}"/>
                </a:ext>
              </a:extLst>
            </p:cNvPr>
            <p:cNvGrpSpPr/>
            <p:nvPr/>
          </p:nvGrpSpPr>
          <p:grpSpPr>
            <a:xfrm>
              <a:off x="7233048" y="4737764"/>
              <a:ext cx="457200" cy="1003409"/>
              <a:chOff x="1881187" y="1687710"/>
              <a:chExt cx="457200" cy="1003409"/>
            </a:xfrm>
          </p:grpSpPr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E5D9328F-BB12-A669-B083-F381B4FAC38D}"/>
                  </a:ext>
                </a:extLst>
              </p:cNvPr>
              <p:cNvCxnSpPr>
                <a:cxnSpLocks/>
                <a:stCxn id="42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DC925D1-FDA6-6B0D-93F9-4ED4A9E74995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FF6A218E-0799-F1AF-774F-FCC56EE21B18}"/>
              </a:ext>
            </a:extLst>
          </p:cNvPr>
          <p:cNvCxnSpPr>
            <a:cxnSpLocks/>
          </p:cNvCxnSpPr>
          <p:nvPr/>
        </p:nvCxnSpPr>
        <p:spPr>
          <a:xfrm>
            <a:off x="92868" y="4143375"/>
            <a:ext cx="119586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E41A2B8E-3E1C-3CEF-0231-FB06DCAD75DD}"/>
              </a:ext>
            </a:extLst>
          </p:cNvPr>
          <p:cNvSpPr txBox="1"/>
          <p:nvPr/>
        </p:nvSpPr>
        <p:spPr>
          <a:xfrm>
            <a:off x="53179" y="4251444"/>
            <a:ext cx="3844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Zustand nach der Methode Insert</a:t>
            </a:r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3B5A276-1F8A-C228-08B6-E1C557CEA1C5}"/>
              </a:ext>
            </a:extLst>
          </p:cNvPr>
          <p:cNvSpPr txBox="1"/>
          <p:nvPr/>
        </p:nvSpPr>
        <p:spPr>
          <a:xfrm>
            <a:off x="53179" y="1056713"/>
            <a:ext cx="3683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Zustand vor der Methode Insert</a:t>
            </a:r>
            <a:endParaRPr lang="de-DE" dirty="0"/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A23869CB-8770-956C-4B8E-D5D965FDE7E1}"/>
              </a:ext>
            </a:extLst>
          </p:cNvPr>
          <p:cNvCxnSpPr>
            <a:cxnSpLocks/>
          </p:cNvCxnSpPr>
          <p:nvPr/>
        </p:nvCxnSpPr>
        <p:spPr>
          <a:xfrm>
            <a:off x="92868" y="1028700"/>
            <a:ext cx="119586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5843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4" grpId="0"/>
      <p:bldP spid="5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5197EABF-E334-3CC3-0DA7-D172EC84D145}"/>
              </a:ext>
            </a:extLst>
          </p:cNvPr>
          <p:cNvSpPr txBox="1"/>
          <p:nvPr/>
        </p:nvSpPr>
        <p:spPr>
          <a:xfrm>
            <a:off x="1652587" y="0"/>
            <a:ext cx="88868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DADADA"/>
                </a:solidFill>
                <a:effectLst/>
                <a:latin typeface="+mj-lt"/>
              </a:rPr>
              <a:t>Aufgabe 3.6</a:t>
            </a:r>
            <a:endParaRPr lang="de-DE" sz="3200" b="1" i="0" dirty="0">
              <a:solidFill>
                <a:srgbClr val="DADADA"/>
              </a:solidFill>
              <a:effectLst/>
              <a:latin typeface="+mj-l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307C6EB-AD25-8476-8C56-36DA1717C457}"/>
              </a:ext>
            </a:extLst>
          </p:cNvPr>
          <p:cNvSpPr txBox="1"/>
          <p:nvPr/>
        </p:nvSpPr>
        <p:spPr>
          <a:xfrm>
            <a:off x="-1" y="514997"/>
            <a:ext cx="76171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de-DE" sz="2000" b="1" dirty="0">
                <a:solidFill>
                  <a:schemeClr val="bg1"/>
                </a:solidFill>
              </a:rPr>
              <a:t>Fall 3 – Es gibt kein aktuelles Objekt und die List ist nicht leer.</a:t>
            </a:r>
            <a:endParaRPr lang="de-DE" sz="2000" dirty="0">
              <a:solidFill>
                <a:schemeClr val="bg1"/>
              </a:solidFill>
            </a:endParaRPr>
          </a:p>
          <a:p>
            <a:pPr algn="just"/>
            <a:r>
              <a:rPr lang="de-DE" sz="2000" b="1" dirty="0">
                <a:solidFill>
                  <a:schemeClr val="bg1"/>
                </a:solidFill>
              </a:rPr>
              <a:t>  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2D617FFB-A787-0C0C-7FC1-C1AD3F40CE4F}"/>
              </a:ext>
            </a:extLst>
          </p:cNvPr>
          <p:cNvGrpSpPr/>
          <p:nvPr/>
        </p:nvGrpSpPr>
        <p:grpSpPr>
          <a:xfrm>
            <a:off x="2935286" y="1738171"/>
            <a:ext cx="6321426" cy="2020312"/>
            <a:chOff x="230188" y="1605042"/>
            <a:chExt cx="6321426" cy="2020312"/>
          </a:xfrm>
        </p:grpSpPr>
        <p:cxnSp>
          <p:nvCxnSpPr>
            <p:cNvPr id="2" name="Gerader Verbinder 1">
              <a:extLst>
                <a:ext uri="{FF2B5EF4-FFF2-40B4-BE49-F238E27FC236}">
                  <a16:creationId xmlns:a16="http://schemas.microsoft.com/office/drawing/2014/main" id="{397A04DD-4AB7-41A7-786C-044B5A0C826D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1144588" y="3168154"/>
              <a:ext cx="17891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90A0E7CB-9047-1780-A48F-449759957FAB}"/>
                </a:ext>
              </a:extLst>
            </p:cNvPr>
            <p:cNvCxnSpPr>
              <a:stCxn id="6" idx="3"/>
              <a:endCxn id="5" idx="1"/>
            </p:cNvCxnSpPr>
            <p:nvPr/>
          </p:nvCxnSpPr>
          <p:spPr>
            <a:xfrm flipV="1">
              <a:off x="3848101" y="3155454"/>
              <a:ext cx="1789113" cy="12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30EA92D5-819A-0F5D-C891-6245D0BE9C29}"/>
                </a:ext>
              </a:extLst>
            </p:cNvPr>
            <p:cNvSpPr/>
            <p:nvPr/>
          </p:nvSpPr>
          <p:spPr>
            <a:xfrm>
              <a:off x="230188" y="2710954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FBAD7050-DDED-B354-B9BF-EA9C5891A3AF}"/>
                </a:ext>
              </a:extLst>
            </p:cNvPr>
            <p:cNvSpPr/>
            <p:nvPr/>
          </p:nvSpPr>
          <p:spPr>
            <a:xfrm>
              <a:off x="5637214" y="2698254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823C4F2-E3DA-E1E5-F832-9574E4736CA2}"/>
                </a:ext>
              </a:extLst>
            </p:cNvPr>
            <p:cNvSpPr/>
            <p:nvPr/>
          </p:nvSpPr>
          <p:spPr>
            <a:xfrm>
              <a:off x="2933701" y="2710954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" name="Pfeil: nach rechts 6">
              <a:extLst>
                <a:ext uri="{FF2B5EF4-FFF2-40B4-BE49-F238E27FC236}">
                  <a16:creationId xmlns:a16="http://schemas.microsoft.com/office/drawing/2014/main" id="{2964263E-F953-8D53-2F87-D54C72917FF3}"/>
                </a:ext>
              </a:extLst>
            </p:cNvPr>
            <p:cNvSpPr/>
            <p:nvPr/>
          </p:nvSpPr>
          <p:spPr>
            <a:xfrm>
              <a:off x="5295901" y="2982419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Pfeil: nach rechts 7">
              <a:extLst>
                <a:ext uri="{FF2B5EF4-FFF2-40B4-BE49-F238E27FC236}">
                  <a16:creationId xmlns:a16="http://schemas.microsoft.com/office/drawing/2014/main" id="{5E8DF9BA-96A2-0D7B-37F9-D1983FF41815}"/>
                </a:ext>
              </a:extLst>
            </p:cNvPr>
            <p:cNvSpPr/>
            <p:nvPr/>
          </p:nvSpPr>
          <p:spPr>
            <a:xfrm>
              <a:off x="2592958" y="2995119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3B71FCF-BF61-3635-6984-8627826B4C0B}"/>
                </a:ext>
              </a:extLst>
            </p:cNvPr>
            <p:cNvGrpSpPr/>
            <p:nvPr/>
          </p:nvGrpSpPr>
          <p:grpSpPr>
            <a:xfrm>
              <a:off x="344488" y="1612402"/>
              <a:ext cx="685800" cy="1003409"/>
              <a:chOff x="1881187" y="1687710"/>
              <a:chExt cx="685800" cy="1003409"/>
            </a:xfrm>
          </p:grpSpPr>
          <p:cxnSp>
            <p:nvCxnSpPr>
              <p:cNvPr id="16" name="Gerade Verbindung mit Pfeil 15">
                <a:extLst>
                  <a:ext uri="{FF2B5EF4-FFF2-40B4-BE49-F238E27FC236}">
                    <a16:creationId xmlns:a16="http://schemas.microsoft.com/office/drawing/2014/main" id="{5B2A2C49-EDB6-D126-8EDE-8E5C1C7159C1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 flipH="1">
                <a:off x="2224086" y="2144910"/>
                <a:ext cx="1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hteck: abgerundete Ecken 16">
                <a:extLst>
                  <a:ext uri="{FF2B5EF4-FFF2-40B4-BE49-F238E27FC236}">
                    <a16:creationId xmlns:a16="http://schemas.microsoft.com/office/drawing/2014/main" id="{5625D93C-3676-504C-3FB1-F5D9DEADC1E3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6858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first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CA84FC78-7176-FBDB-522D-B2FA9700E973}"/>
                </a:ext>
              </a:extLst>
            </p:cNvPr>
            <p:cNvGrpSpPr/>
            <p:nvPr/>
          </p:nvGrpSpPr>
          <p:grpSpPr>
            <a:xfrm>
              <a:off x="3025777" y="1606248"/>
              <a:ext cx="685795" cy="1003409"/>
              <a:chOff x="1881187" y="1687710"/>
              <a:chExt cx="457200" cy="1003409"/>
            </a:xfrm>
          </p:grpSpPr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8BE0CE54-0C3F-D89B-8745-3A653E5D1B2E}"/>
                  </a:ext>
                </a:extLst>
              </p:cNvPr>
              <p:cNvCxnSpPr>
                <a:cxnSpLocks/>
                <a:stCxn id="20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hteck: abgerundete Ecken 19">
                <a:extLst>
                  <a:ext uri="{FF2B5EF4-FFF2-40B4-BE49-F238E27FC236}">
                    <a16:creationId xmlns:a16="http://schemas.microsoft.com/office/drawing/2014/main" id="{65E0E43D-861F-8AC3-66F3-EFFA397590E3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last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3E692D5-D051-3EBE-B029-46FCA949F56B}"/>
                </a:ext>
              </a:extLst>
            </p:cNvPr>
            <p:cNvGrpSpPr/>
            <p:nvPr/>
          </p:nvGrpSpPr>
          <p:grpSpPr>
            <a:xfrm>
              <a:off x="5843587" y="1605042"/>
              <a:ext cx="457200" cy="1003409"/>
              <a:chOff x="1881187" y="1687710"/>
              <a:chExt cx="457200" cy="1003409"/>
            </a:xfrm>
          </p:grpSpPr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4F1B662B-8C56-A9E0-357F-CADBB59D04A8}"/>
                  </a:ext>
                </a:extLst>
              </p:cNvPr>
              <p:cNvCxnSpPr>
                <a:cxnSpLocks/>
                <a:stCxn id="23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CDB86FA8-0EF5-910E-2EFF-D2F42B06C2BC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FF6A218E-0799-F1AF-774F-FCC56EE21B18}"/>
              </a:ext>
            </a:extLst>
          </p:cNvPr>
          <p:cNvCxnSpPr>
            <a:cxnSpLocks/>
          </p:cNvCxnSpPr>
          <p:nvPr/>
        </p:nvCxnSpPr>
        <p:spPr>
          <a:xfrm>
            <a:off x="92868" y="4143375"/>
            <a:ext cx="119586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E41A2B8E-3E1C-3CEF-0231-FB06DCAD75DD}"/>
              </a:ext>
            </a:extLst>
          </p:cNvPr>
          <p:cNvSpPr txBox="1"/>
          <p:nvPr/>
        </p:nvSpPr>
        <p:spPr>
          <a:xfrm>
            <a:off x="53179" y="4251444"/>
            <a:ext cx="3844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Zustand nach der Methode Insert</a:t>
            </a:r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3B5A276-1F8A-C228-08B6-E1C557CEA1C5}"/>
              </a:ext>
            </a:extLst>
          </p:cNvPr>
          <p:cNvSpPr txBox="1"/>
          <p:nvPr/>
        </p:nvSpPr>
        <p:spPr>
          <a:xfrm>
            <a:off x="53179" y="1056713"/>
            <a:ext cx="3683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Zustand vor der Methode Insert</a:t>
            </a:r>
            <a:endParaRPr lang="de-DE" dirty="0"/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A23869CB-8770-956C-4B8E-D5D965FDE7E1}"/>
              </a:ext>
            </a:extLst>
          </p:cNvPr>
          <p:cNvCxnSpPr>
            <a:cxnSpLocks/>
          </p:cNvCxnSpPr>
          <p:nvPr/>
        </p:nvCxnSpPr>
        <p:spPr>
          <a:xfrm>
            <a:off x="92868" y="1028700"/>
            <a:ext cx="119586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3225B570-B532-E3D4-4DE4-B6A21110DA22}"/>
              </a:ext>
            </a:extLst>
          </p:cNvPr>
          <p:cNvGrpSpPr/>
          <p:nvPr/>
        </p:nvGrpSpPr>
        <p:grpSpPr>
          <a:xfrm>
            <a:off x="2935286" y="4673238"/>
            <a:ext cx="6321426" cy="2020312"/>
            <a:chOff x="2902699" y="4659787"/>
            <a:chExt cx="6321426" cy="2020312"/>
          </a:xfrm>
        </p:grpSpPr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9BB19D78-7821-32AC-14F8-79497D902914}"/>
                </a:ext>
              </a:extLst>
            </p:cNvPr>
            <p:cNvCxnSpPr>
              <a:stCxn id="107" idx="3"/>
              <a:endCxn id="109" idx="1"/>
            </p:cNvCxnSpPr>
            <p:nvPr/>
          </p:nvCxnSpPr>
          <p:spPr>
            <a:xfrm>
              <a:off x="3817099" y="6222899"/>
              <a:ext cx="17891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27D5DE4A-663D-4ED6-ECA8-54D00CE308DE}"/>
                </a:ext>
              </a:extLst>
            </p:cNvPr>
            <p:cNvCxnSpPr>
              <a:stCxn id="109" idx="3"/>
              <a:endCxn id="108" idx="1"/>
            </p:cNvCxnSpPr>
            <p:nvPr/>
          </p:nvCxnSpPr>
          <p:spPr>
            <a:xfrm flipV="1">
              <a:off x="6520612" y="6210199"/>
              <a:ext cx="1789113" cy="12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050B19EC-62EF-FA15-5516-A9A959483BCA}"/>
                </a:ext>
              </a:extLst>
            </p:cNvPr>
            <p:cNvSpPr/>
            <p:nvPr/>
          </p:nvSpPr>
          <p:spPr>
            <a:xfrm>
              <a:off x="2902699" y="5765699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AA8E71A8-71AA-5D5A-75C1-58E104AA914E}"/>
                </a:ext>
              </a:extLst>
            </p:cNvPr>
            <p:cNvSpPr/>
            <p:nvPr/>
          </p:nvSpPr>
          <p:spPr>
            <a:xfrm>
              <a:off x="8309725" y="5752999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7BEAEFBC-C5E8-D1A9-D8A2-3BDD4103DBC0}"/>
                </a:ext>
              </a:extLst>
            </p:cNvPr>
            <p:cNvSpPr/>
            <p:nvPr/>
          </p:nvSpPr>
          <p:spPr>
            <a:xfrm>
              <a:off x="5606212" y="5765699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0" name="Pfeil: nach rechts 109">
              <a:extLst>
                <a:ext uri="{FF2B5EF4-FFF2-40B4-BE49-F238E27FC236}">
                  <a16:creationId xmlns:a16="http://schemas.microsoft.com/office/drawing/2014/main" id="{67608AC4-8649-D537-2F8D-DF8B747EDC01}"/>
                </a:ext>
              </a:extLst>
            </p:cNvPr>
            <p:cNvSpPr/>
            <p:nvPr/>
          </p:nvSpPr>
          <p:spPr>
            <a:xfrm>
              <a:off x="7968412" y="6037164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1" name="Pfeil: nach rechts 110">
              <a:extLst>
                <a:ext uri="{FF2B5EF4-FFF2-40B4-BE49-F238E27FC236}">
                  <a16:creationId xmlns:a16="http://schemas.microsoft.com/office/drawing/2014/main" id="{803B7149-439C-6833-5094-7EB131971A17}"/>
                </a:ext>
              </a:extLst>
            </p:cNvPr>
            <p:cNvSpPr/>
            <p:nvPr/>
          </p:nvSpPr>
          <p:spPr>
            <a:xfrm>
              <a:off x="5265469" y="6049864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12" name="Gruppieren 111">
              <a:extLst>
                <a:ext uri="{FF2B5EF4-FFF2-40B4-BE49-F238E27FC236}">
                  <a16:creationId xmlns:a16="http://schemas.microsoft.com/office/drawing/2014/main" id="{8A24775B-6E86-5BEB-0D1C-DD0EABDCF99B}"/>
                </a:ext>
              </a:extLst>
            </p:cNvPr>
            <p:cNvGrpSpPr/>
            <p:nvPr/>
          </p:nvGrpSpPr>
          <p:grpSpPr>
            <a:xfrm>
              <a:off x="3016999" y="4667147"/>
              <a:ext cx="685800" cy="1003409"/>
              <a:chOff x="1881187" y="1687710"/>
              <a:chExt cx="685800" cy="1003409"/>
            </a:xfrm>
          </p:grpSpPr>
          <p:cxnSp>
            <p:nvCxnSpPr>
              <p:cNvPr id="113" name="Gerade Verbindung mit Pfeil 112">
                <a:extLst>
                  <a:ext uri="{FF2B5EF4-FFF2-40B4-BE49-F238E27FC236}">
                    <a16:creationId xmlns:a16="http://schemas.microsoft.com/office/drawing/2014/main" id="{FC99CB10-3759-7CE4-D85C-B4A00928CEB9}"/>
                  </a:ext>
                </a:extLst>
              </p:cNvPr>
              <p:cNvCxnSpPr>
                <a:cxnSpLocks/>
                <a:stCxn id="114" idx="2"/>
              </p:cNvCxnSpPr>
              <p:nvPr/>
            </p:nvCxnSpPr>
            <p:spPr>
              <a:xfrm flipH="1">
                <a:off x="2224086" y="2144910"/>
                <a:ext cx="1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Rechteck: abgerundete Ecken 113">
                <a:extLst>
                  <a:ext uri="{FF2B5EF4-FFF2-40B4-BE49-F238E27FC236}">
                    <a16:creationId xmlns:a16="http://schemas.microsoft.com/office/drawing/2014/main" id="{2C53E589-5DFB-0CEB-40C6-40454465A7CB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6858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first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5" name="Gruppieren 114">
              <a:extLst>
                <a:ext uri="{FF2B5EF4-FFF2-40B4-BE49-F238E27FC236}">
                  <a16:creationId xmlns:a16="http://schemas.microsoft.com/office/drawing/2014/main" id="{489A6003-99AC-B745-C7B2-A4AB3D09EA20}"/>
                </a:ext>
              </a:extLst>
            </p:cNvPr>
            <p:cNvGrpSpPr/>
            <p:nvPr/>
          </p:nvGrpSpPr>
          <p:grpSpPr>
            <a:xfrm>
              <a:off x="5698288" y="4660993"/>
              <a:ext cx="685795" cy="1003409"/>
              <a:chOff x="1881187" y="1687710"/>
              <a:chExt cx="457200" cy="1003409"/>
            </a:xfrm>
          </p:grpSpPr>
          <p:cxnSp>
            <p:nvCxnSpPr>
              <p:cNvPr id="116" name="Gerade Verbindung mit Pfeil 115">
                <a:extLst>
                  <a:ext uri="{FF2B5EF4-FFF2-40B4-BE49-F238E27FC236}">
                    <a16:creationId xmlns:a16="http://schemas.microsoft.com/office/drawing/2014/main" id="{1825CBF3-1F60-9128-85D1-D12EF5B5A452}"/>
                  </a:ext>
                </a:extLst>
              </p:cNvPr>
              <p:cNvCxnSpPr>
                <a:cxnSpLocks/>
                <a:stCxn id="117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hteck: abgerundete Ecken 116">
                <a:extLst>
                  <a:ext uri="{FF2B5EF4-FFF2-40B4-BE49-F238E27FC236}">
                    <a16:creationId xmlns:a16="http://schemas.microsoft.com/office/drawing/2014/main" id="{ADCBD002-6FDD-4A0B-BD12-7C9F31477F14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last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8" name="Gruppieren 117">
              <a:extLst>
                <a:ext uri="{FF2B5EF4-FFF2-40B4-BE49-F238E27FC236}">
                  <a16:creationId xmlns:a16="http://schemas.microsoft.com/office/drawing/2014/main" id="{3F07B73E-06D4-DD2C-09FA-8854CFDB41EC}"/>
                </a:ext>
              </a:extLst>
            </p:cNvPr>
            <p:cNvGrpSpPr/>
            <p:nvPr/>
          </p:nvGrpSpPr>
          <p:grpSpPr>
            <a:xfrm>
              <a:off x="8516098" y="4659787"/>
              <a:ext cx="457200" cy="1003409"/>
              <a:chOff x="1881187" y="1687710"/>
              <a:chExt cx="457200" cy="1003409"/>
            </a:xfrm>
          </p:grpSpPr>
          <p:cxnSp>
            <p:nvCxnSpPr>
              <p:cNvPr id="119" name="Gerade Verbindung mit Pfeil 118">
                <a:extLst>
                  <a:ext uri="{FF2B5EF4-FFF2-40B4-BE49-F238E27FC236}">
                    <a16:creationId xmlns:a16="http://schemas.microsoft.com/office/drawing/2014/main" id="{B0E6A79E-3175-6746-17CB-D271AC2236D5}"/>
                  </a:ext>
                </a:extLst>
              </p:cNvPr>
              <p:cNvCxnSpPr>
                <a:cxnSpLocks/>
                <a:stCxn id="120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hteck: abgerundete Ecken 119">
                <a:extLst>
                  <a:ext uri="{FF2B5EF4-FFF2-40B4-BE49-F238E27FC236}">
                    <a16:creationId xmlns:a16="http://schemas.microsoft.com/office/drawing/2014/main" id="{89169D90-3E94-64BA-45CF-D0B057E406BC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9285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4" grpId="0"/>
      <p:bldP spid="5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5197EABF-E334-3CC3-0DA7-D172EC84D145}"/>
              </a:ext>
            </a:extLst>
          </p:cNvPr>
          <p:cNvSpPr txBox="1"/>
          <p:nvPr/>
        </p:nvSpPr>
        <p:spPr>
          <a:xfrm>
            <a:off x="1652587" y="0"/>
            <a:ext cx="88868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DADADA"/>
                </a:solidFill>
                <a:effectLst/>
                <a:latin typeface="+mj-lt"/>
              </a:rPr>
              <a:t>Aufgabe 3.6</a:t>
            </a:r>
            <a:endParaRPr lang="de-DE" sz="3200" b="1" i="0" dirty="0">
              <a:solidFill>
                <a:srgbClr val="DADADA"/>
              </a:solidFill>
              <a:effectLst/>
              <a:latin typeface="+mj-l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307C6EB-AD25-8476-8C56-36DA1717C457}"/>
              </a:ext>
            </a:extLst>
          </p:cNvPr>
          <p:cNvSpPr txBox="1"/>
          <p:nvPr/>
        </p:nvSpPr>
        <p:spPr>
          <a:xfrm>
            <a:off x="0" y="514997"/>
            <a:ext cx="71985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de-DE" sz="2000" b="1" dirty="0">
                <a:solidFill>
                  <a:schemeClr val="bg1"/>
                </a:solidFill>
              </a:rPr>
              <a:t>Fall 4 – </a:t>
            </a:r>
            <a:r>
              <a:rPr lang="de-DE" sz="2000" b="1" dirty="0" err="1">
                <a:solidFill>
                  <a:schemeClr val="bg1"/>
                </a:solidFill>
              </a:rPr>
              <a:t>Einfuegen</a:t>
            </a:r>
            <a:r>
              <a:rPr lang="de-DE" sz="2000" b="1" dirty="0">
                <a:solidFill>
                  <a:schemeClr val="bg1"/>
                </a:solidFill>
              </a:rPr>
              <a:t> vor dem ersten Element.</a:t>
            </a:r>
            <a:endParaRPr lang="de-DE" sz="2000" dirty="0">
              <a:solidFill>
                <a:schemeClr val="bg1"/>
              </a:solidFill>
            </a:endParaRPr>
          </a:p>
          <a:p>
            <a:pPr algn="just"/>
            <a:r>
              <a:rPr lang="de-DE" sz="2000" b="1" dirty="0">
                <a:solidFill>
                  <a:schemeClr val="bg1"/>
                </a:solidFill>
              </a:rPr>
              <a:t>  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3A9C2272-A91F-83C5-CCB7-165FCAA105BC}"/>
              </a:ext>
            </a:extLst>
          </p:cNvPr>
          <p:cNvGrpSpPr/>
          <p:nvPr/>
        </p:nvGrpSpPr>
        <p:grpSpPr>
          <a:xfrm>
            <a:off x="159973" y="1593283"/>
            <a:ext cx="9095154" cy="2032071"/>
            <a:chOff x="159973" y="1593283"/>
            <a:chExt cx="9095154" cy="2032071"/>
          </a:xfrm>
        </p:grpSpPr>
        <p:cxnSp>
          <p:nvCxnSpPr>
            <p:cNvPr id="2" name="Gerader Verbinder 1">
              <a:extLst>
                <a:ext uri="{FF2B5EF4-FFF2-40B4-BE49-F238E27FC236}">
                  <a16:creationId xmlns:a16="http://schemas.microsoft.com/office/drawing/2014/main" id="{397A04DD-4AB7-41A7-786C-044B5A0C826D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1144588" y="3168154"/>
              <a:ext cx="17891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90A0E7CB-9047-1780-A48F-449759957FAB}"/>
                </a:ext>
              </a:extLst>
            </p:cNvPr>
            <p:cNvCxnSpPr>
              <a:stCxn id="6" idx="3"/>
              <a:endCxn id="5" idx="1"/>
            </p:cNvCxnSpPr>
            <p:nvPr/>
          </p:nvCxnSpPr>
          <p:spPr>
            <a:xfrm flipV="1">
              <a:off x="3848101" y="3155454"/>
              <a:ext cx="1789113" cy="12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30EA92D5-819A-0F5D-C891-6245D0BE9C29}"/>
                </a:ext>
              </a:extLst>
            </p:cNvPr>
            <p:cNvSpPr/>
            <p:nvPr/>
          </p:nvSpPr>
          <p:spPr>
            <a:xfrm>
              <a:off x="230188" y="2710954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FBAD7050-DDED-B354-B9BF-EA9C5891A3AF}"/>
                </a:ext>
              </a:extLst>
            </p:cNvPr>
            <p:cNvSpPr/>
            <p:nvPr/>
          </p:nvSpPr>
          <p:spPr>
            <a:xfrm>
              <a:off x="5637214" y="2698254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823C4F2-E3DA-E1E5-F832-9574E4736CA2}"/>
                </a:ext>
              </a:extLst>
            </p:cNvPr>
            <p:cNvSpPr/>
            <p:nvPr/>
          </p:nvSpPr>
          <p:spPr>
            <a:xfrm>
              <a:off x="2933701" y="2710954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" name="Pfeil: nach rechts 6">
              <a:extLst>
                <a:ext uri="{FF2B5EF4-FFF2-40B4-BE49-F238E27FC236}">
                  <a16:creationId xmlns:a16="http://schemas.microsoft.com/office/drawing/2014/main" id="{2964263E-F953-8D53-2F87-D54C72917FF3}"/>
                </a:ext>
              </a:extLst>
            </p:cNvPr>
            <p:cNvSpPr/>
            <p:nvPr/>
          </p:nvSpPr>
          <p:spPr>
            <a:xfrm>
              <a:off x="5295901" y="2982419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Pfeil: nach rechts 7">
              <a:extLst>
                <a:ext uri="{FF2B5EF4-FFF2-40B4-BE49-F238E27FC236}">
                  <a16:creationId xmlns:a16="http://schemas.microsoft.com/office/drawing/2014/main" id="{5E8DF9BA-96A2-0D7B-37F9-D1983FF41815}"/>
                </a:ext>
              </a:extLst>
            </p:cNvPr>
            <p:cNvSpPr/>
            <p:nvPr/>
          </p:nvSpPr>
          <p:spPr>
            <a:xfrm>
              <a:off x="2592958" y="2995119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4E6E6E20-2A81-E68D-15B3-B00507586DFA}"/>
                </a:ext>
              </a:extLst>
            </p:cNvPr>
            <p:cNvSpPr/>
            <p:nvPr/>
          </p:nvSpPr>
          <p:spPr>
            <a:xfrm>
              <a:off x="8340727" y="2698253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130BE40D-E93D-A933-DD89-80B28F006471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6551614" y="3155453"/>
              <a:ext cx="1789113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Pfeil: nach rechts 13">
              <a:extLst>
                <a:ext uri="{FF2B5EF4-FFF2-40B4-BE49-F238E27FC236}">
                  <a16:creationId xmlns:a16="http://schemas.microsoft.com/office/drawing/2014/main" id="{75B491E1-D3C8-D7AA-53D0-C4EB1DD0C014}"/>
                </a:ext>
              </a:extLst>
            </p:cNvPr>
            <p:cNvSpPr/>
            <p:nvPr/>
          </p:nvSpPr>
          <p:spPr>
            <a:xfrm>
              <a:off x="7999414" y="2982418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3B71FCF-BF61-3635-6984-8627826B4C0B}"/>
                </a:ext>
              </a:extLst>
            </p:cNvPr>
            <p:cNvGrpSpPr/>
            <p:nvPr/>
          </p:nvGrpSpPr>
          <p:grpSpPr>
            <a:xfrm rot="20474096">
              <a:off x="159973" y="1593283"/>
              <a:ext cx="685800" cy="1003409"/>
              <a:chOff x="1881187" y="1687710"/>
              <a:chExt cx="685800" cy="1003409"/>
            </a:xfrm>
          </p:grpSpPr>
          <p:cxnSp>
            <p:nvCxnSpPr>
              <p:cNvPr id="16" name="Gerade Verbindung mit Pfeil 15">
                <a:extLst>
                  <a:ext uri="{FF2B5EF4-FFF2-40B4-BE49-F238E27FC236}">
                    <a16:creationId xmlns:a16="http://schemas.microsoft.com/office/drawing/2014/main" id="{5B2A2C49-EDB6-D126-8EDE-8E5C1C7159C1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 flipH="1">
                <a:off x="2224086" y="2144910"/>
                <a:ext cx="1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hteck: abgerundete Ecken 16">
                <a:extLst>
                  <a:ext uri="{FF2B5EF4-FFF2-40B4-BE49-F238E27FC236}">
                    <a16:creationId xmlns:a16="http://schemas.microsoft.com/office/drawing/2014/main" id="{5625D93C-3676-504C-3FB1-F5D9DEADC1E3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6858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first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CA84FC78-7176-FBDB-522D-B2FA9700E973}"/>
                </a:ext>
              </a:extLst>
            </p:cNvPr>
            <p:cNvGrpSpPr/>
            <p:nvPr/>
          </p:nvGrpSpPr>
          <p:grpSpPr>
            <a:xfrm>
              <a:off x="5751516" y="1612402"/>
              <a:ext cx="685795" cy="1003409"/>
              <a:chOff x="1881187" y="1687710"/>
              <a:chExt cx="457200" cy="1003409"/>
            </a:xfrm>
          </p:grpSpPr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8BE0CE54-0C3F-D89B-8745-3A653E5D1B2E}"/>
                  </a:ext>
                </a:extLst>
              </p:cNvPr>
              <p:cNvCxnSpPr>
                <a:cxnSpLocks/>
                <a:stCxn id="20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hteck: abgerundete Ecken 19">
                <a:extLst>
                  <a:ext uri="{FF2B5EF4-FFF2-40B4-BE49-F238E27FC236}">
                    <a16:creationId xmlns:a16="http://schemas.microsoft.com/office/drawing/2014/main" id="{65E0E43D-861F-8AC3-66F3-EFFA397590E3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last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3E692D5-D051-3EBE-B029-46FCA949F56B}"/>
                </a:ext>
              </a:extLst>
            </p:cNvPr>
            <p:cNvGrpSpPr/>
            <p:nvPr/>
          </p:nvGrpSpPr>
          <p:grpSpPr>
            <a:xfrm rot="1444137">
              <a:off x="927528" y="1606205"/>
              <a:ext cx="457200" cy="1003409"/>
              <a:chOff x="1881187" y="1687710"/>
              <a:chExt cx="457200" cy="1003409"/>
            </a:xfrm>
          </p:grpSpPr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4F1B662B-8C56-A9E0-357F-CADBB59D04A8}"/>
                  </a:ext>
                </a:extLst>
              </p:cNvPr>
              <p:cNvCxnSpPr>
                <a:cxnSpLocks/>
                <a:stCxn id="23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CDB86FA8-0EF5-910E-2EFF-D2F42B06C2BC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BD77EFCB-FB2C-D32C-499B-473A85A3EFF3}"/>
              </a:ext>
            </a:extLst>
          </p:cNvPr>
          <p:cNvGrpSpPr/>
          <p:nvPr/>
        </p:nvGrpSpPr>
        <p:grpSpPr>
          <a:xfrm>
            <a:off x="207962" y="4705930"/>
            <a:ext cx="11728452" cy="2016408"/>
            <a:chOff x="207962" y="4705930"/>
            <a:chExt cx="11728452" cy="2016408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5824B333-5B8E-3A39-AE11-CEF22830DCED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>
              <a:off x="1122362" y="6261682"/>
              <a:ext cx="17891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3761A671-C8C8-C6DC-2DCF-D06B4114C072}"/>
                </a:ext>
              </a:extLst>
            </p:cNvPr>
            <p:cNvCxnSpPr>
              <a:stCxn id="28" idx="3"/>
              <a:endCxn id="27" idx="1"/>
            </p:cNvCxnSpPr>
            <p:nvPr/>
          </p:nvCxnSpPr>
          <p:spPr>
            <a:xfrm flipV="1">
              <a:off x="3825875" y="6248982"/>
              <a:ext cx="1789113" cy="12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44210F4A-56B4-DC0B-F7C0-21EC030E855D}"/>
                </a:ext>
              </a:extLst>
            </p:cNvPr>
            <p:cNvSpPr/>
            <p:nvPr/>
          </p:nvSpPr>
          <p:spPr>
            <a:xfrm>
              <a:off x="207962" y="5804482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58A66E3F-05DD-9DEF-3CEC-60CAD07A3B17}"/>
                </a:ext>
              </a:extLst>
            </p:cNvPr>
            <p:cNvSpPr/>
            <p:nvPr/>
          </p:nvSpPr>
          <p:spPr>
            <a:xfrm>
              <a:off x="5614988" y="5791782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26B7B9C2-EE11-40BC-D132-0C7ADD9BA906}"/>
                </a:ext>
              </a:extLst>
            </p:cNvPr>
            <p:cNvSpPr/>
            <p:nvPr/>
          </p:nvSpPr>
          <p:spPr>
            <a:xfrm>
              <a:off x="2911475" y="5804482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9" name="Pfeil: nach rechts 28">
              <a:extLst>
                <a:ext uri="{FF2B5EF4-FFF2-40B4-BE49-F238E27FC236}">
                  <a16:creationId xmlns:a16="http://schemas.microsoft.com/office/drawing/2014/main" id="{7A1C38A9-9EFE-B377-9C8E-6835EEA5318C}"/>
                </a:ext>
              </a:extLst>
            </p:cNvPr>
            <p:cNvSpPr/>
            <p:nvPr/>
          </p:nvSpPr>
          <p:spPr>
            <a:xfrm>
              <a:off x="5273675" y="6075947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Pfeil: nach rechts 29">
              <a:extLst>
                <a:ext uri="{FF2B5EF4-FFF2-40B4-BE49-F238E27FC236}">
                  <a16:creationId xmlns:a16="http://schemas.microsoft.com/office/drawing/2014/main" id="{917E6FC7-1FEA-637F-9AF6-EFAB6366AC33}"/>
                </a:ext>
              </a:extLst>
            </p:cNvPr>
            <p:cNvSpPr/>
            <p:nvPr/>
          </p:nvSpPr>
          <p:spPr>
            <a:xfrm>
              <a:off x="2570731" y="6088647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DEF5CAA2-BB71-C0D3-026F-9B68E39EEF43}"/>
                </a:ext>
              </a:extLst>
            </p:cNvPr>
            <p:cNvSpPr/>
            <p:nvPr/>
          </p:nvSpPr>
          <p:spPr>
            <a:xfrm>
              <a:off x="8318501" y="5791781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E20C1A5-25BD-1D1E-67BF-59F6FFF60C20}"/>
                </a:ext>
              </a:extLst>
            </p:cNvPr>
            <p:cNvCxnSpPr>
              <a:cxnSpLocks/>
              <a:stCxn id="27" idx="3"/>
              <a:endCxn id="31" idx="1"/>
            </p:cNvCxnSpPr>
            <p:nvPr/>
          </p:nvCxnSpPr>
          <p:spPr>
            <a:xfrm flipV="1">
              <a:off x="6529388" y="6248981"/>
              <a:ext cx="1789113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feil: nach rechts 32">
              <a:extLst>
                <a:ext uri="{FF2B5EF4-FFF2-40B4-BE49-F238E27FC236}">
                  <a16:creationId xmlns:a16="http://schemas.microsoft.com/office/drawing/2014/main" id="{1A03F500-1D6D-88A9-51CF-D1A2F9D837D0}"/>
                </a:ext>
              </a:extLst>
            </p:cNvPr>
            <p:cNvSpPr/>
            <p:nvPr/>
          </p:nvSpPr>
          <p:spPr>
            <a:xfrm>
              <a:off x="7977188" y="6075946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98A981B9-4B99-8CF7-244C-F0790C86EF9D}"/>
                </a:ext>
              </a:extLst>
            </p:cNvPr>
            <p:cNvGrpSpPr/>
            <p:nvPr/>
          </p:nvGrpSpPr>
          <p:grpSpPr>
            <a:xfrm>
              <a:off x="322262" y="4705930"/>
              <a:ext cx="685800" cy="1003409"/>
              <a:chOff x="1881187" y="1687710"/>
              <a:chExt cx="685800" cy="1003409"/>
            </a:xfrm>
          </p:grpSpPr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EA9D09AA-F274-2735-1F6B-BA7509A5A581}"/>
                  </a:ext>
                </a:extLst>
              </p:cNvPr>
              <p:cNvCxnSpPr>
                <a:cxnSpLocks/>
                <a:stCxn id="36" idx="2"/>
              </p:cNvCxnSpPr>
              <p:nvPr/>
            </p:nvCxnSpPr>
            <p:spPr>
              <a:xfrm flipH="1">
                <a:off x="2224086" y="2144910"/>
                <a:ext cx="1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hteck: abgerundete Ecken 35">
                <a:extLst>
                  <a:ext uri="{FF2B5EF4-FFF2-40B4-BE49-F238E27FC236}">
                    <a16:creationId xmlns:a16="http://schemas.microsoft.com/office/drawing/2014/main" id="{6AC60A1C-F2EC-BC99-E892-B543540E5408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6858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first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E541929E-2BA0-41B4-B67C-3136C679514D}"/>
                </a:ext>
              </a:extLst>
            </p:cNvPr>
            <p:cNvGrpSpPr/>
            <p:nvPr/>
          </p:nvGrpSpPr>
          <p:grpSpPr>
            <a:xfrm>
              <a:off x="8432803" y="4705930"/>
              <a:ext cx="685795" cy="1003409"/>
              <a:chOff x="1881187" y="1687710"/>
              <a:chExt cx="457200" cy="1003409"/>
            </a:xfrm>
          </p:grpSpPr>
          <p:cxnSp>
            <p:nvCxnSpPr>
              <p:cNvPr id="38" name="Gerade Verbindung mit Pfeil 37">
                <a:extLst>
                  <a:ext uri="{FF2B5EF4-FFF2-40B4-BE49-F238E27FC236}">
                    <a16:creationId xmlns:a16="http://schemas.microsoft.com/office/drawing/2014/main" id="{CF9D1BED-93FF-6828-1758-8BB29C22BB21}"/>
                  </a:ext>
                </a:extLst>
              </p:cNvPr>
              <p:cNvCxnSpPr>
                <a:cxnSpLocks/>
                <a:stCxn id="39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hteck: abgerundete Ecken 38">
                <a:extLst>
                  <a:ext uri="{FF2B5EF4-FFF2-40B4-BE49-F238E27FC236}">
                    <a16:creationId xmlns:a16="http://schemas.microsoft.com/office/drawing/2014/main" id="{E345F7E8-D212-CCF7-F169-616C14384171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last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1731D547-853C-6451-9A2B-F7B995F5A94B}"/>
                </a:ext>
              </a:extLst>
            </p:cNvPr>
            <p:cNvGrpSpPr/>
            <p:nvPr/>
          </p:nvGrpSpPr>
          <p:grpSpPr>
            <a:xfrm>
              <a:off x="3162301" y="4705930"/>
              <a:ext cx="457200" cy="1003409"/>
              <a:chOff x="1881187" y="1687710"/>
              <a:chExt cx="457200" cy="1003409"/>
            </a:xfrm>
          </p:grpSpPr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E5D9328F-BB12-A669-B083-F381B4FAC38D}"/>
                  </a:ext>
                </a:extLst>
              </p:cNvPr>
              <p:cNvCxnSpPr>
                <a:cxnSpLocks/>
                <a:stCxn id="42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DC925D1-FDA6-6B0D-93F9-4ED4A9E74995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8F591E81-8DCA-73FD-25EC-65443DD36B2C}"/>
                </a:ext>
              </a:extLst>
            </p:cNvPr>
            <p:cNvSpPr/>
            <p:nvPr/>
          </p:nvSpPr>
          <p:spPr>
            <a:xfrm>
              <a:off x="11022014" y="5807938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0B7186AC-2301-1B48-E4F8-3754515CAC54}"/>
                </a:ext>
              </a:extLst>
            </p:cNvPr>
            <p:cNvCxnSpPr>
              <a:cxnSpLocks/>
              <a:stCxn id="31" idx="3"/>
              <a:endCxn id="43" idx="1"/>
            </p:cNvCxnSpPr>
            <p:nvPr/>
          </p:nvCxnSpPr>
          <p:spPr>
            <a:xfrm>
              <a:off x="9232901" y="6248981"/>
              <a:ext cx="1789113" cy="161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Pfeil: nach rechts 47">
              <a:extLst>
                <a:ext uri="{FF2B5EF4-FFF2-40B4-BE49-F238E27FC236}">
                  <a16:creationId xmlns:a16="http://schemas.microsoft.com/office/drawing/2014/main" id="{75E8AFFA-6870-3AE0-41C6-B556F5AC2AD0}"/>
                </a:ext>
              </a:extLst>
            </p:cNvPr>
            <p:cNvSpPr/>
            <p:nvPr/>
          </p:nvSpPr>
          <p:spPr>
            <a:xfrm>
              <a:off x="10680701" y="6090514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FF6A218E-0799-F1AF-774F-FCC56EE21B18}"/>
              </a:ext>
            </a:extLst>
          </p:cNvPr>
          <p:cNvCxnSpPr>
            <a:cxnSpLocks/>
          </p:cNvCxnSpPr>
          <p:nvPr/>
        </p:nvCxnSpPr>
        <p:spPr>
          <a:xfrm>
            <a:off x="92868" y="4143375"/>
            <a:ext cx="119586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E41A2B8E-3E1C-3CEF-0231-FB06DCAD75DD}"/>
              </a:ext>
            </a:extLst>
          </p:cNvPr>
          <p:cNvSpPr txBox="1"/>
          <p:nvPr/>
        </p:nvSpPr>
        <p:spPr>
          <a:xfrm>
            <a:off x="53179" y="4251444"/>
            <a:ext cx="3844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Zustand nach der Methode Insert</a:t>
            </a:r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3B5A276-1F8A-C228-08B6-E1C557CEA1C5}"/>
              </a:ext>
            </a:extLst>
          </p:cNvPr>
          <p:cNvSpPr txBox="1"/>
          <p:nvPr/>
        </p:nvSpPr>
        <p:spPr>
          <a:xfrm>
            <a:off x="53179" y="1056713"/>
            <a:ext cx="3683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Zustand vor der Methode Insert</a:t>
            </a:r>
            <a:endParaRPr lang="de-DE" dirty="0"/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A23869CB-8770-956C-4B8E-D5D965FDE7E1}"/>
              </a:ext>
            </a:extLst>
          </p:cNvPr>
          <p:cNvCxnSpPr>
            <a:cxnSpLocks/>
          </p:cNvCxnSpPr>
          <p:nvPr/>
        </p:nvCxnSpPr>
        <p:spPr>
          <a:xfrm>
            <a:off x="92868" y="1028700"/>
            <a:ext cx="119586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1918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4" grpId="0"/>
      <p:bldP spid="5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8D2926ED-FD6E-798E-9F84-C53D65F1A2E9}"/>
              </a:ext>
            </a:extLst>
          </p:cNvPr>
          <p:cNvSpPr txBox="1"/>
          <p:nvPr/>
        </p:nvSpPr>
        <p:spPr>
          <a:xfrm>
            <a:off x="1652587" y="2521059"/>
            <a:ext cx="888682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3.7 Implementieren Sie die Methode </a:t>
            </a:r>
            <a:r>
              <a:rPr lang="de-DE" sz="2800" b="1" i="0" dirty="0" err="1">
                <a:solidFill>
                  <a:srgbClr val="DADADA"/>
                </a:solidFill>
                <a:effectLst/>
                <a:latin typeface="+mj-lt"/>
              </a:rPr>
              <a:t>remove</a:t>
            </a:r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 der Klasse List gemäß der Beschreibung in Anlage 4. Sie können alle anderen Methoden der Klasse List und die oben beschriebenen Zeiger </a:t>
            </a:r>
            <a:r>
              <a:rPr lang="de-DE" sz="2800" b="1" i="0" dirty="0" err="1">
                <a:solidFill>
                  <a:srgbClr val="DADADA"/>
                </a:solidFill>
                <a:effectLst/>
                <a:latin typeface="+mj-lt"/>
              </a:rPr>
              <a:t>first</a:t>
            </a:r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, last und </a:t>
            </a:r>
            <a:r>
              <a:rPr lang="de-DE" sz="2800" b="1" i="0" dirty="0" err="1">
                <a:solidFill>
                  <a:srgbClr val="DADADA"/>
                </a:solidFill>
                <a:effectLst/>
                <a:latin typeface="+mj-lt"/>
              </a:rPr>
              <a:t>it</a:t>
            </a:r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 als gegeben voraussetzen.</a:t>
            </a:r>
          </a:p>
          <a:p>
            <a:pPr algn="ctr"/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(10 Punkte)</a:t>
            </a:r>
          </a:p>
          <a:p>
            <a:pPr algn="ctr"/>
            <a:endParaRPr lang="de-DE" sz="2800" b="1" i="0" dirty="0">
              <a:solidFill>
                <a:srgbClr val="DADADA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65591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48506C4-315E-1634-ECE2-D528F45D4F8F}"/>
              </a:ext>
            </a:extLst>
          </p:cNvPr>
          <p:cNvSpPr/>
          <p:nvPr/>
        </p:nvSpPr>
        <p:spPr>
          <a:xfrm>
            <a:off x="-1016000" y="5252683"/>
            <a:ext cx="914400" cy="9144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E27C091-A9E7-E551-B52F-07AAC36F1479}"/>
              </a:ext>
            </a:extLst>
          </p:cNvPr>
          <p:cNvCxnSpPr/>
          <p:nvPr/>
        </p:nvCxnSpPr>
        <p:spPr>
          <a:xfrm>
            <a:off x="6096000" y="228600"/>
            <a:ext cx="0" cy="6400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59E42E6F-CB20-A02A-2592-F0A8E9B903AC}"/>
              </a:ext>
            </a:extLst>
          </p:cNvPr>
          <p:cNvSpPr/>
          <p:nvPr/>
        </p:nvSpPr>
        <p:spPr>
          <a:xfrm>
            <a:off x="-1016000" y="2187086"/>
            <a:ext cx="914400" cy="9144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2512A810-672D-BCE1-D527-CA4C8A9C4AC1}"/>
              </a:ext>
            </a:extLst>
          </p:cNvPr>
          <p:cNvSpPr/>
          <p:nvPr/>
        </p:nvSpPr>
        <p:spPr>
          <a:xfrm>
            <a:off x="-1016000" y="690917"/>
            <a:ext cx="914400" cy="9144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359FEC7-5EDA-42FA-D975-5BF641CF80D8}"/>
              </a:ext>
            </a:extLst>
          </p:cNvPr>
          <p:cNvSpPr/>
          <p:nvPr/>
        </p:nvSpPr>
        <p:spPr>
          <a:xfrm>
            <a:off x="-1016000" y="3683255"/>
            <a:ext cx="914400" cy="9144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438A3D3-1D9F-73D3-20E9-41DF2C5D52D1}"/>
              </a:ext>
            </a:extLst>
          </p:cNvPr>
          <p:cNvSpPr txBox="1"/>
          <p:nvPr/>
        </p:nvSpPr>
        <p:spPr>
          <a:xfrm>
            <a:off x="2363902" y="0"/>
            <a:ext cx="1266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Stack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50BD62C-D12B-22B4-F558-5385268E0F3C}"/>
              </a:ext>
            </a:extLst>
          </p:cNvPr>
          <p:cNvSpPr txBox="1"/>
          <p:nvPr/>
        </p:nvSpPr>
        <p:spPr>
          <a:xfrm>
            <a:off x="8192978" y="0"/>
            <a:ext cx="141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Queue 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EE532131-0547-ED56-BB5C-331CB6A53743}"/>
              </a:ext>
            </a:extLst>
          </p:cNvPr>
          <p:cNvSpPr/>
          <p:nvPr/>
        </p:nvSpPr>
        <p:spPr>
          <a:xfrm>
            <a:off x="12293601" y="5252683"/>
            <a:ext cx="914400" cy="9144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10BADE63-9CC7-AE49-D00C-85BEAC310B51}"/>
              </a:ext>
            </a:extLst>
          </p:cNvPr>
          <p:cNvSpPr/>
          <p:nvPr/>
        </p:nvSpPr>
        <p:spPr>
          <a:xfrm>
            <a:off x="13417211" y="5252683"/>
            <a:ext cx="914400" cy="9144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86C4C6AD-AA9E-5782-98F4-E4EB0C99C979}"/>
              </a:ext>
            </a:extLst>
          </p:cNvPr>
          <p:cNvSpPr/>
          <p:nvPr/>
        </p:nvSpPr>
        <p:spPr>
          <a:xfrm>
            <a:off x="14540821" y="5252683"/>
            <a:ext cx="914400" cy="9144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23B1BF45-6A61-0098-82C8-1C2CF8D98D85}"/>
              </a:ext>
            </a:extLst>
          </p:cNvPr>
          <p:cNvSpPr/>
          <p:nvPr/>
        </p:nvSpPr>
        <p:spPr>
          <a:xfrm>
            <a:off x="15664431" y="5237517"/>
            <a:ext cx="914400" cy="9144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4331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667" decel="4933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28789 1.11111E-6 " pathEditMode="fixed" rAng="0" ptsTypes="AA">
                                      <p:cBhvr>
                                        <p:cTn id="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0.28789 -3.7037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0.28789 1.85185E-6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28828 -1.11111E-6 " pathEditMode="relative" rAng="0" ptsTypes="AA">
                                      <p:cBhvr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28567 -0.00069 L 0.00052 0.0007 " pathEditMode="relative" ptsTypes="AA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250"/>
                            </p:stCondLst>
                            <p:childTnLst>
                              <p:par>
                                <p:cTn id="2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489 0.00046 L -0.00105 0.00185 " pathEditMode="relative" ptsTypes="AA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411 -0.00092 L 0.0013 0.00047 " pathEditMode="relative" ptsTypes="AA">
                                      <p:cBhvr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750"/>
                            </p:stCondLst>
                            <p:childTnLst>
                              <p:par>
                                <p:cTn id="2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51 -0.00301 L -0.00065 -0.00301 " pathEditMode="relative" ptsTypes="AA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-0.48854 1.11111E-6 " pathEditMode="relative" rAng="0" ptsTypes="AA">
                                      <p:cBhvr>
                                        <p:cTn id="3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"/>
                            </p:stCondLst>
                            <p:childTnLst>
                              <p:par>
                                <p:cTn id="33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111E-6 L -0.46406 1.11111E-6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-0.43998 1.11111E-6 " pathEditMode="relative" rAng="0" ptsTypes="AA">
                                      <p:cBhvr>
                                        <p:cTn id="3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07407E-6 L -0.40769 0.00209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9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0" presetClass="path" presetSubtype="0" accel="50000" decel="5000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48984 0.00324 L -0.48984 0.3419 " pathEditMode="relative" ptsTypes="AA">
                                      <p:cBhvr>
                                        <p:cTn id="4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95 -0.00093 L -0.4595 0.3419 " pathEditMode="relative" ptsTypes="AA">
                                      <p:cBhvr>
                                        <p:cTn id="4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972 0.00116 L -0.43972 0.325 " pathEditMode="relative" ptsTypes="AA">
                                      <p:cBhvr>
                                        <p:cTn id="4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75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079 -0.00069 L -0.40079 0.33149 " pathEditMode="relative" ptsTypes="AA">
                                      <p:cBhvr>
                                        <p:cTn id="5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 autoUpdateAnimBg="0"/>
      <p:bldP spid="9" grpId="1" animBg="1"/>
      <p:bldP spid="10" grpId="0" animBg="1"/>
      <p:bldP spid="10" grpId="1" animBg="1"/>
      <p:bldP spid="11" grpId="0" animBg="1"/>
      <p:bldP spid="11" grpId="1" animBg="1"/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AF25A10C-8AC3-2BA5-3809-E085B4339511}"/>
              </a:ext>
            </a:extLst>
          </p:cNvPr>
          <p:cNvSpPr txBox="1"/>
          <p:nvPr/>
        </p:nvSpPr>
        <p:spPr>
          <a:xfrm>
            <a:off x="2328239" y="0"/>
            <a:ext cx="1323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Stack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2388FF5-DB47-C50D-196B-23B164205B29}"/>
              </a:ext>
            </a:extLst>
          </p:cNvPr>
          <p:cNvSpPr txBox="1"/>
          <p:nvPr/>
        </p:nvSpPr>
        <p:spPr>
          <a:xfrm>
            <a:off x="8254999" y="0"/>
            <a:ext cx="141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Queue 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67F4E435-2BA1-3740-1BE6-1B3CB014E3EC}"/>
              </a:ext>
            </a:extLst>
          </p:cNvPr>
          <p:cNvSpPr txBox="1">
            <a:spLocks/>
          </p:cNvSpPr>
          <p:nvPr/>
        </p:nvSpPr>
        <p:spPr>
          <a:xfrm>
            <a:off x="520700" y="1358240"/>
            <a:ext cx="4495800" cy="8255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2400" b="1" dirty="0">
              <a:solidFill>
                <a:schemeClr val="bg1"/>
              </a:solidFill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DF4C76D8-2136-4AA7-F511-B822E727ACE4}"/>
              </a:ext>
            </a:extLst>
          </p:cNvPr>
          <p:cNvCxnSpPr/>
          <p:nvPr/>
        </p:nvCxnSpPr>
        <p:spPr>
          <a:xfrm>
            <a:off x="6096000" y="228600"/>
            <a:ext cx="0" cy="6400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84DCE05B-1F7B-16CE-D11A-5BAB8104A4EE}"/>
              </a:ext>
            </a:extLst>
          </p:cNvPr>
          <p:cNvSpPr txBox="1"/>
          <p:nvPr/>
        </p:nvSpPr>
        <p:spPr>
          <a:xfrm>
            <a:off x="6515783" y="1659285"/>
            <a:ext cx="537209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- </a:t>
            </a:r>
            <a:r>
              <a:rPr lang="en-US" sz="3200" b="1" dirty="0" err="1">
                <a:solidFill>
                  <a:schemeClr val="bg1"/>
                </a:solidFill>
              </a:rPr>
              <a:t>funktionier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nach</a:t>
            </a:r>
            <a:r>
              <a:rPr lang="en-US" sz="3200" b="1" dirty="0">
                <a:solidFill>
                  <a:schemeClr val="bg1"/>
                </a:solidFill>
              </a:rPr>
              <a:t> dem FIFO </a:t>
            </a:r>
            <a:r>
              <a:rPr lang="en-US" sz="3200" b="1" dirty="0" err="1">
                <a:solidFill>
                  <a:schemeClr val="bg1"/>
                </a:solidFill>
              </a:rPr>
              <a:t>Prinzip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- es </a:t>
            </a:r>
            <a:r>
              <a:rPr lang="en-US" sz="3200" b="1" dirty="0" err="1">
                <a:solidFill>
                  <a:schemeClr val="bg1"/>
                </a:solidFill>
              </a:rPr>
              <a:t>kann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nur</a:t>
            </a:r>
            <a:r>
              <a:rPr lang="en-US" sz="3200" b="1" dirty="0">
                <a:solidFill>
                  <a:schemeClr val="bg1"/>
                </a:solidFill>
              </a:rPr>
              <a:t> auf das </a:t>
            </a:r>
            <a:r>
              <a:rPr lang="en-US" sz="3200" b="1" dirty="0" err="1">
                <a:solidFill>
                  <a:schemeClr val="bg1"/>
                </a:solidFill>
              </a:rPr>
              <a:t>erste</a:t>
            </a:r>
            <a:r>
              <a:rPr lang="en-US" sz="3200" b="1" dirty="0">
                <a:solidFill>
                  <a:schemeClr val="bg1"/>
                </a:solidFill>
              </a:rPr>
              <a:t> Element </a:t>
            </a:r>
            <a:r>
              <a:rPr lang="en-US" sz="3200" b="1" dirty="0" err="1">
                <a:solidFill>
                  <a:schemeClr val="bg1"/>
                </a:solidFill>
              </a:rPr>
              <a:t>zugegriffen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werden</a:t>
            </a:r>
            <a:r>
              <a:rPr lang="en-US" sz="3200" b="1" dirty="0">
                <a:solidFill>
                  <a:schemeClr val="bg1"/>
                </a:solidFill>
              </a:rPr>
              <a:t>, </a:t>
            </a:r>
            <a:r>
              <a:rPr lang="de-DE" sz="3200" b="1" dirty="0">
                <a:solidFill>
                  <a:schemeClr val="bg1"/>
                </a:solidFill>
              </a:rPr>
              <a:t>beim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loeschen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wird</a:t>
            </a:r>
            <a:r>
              <a:rPr lang="en-US" sz="3200" b="1" dirty="0">
                <a:solidFill>
                  <a:schemeClr val="bg1"/>
                </a:solidFill>
              </a:rPr>
              <a:t> dieses </a:t>
            </a:r>
            <a:r>
              <a:rPr lang="en-US" sz="3200" b="1" dirty="0" err="1">
                <a:solidFill>
                  <a:schemeClr val="bg1"/>
                </a:solidFill>
              </a:rPr>
              <a:t>entfernt</a:t>
            </a:r>
            <a:endParaRPr lang="de-DE" sz="32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30CE3FE-21FA-AB17-60D7-CA27181F0AD8}"/>
              </a:ext>
            </a:extLst>
          </p:cNvPr>
          <p:cNvSpPr txBox="1"/>
          <p:nvPr/>
        </p:nvSpPr>
        <p:spPr>
          <a:xfrm>
            <a:off x="304119" y="1652275"/>
            <a:ext cx="537209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- </a:t>
            </a:r>
            <a:r>
              <a:rPr lang="en-US" sz="3200" b="1" dirty="0" err="1">
                <a:solidFill>
                  <a:schemeClr val="bg1"/>
                </a:solidFill>
              </a:rPr>
              <a:t>funktionier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nach</a:t>
            </a:r>
            <a:r>
              <a:rPr lang="en-US" sz="3200" b="1" dirty="0">
                <a:solidFill>
                  <a:schemeClr val="bg1"/>
                </a:solidFill>
              </a:rPr>
              <a:t> dem LIFO </a:t>
            </a:r>
            <a:r>
              <a:rPr lang="en-US" sz="3200" b="1" dirty="0" err="1">
                <a:solidFill>
                  <a:schemeClr val="bg1"/>
                </a:solidFill>
              </a:rPr>
              <a:t>Prinzip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- es </a:t>
            </a:r>
            <a:r>
              <a:rPr lang="en-US" sz="3200" b="1" dirty="0" err="1">
                <a:solidFill>
                  <a:schemeClr val="bg1"/>
                </a:solidFill>
              </a:rPr>
              <a:t>kann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nur</a:t>
            </a:r>
            <a:r>
              <a:rPr lang="en-US" sz="3200" b="1" dirty="0">
                <a:solidFill>
                  <a:schemeClr val="bg1"/>
                </a:solidFill>
              </a:rPr>
              <a:t> auf das </a:t>
            </a:r>
            <a:r>
              <a:rPr lang="en-US" sz="3200" b="1" dirty="0" err="1">
                <a:solidFill>
                  <a:schemeClr val="bg1"/>
                </a:solidFill>
              </a:rPr>
              <a:t>letzte</a:t>
            </a:r>
            <a:r>
              <a:rPr lang="en-US" sz="3200" b="1" dirty="0">
                <a:solidFill>
                  <a:schemeClr val="bg1"/>
                </a:solidFill>
              </a:rPr>
              <a:t> Element </a:t>
            </a:r>
            <a:r>
              <a:rPr lang="en-US" sz="3200" b="1" dirty="0" err="1">
                <a:solidFill>
                  <a:schemeClr val="bg1"/>
                </a:solidFill>
              </a:rPr>
              <a:t>zugegriffen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werden</a:t>
            </a:r>
            <a:r>
              <a:rPr lang="en-US" sz="3200" b="1" dirty="0">
                <a:solidFill>
                  <a:schemeClr val="bg1"/>
                </a:solidFill>
              </a:rPr>
              <a:t>, </a:t>
            </a:r>
            <a:r>
              <a:rPr lang="de-DE" sz="3200" b="1" dirty="0">
                <a:solidFill>
                  <a:schemeClr val="bg1"/>
                </a:solidFill>
              </a:rPr>
              <a:t>beim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loeschen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wird</a:t>
            </a:r>
            <a:r>
              <a:rPr lang="en-US" sz="3200" b="1" dirty="0">
                <a:solidFill>
                  <a:schemeClr val="bg1"/>
                </a:solidFill>
              </a:rPr>
              <a:t> dieses </a:t>
            </a:r>
            <a:r>
              <a:rPr lang="en-US" sz="3200" b="1" dirty="0" err="1">
                <a:solidFill>
                  <a:schemeClr val="bg1"/>
                </a:solidFill>
              </a:rPr>
              <a:t>entfernt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0312063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67F4E435-2BA1-3740-1BE6-1B3CB014E3EC}"/>
              </a:ext>
            </a:extLst>
          </p:cNvPr>
          <p:cNvSpPr txBox="1">
            <a:spLocks/>
          </p:cNvSpPr>
          <p:nvPr/>
        </p:nvSpPr>
        <p:spPr>
          <a:xfrm>
            <a:off x="0" y="800100"/>
            <a:ext cx="12192000" cy="5257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4400" b="1" dirty="0">
              <a:solidFill>
                <a:schemeClr val="bg1"/>
              </a:solidFill>
            </a:endParaRPr>
          </a:p>
          <a:p>
            <a:endParaRPr lang="de-DE" sz="4400" b="1" dirty="0">
              <a:solidFill>
                <a:schemeClr val="bg1"/>
              </a:solidFill>
            </a:endParaRPr>
          </a:p>
          <a:p>
            <a:r>
              <a:rPr lang="de-DE" sz="3600" b="1" dirty="0">
                <a:solidFill>
                  <a:schemeClr val="bg1"/>
                </a:solidFill>
              </a:rPr>
              <a:t>Sie erinnern sich, dass zum Aufbau einer einfach verketteten Liste Containerobjekte verwendet werden können, die jeweils neben dem zu speichernden Objekt auch einen Verweis auf das nächste Containerobjekt enthalten.</a:t>
            </a:r>
          </a:p>
          <a:p>
            <a:endParaRPr lang="de-DE" sz="3600" b="1" dirty="0">
              <a:solidFill>
                <a:schemeClr val="bg1"/>
              </a:solidFill>
            </a:endParaRPr>
          </a:p>
          <a:p>
            <a:r>
              <a:rPr lang="de-DE" sz="3600" b="1" dirty="0">
                <a:solidFill>
                  <a:schemeClr val="bg1"/>
                </a:solidFill>
              </a:rPr>
              <a:t>3.2 Geben Sie den Programmcode einer Containerklasse mit den beschriebenen Eigenschaften an. Dabei sollen neben den Attributen ein Konstruktor sowie </a:t>
            </a:r>
            <a:r>
              <a:rPr lang="de-DE" sz="3600" b="1" dirty="0" err="1">
                <a:solidFill>
                  <a:schemeClr val="bg1"/>
                </a:solidFill>
              </a:rPr>
              <a:t>get</a:t>
            </a:r>
            <a:r>
              <a:rPr lang="de-DE" sz="3600" b="1" dirty="0">
                <a:solidFill>
                  <a:schemeClr val="bg1"/>
                </a:solidFill>
              </a:rPr>
              <a:t>- und </a:t>
            </a:r>
            <a:r>
              <a:rPr lang="de-DE" sz="3600" b="1" dirty="0" err="1">
                <a:solidFill>
                  <a:schemeClr val="bg1"/>
                </a:solidFill>
              </a:rPr>
              <a:t>set</a:t>
            </a:r>
            <a:r>
              <a:rPr lang="de-DE" sz="3600" b="1" dirty="0">
                <a:solidFill>
                  <a:schemeClr val="bg1"/>
                </a:solidFill>
              </a:rPr>
              <a:t>-Methoden realisiert werden. </a:t>
            </a:r>
          </a:p>
          <a:p>
            <a:r>
              <a:rPr lang="de-DE" sz="3600" b="1" dirty="0">
                <a:solidFill>
                  <a:schemeClr val="bg1"/>
                </a:solidFill>
              </a:rPr>
              <a:t>(7 Punkte)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B712574-0D8D-7B14-094D-9529A7B62A3B}"/>
              </a:ext>
            </a:extLst>
          </p:cNvPr>
          <p:cNvCxnSpPr>
            <a:cxnSpLocks/>
          </p:cNvCxnSpPr>
          <p:nvPr/>
        </p:nvCxnSpPr>
        <p:spPr>
          <a:xfrm>
            <a:off x="0" y="3289300"/>
            <a:ext cx="12192000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864448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BC087C8-3BF5-79A8-F805-87A43C7679A8}"/>
              </a:ext>
            </a:extLst>
          </p:cNvPr>
          <p:cNvSpPr txBox="1"/>
          <p:nvPr/>
        </p:nvSpPr>
        <p:spPr>
          <a:xfrm>
            <a:off x="4470400" y="101600"/>
            <a:ext cx="325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Container class</a:t>
            </a:r>
            <a:endParaRPr lang="de-DE" sz="3200" b="1" dirty="0">
              <a:solidFill>
                <a:schemeClr val="bg1"/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A8C77C0-072B-F269-1977-4433A96CD916}"/>
              </a:ext>
            </a:extLst>
          </p:cNvPr>
          <p:cNvCxnSpPr>
            <a:cxnSpLocks noGrp="1" noRot="1" noMove="1" noResize="1" noEditPoints="1" noAdjustHandles="1" noChangeArrowheads="1" noChangeShapeType="1"/>
            <a:stCxn id="11" idx="3"/>
            <a:endCxn id="13" idx="1"/>
          </p:cNvCxnSpPr>
          <p:nvPr/>
        </p:nvCxnSpPr>
        <p:spPr>
          <a:xfrm>
            <a:off x="3849687" y="2921000"/>
            <a:ext cx="17891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DA76064E-0175-867A-393F-601EBE5F983D}"/>
              </a:ext>
            </a:extLst>
          </p:cNvPr>
          <p:cNvCxnSpPr>
            <a:cxnSpLocks noGrp="1" noRot="1" noMove="1" noResize="1" noEditPoints="1" noAdjustHandles="1" noChangeArrowheads="1" noChangeShapeType="1"/>
            <a:stCxn id="13" idx="3"/>
            <a:endCxn id="12" idx="1"/>
          </p:cNvCxnSpPr>
          <p:nvPr/>
        </p:nvCxnSpPr>
        <p:spPr>
          <a:xfrm flipV="1">
            <a:off x="6553200" y="2908300"/>
            <a:ext cx="1789113" cy="12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E011EDB3-A49A-B2EC-D575-452138DE752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935287" y="2463800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5E6E6DB-8D79-6444-DDD0-512E8C3C43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42313" y="2451100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F871054-D4C1-7F2F-F178-9FD68DEDA6C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638800" y="2463800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7E3238FC-DBBF-5DBB-FF74-A5D56F7708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63887" y="3949700"/>
            <a:ext cx="457200" cy="457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55528105-A426-83A4-5331-43B4CFC10A6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570913" y="3949700"/>
            <a:ext cx="457200" cy="457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925391C5-5373-5887-EFC2-7350D1424F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867400" y="3949700"/>
            <a:ext cx="457200" cy="457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047B893D-CB60-8E16-CD57-36037EC8AD66}"/>
              </a:ext>
            </a:extLst>
          </p:cNvPr>
          <p:cNvCxnSpPr>
            <a:cxnSpLocks/>
            <a:stCxn id="11" idx="2"/>
            <a:endCxn id="28" idx="0"/>
          </p:cNvCxnSpPr>
          <p:nvPr/>
        </p:nvCxnSpPr>
        <p:spPr>
          <a:xfrm>
            <a:off x="3392487" y="3378200"/>
            <a:ext cx="0" cy="57150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1B99BDEA-629D-1B13-FC92-3F29FAE9CC1C}"/>
              </a:ext>
            </a:extLst>
          </p:cNvPr>
          <p:cNvCxnSpPr>
            <a:cxnSpLocks noGrp="1" noRot="1" noMove="1" noResize="1" noEditPoints="1" noAdjustHandles="1" noChangeArrowheads="1" noChangeShapeType="1"/>
            <a:stCxn id="13" idx="2"/>
            <a:endCxn id="30" idx="0"/>
          </p:cNvCxnSpPr>
          <p:nvPr/>
        </p:nvCxnSpPr>
        <p:spPr>
          <a:xfrm>
            <a:off x="6096000" y="3378200"/>
            <a:ext cx="0" cy="57150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828AE254-F0E6-5FBA-0638-196542033431}"/>
              </a:ext>
            </a:extLst>
          </p:cNvPr>
          <p:cNvCxnSpPr>
            <a:cxnSpLocks noGrp="1" noRot="1" noMove="1" noResize="1" noEditPoints="1" noAdjustHandles="1" noChangeArrowheads="1" noChangeShapeType="1"/>
            <a:stCxn id="12" idx="2"/>
            <a:endCxn id="29" idx="0"/>
          </p:cNvCxnSpPr>
          <p:nvPr/>
        </p:nvCxnSpPr>
        <p:spPr>
          <a:xfrm>
            <a:off x="8799513" y="3365500"/>
            <a:ext cx="0" cy="58420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6DBBCB6E-9C44-A127-387D-07B95E83F7D6}"/>
              </a:ext>
            </a:extLst>
          </p:cNvPr>
          <p:cNvSpPr txBox="1"/>
          <p:nvPr/>
        </p:nvSpPr>
        <p:spPr>
          <a:xfrm>
            <a:off x="1123550" y="1524943"/>
            <a:ext cx="1639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Container</a:t>
            </a:r>
            <a:endParaRPr lang="de-DE" sz="2400" b="1" dirty="0">
              <a:solidFill>
                <a:schemeClr val="bg1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681C146-7703-CAB8-B325-429E51238500}"/>
              </a:ext>
            </a:extLst>
          </p:cNvPr>
          <p:cNvSpPr txBox="1"/>
          <p:nvPr/>
        </p:nvSpPr>
        <p:spPr>
          <a:xfrm>
            <a:off x="1645838" y="4871392"/>
            <a:ext cx="111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Object</a:t>
            </a:r>
            <a:endParaRPr lang="de-DE" sz="2400" b="1" dirty="0">
              <a:solidFill>
                <a:schemeClr val="bg1"/>
              </a:solidFill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4D6D554F-C8AE-ABA1-4F99-24C76EE3D91E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2203051" y="4406900"/>
            <a:ext cx="873524" cy="4644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0E746296-543C-9552-FD8D-7F681A41A81A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943494" y="1986608"/>
            <a:ext cx="904481" cy="4644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1759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8" grpId="0" animBg="1"/>
      <p:bldP spid="29" grpId="0" animBg="1"/>
      <p:bldP spid="30" grpId="0" animBg="1"/>
      <p:bldP spid="39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BC087C8-3BF5-79A8-F805-87A43C7679A8}"/>
              </a:ext>
            </a:extLst>
          </p:cNvPr>
          <p:cNvSpPr txBox="1"/>
          <p:nvPr/>
        </p:nvSpPr>
        <p:spPr>
          <a:xfrm>
            <a:off x="4175124" y="0"/>
            <a:ext cx="4070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</a:rPr>
              <a:t>Implementierung</a:t>
            </a:r>
            <a:r>
              <a:rPr lang="en-US" sz="3200" b="1" dirty="0">
                <a:solidFill>
                  <a:schemeClr val="bg1"/>
                </a:solidFill>
              </a:rPr>
              <a:t> 3.2</a:t>
            </a:r>
            <a:endParaRPr lang="de-DE" sz="3200" b="1" dirty="0">
              <a:solidFill>
                <a:schemeClr val="bg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7048CBC-B115-7756-3A61-74062045A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63" y="1061707"/>
            <a:ext cx="3315163" cy="4734586"/>
          </a:xfrm>
          <a:prstGeom prst="rect">
            <a:avLst/>
          </a:prstGeom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2141857-C399-F261-41AB-265EF13FF63C}"/>
              </a:ext>
            </a:extLst>
          </p:cNvPr>
          <p:cNvSpPr txBox="1"/>
          <p:nvPr/>
        </p:nvSpPr>
        <p:spPr>
          <a:xfrm>
            <a:off x="4281487" y="1061707"/>
            <a:ext cx="38576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item;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fuer</a:t>
            </a:r>
            <a:r>
              <a:rPr lang="en-US" dirty="0">
                <a:solidFill>
                  <a:schemeClr val="bg1"/>
                </a:solidFill>
              </a:rPr>
              <a:t> das Object das der </a:t>
            </a:r>
            <a:r>
              <a:rPr lang="en-US" dirty="0" err="1">
                <a:solidFill>
                  <a:schemeClr val="bg1"/>
                </a:solidFill>
              </a:rPr>
              <a:t>Knoten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haelt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Container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next; </a:t>
            </a:r>
            <a:r>
              <a:rPr lang="en-US" dirty="0" err="1">
                <a:solidFill>
                  <a:schemeClr val="bg1"/>
                </a:solidFill>
              </a:rPr>
              <a:t>fuer</a:t>
            </a:r>
            <a:r>
              <a:rPr lang="en-US" dirty="0">
                <a:solidFill>
                  <a:schemeClr val="bg1"/>
                </a:solidFill>
              </a:rPr>
              <a:t> den </a:t>
            </a:r>
            <a:r>
              <a:rPr lang="en-US" dirty="0" err="1">
                <a:solidFill>
                  <a:schemeClr val="bg1"/>
                </a:solidFill>
              </a:rPr>
              <a:t>eventuell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darauf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folgenden</a:t>
            </a:r>
            <a:r>
              <a:rPr lang="en-US" dirty="0">
                <a:solidFill>
                  <a:schemeClr val="bg1"/>
                </a:solidFill>
              </a:rPr>
              <a:t> container </a:t>
            </a:r>
            <a:r>
              <a:rPr lang="en-US" dirty="0" err="1">
                <a:solidFill>
                  <a:schemeClr val="bg1"/>
                </a:solidFill>
              </a:rPr>
              <a:t>deswegen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wird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Constuctor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=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null;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initialisiert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56026A0-7CEB-7D8D-1CD7-FD8617B81F69}"/>
              </a:ext>
            </a:extLst>
          </p:cNvPr>
          <p:cNvSpPr txBox="1"/>
          <p:nvPr/>
        </p:nvSpPr>
        <p:spPr>
          <a:xfrm>
            <a:off x="9504363" y="520759"/>
            <a:ext cx="144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Unser Code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67E2791-927D-44D0-4FB2-71A148D17899}"/>
              </a:ext>
            </a:extLst>
          </p:cNvPr>
          <p:cNvSpPr/>
          <p:nvPr/>
        </p:nvSpPr>
        <p:spPr>
          <a:xfrm>
            <a:off x="8571474" y="1061707"/>
            <a:ext cx="3315163" cy="473458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3149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ACCC6874-0AB7-8457-42DD-84F5565AD808}"/>
              </a:ext>
            </a:extLst>
          </p:cNvPr>
          <p:cNvSpPr txBox="1"/>
          <p:nvPr/>
        </p:nvSpPr>
        <p:spPr>
          <a:xfrm>
            <a:off x="0" y="1536174"/>
            <a:ext cx="1219199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4800" b="1" i="0" dirty="0">
                <a:solidFill>
                  <a:srgbClr val="DADADA"/>
                </a:solidFill>
                <a:effectLst/>
                <a:latin typeface="+mj-lt"/>
              </a:rPr>
              <a:t>3.3 Beschreiben Sie, welche Änderungen in der Containerklasse zur Realisierung einer doppelt verketteten Liste vorgenommen werden müssen </a:t>
            </a:r>
          </a:p>
          <a:p>
            <a:pPr algn="ctr"/>
            <a:r>
              <a:rPr lang="de-DE" sz="4800" b="1" i="0" dirty="0">
                <a:solidFill>
                  <a:srgbClr val="DADADA"/>
                </a:solidFill>
                <a:effectLst/>
                <a:latin typeface="+mj-lt"/>
              </a:rPr>
              <a:t>(4 Punkte).</a:t>
            </a:r>
          </a:p>
        </p:txBody>
      </p:sp>
    </p:spTree>
    <p:extLst>
      <p:ext uri="{BB962C8B-B14F-4D97-AF65-F5344CB8AC3E}">
        <p14:creationId xmlns:p14="http://schemas.microsoft.com/office/powerpoint/2010/main" val="126803875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BC087C8-3BF5-79A8-F805-87A43C7679A8}"/>
              </a:ext>
            </a:extLst>
          </p:cNvPr>
          <p:cNvSpPr txBox="1"/>
          <p:nvPr/>
        </p:nvSpPr>
        <p:spPr>
          <a:xfrm>
            <a:off x="3121025" y="101600"/>
            <a:ext cx="6407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Container class </a:t>
            </a:r>
            <a:r>
              <a:rPr lang="en-US" sz="3200" b="1" dirty="0" err="1">
                <a:solidFill>
                  <a:schemeClr val="bg1"/>
                </a:solidFill>
              </a:rPr>
              <a:t>doppelt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verkettet</a:t>
            </a:r>
            <a:endParaRPr lang="de-DE" sz="3200" b="1" dirty="0">
              <a:solidFill>
                <a:schemeClr val="bg1"/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A8C77C0-072B-F269-1977-4433A96CD916}"/>
              </a:ext>
            </a:extLst>
          </p:cNvPr>
          <p:cNvCxnSpPr>
            <a:cxnSpLocks noGrp="1" noRot="1" noMove="1" noResize="1" noEditPoints="1" noAdjustHandles="1" noChangeArrowheads="1" noChangeShapeType="1"/>
            <a:stCxn id="11" idx="3"/>
            <a:endCxn id="13" idx="1"/>
          </p:cNvCxnSpPr>
          <p:nvPr/>
        </p:nvCxnSpPr>
        <p:spPr>
          <a:xfrm>
            <a:off x="3849687" y="2921000"/>
            <a:ext cx="17891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DA76064E-0175-867A-393F-601EBE5F983D}"/>
              </a:ext>
            </a:extLst>
          </p:cNvPr>
          <p:cNvCxnSpPr>
            <a:cxnSpLocks noGrp="1" noRot="1" noMove="1" noResize="1" noEditPoints="1" noAdjustHandles="1" noChangeArrowheads="1" noChangeShapeType="1"/>
            <a:stCxn id="13" idx="3"/>
            <a:endCxn id="12" idx="1"/>
          </p:cNvCxnSpPr>
          <p:nvPr/>
        </p:nvCxnSpPr>
        <p:spPr>
          <a:xfrm flipV="1">
            <a:off x="6553200" y="2908300"/>
            <a:ext cx="1789113" cy="12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E011EDB3-A49A-B2EC-D575-452138DE752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935287" y="2463800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5E6E6DB-8D79-6444-DDD0-512E8C3C43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42313" y="2451100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F871054-D4C1-7F2F-F178-9FD68DEDA6C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638800" y="2463800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7E3238FC-DBBF-5DBB-FF74-A5D56F7708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63887" y="3949700"/>
            <a:ext cx="457200" cy="457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55528105-A426-83A4-5331-43B4CFC10A6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570913" y="3949700"/>
            <a:ext cx="457200" cy="457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925391C5-5373-5887-EFC2-7350D1424F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867400" y="3949700"/>
            <a:ext cx="457200" cy="457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047B893D-CB60-8E16-CD57-36037EC8AD66}"/>
              </a:ext>
            </a:extLst>
          </p:cNvPr>
          <p:cNvCxnSpPr>
            <a:cxnSpLocks/>
            <a:stCxn id="11" idx="2"/>
            <a:endCxn id="28" idx="0"/>
          </p:cNvCxnSpPr>
          <p:nvPr/>
        </p:nvCxnSpPr>
        <p:spPr>
          <a:xfrm>
            <a:off x="3392487" y="3378200"/>
            <a:ext cx="0" cy="57150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1B99BDEA-629D-1B13-FC92-3F29FAE9CC1C}"/>
              </a:ext>
            </a:extLst>
          </p:cNvPr>
          <p:cNvCxnSpPr>
            <a:cxnSpLocks noGrp="1" noRot="1" noMove="1" noResize="1" noEditPoints="1" noAdjustHandles="1" noChangeArrowheads="1" noChangeShapeType="1"/>
            <a:stCxn id="13" idx="2"/>
            <a:endCxn id="30" idx="0"/>
          </p:cNvCxnSpPr>
          <p:nvPr/>
        </p:nvCxnSpPr>
        <p:spPr>
          <a:xfrm>
            <a:off x="6096000" y="3378200"/>
            <a:ext cx="0" cy="57150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828AE254-F0E6-5FBA-0638-196542033431}"/>
              </a:ext>
            </a:extLst>
          </p:cNvPr>
          <p:cNvCxnSpPr>
            <a:cxnSpLocks noGrp="1" noRot="1" noMove="1" noResize="1" noEditPoints="1" noAdjustHandles="1" noChangeArrowheads="1" noChangeShapeType="1"/>
            <a:stCxn id="12" idx="2"/>
            <a:endCxn id="29" idx="0"/>
          </p:cNvCxnSpPr>
          <p:nvPr/>
        </p:nvCxnSpPr>
        <p:spPr>
          <a:xfrm>
            <a:off x="8799513" y="3365500"/>
            <a:ext cx="0" cy="58420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6DBBCB6E-9C44-A127-387D-07B95E83F7D6}"/>
              </a:ext>
            </a:extLst>
          </p:cNvPr>
          <p:cNvSpPr txBox="1"/>
          <p:nvPr/>
        </p:nvSpPr>
        <p:spPr>
          <a:xfrm>
            <a:off x="1123550" y="1524943"/>
            <a:ext cx="1639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Container</a:t>
            </a:r>
            <a:endParaRPr lang="de-DE" sz="2400" b="1" dirty="0">
              <a:solidFill>
                <a:schemeClr val="bg1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681C146-7703-CAB8-B325-429E51238500}"/>
              </a:ext>
            </a:extLst>
          </p:cNvPr>
          <p:cNvSpPr txBox="1"/>
          <p:nvPr/>
        </p:nvSpPr>
        <p:spPr>
          <a:xfrm>
            <a:off x="1645838" y="4871392"/>
            <a:ext cx="111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Object</a:t>
            </a:r>
            <a:endParaRPr lang="de-DE" sz="2400" b="1" dirty="0">
              <a:solidFill>
                <a:schemeClr val="bg1"/>
              </a:solidFill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4D6D554F-C8AE-ABA1-4F99-24C76EE3D91E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2203051" y="4406900"/>
            <a:ext cx="873524" cy="4644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0E746296-543C-9552-FD8D-7F681A41A81A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943494" y="1986608"/>
            <a:ext cx="904481" cy="4644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914A1E1F-386F-EF03-8ECF-72BA4841CB53}"/>
              </a:ext>
            </a:extLst>
          </p:cNvPr>
          <p:cNvSpPr/>
          <p:nvPr/>
        </p:nvSpPr>
        <p:spPr>
          <a:xfrm>
            <a:off x="7277099" y="2166947"/>
            <a:ext cx="341313" cy="346069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id="{95543F10-46A2-29C2-DF52-E47D433BF60F}"/>
              </a:ext>
            </a:extLst>
          </p:cNvPr>
          <p:cNvSpPr/>
          <p:nvPr/>
        </p:nvSpPr>
        <p:spPr>
          <a:xfrm>
            <a:off x="4573586" y="2166947"/>
            <a:ext cx="341313" cy="346070"/>
          </a:xfrm>
          <a:prstGeom prst="lef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8462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844</Words>
  <Application>Microsoft Office PowerPoint</Application>
  <PresentationFormat>Breitbild</PresentationFormat>
  <Paragraphs>165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9" baseType="lpstr">
      <vt:lpstr>Aptos</vt:lpstr>
      <vt:lpstr>Aptos Display</vt:lpstr>
      <vt:lpstr>Arial</vt:lpstr>
      <vt:lpstr>Cambria Math</vt:lpstr>
      <vt:lpstr>var(--h3-font)</vt:lpstr>
      <vt:lpstr>Office</vt:lpstr>
      <vt:lpstr>Dynamische Datenstrukturen</vt:lpstr>
      <vt:lpstr>3.1 Erklären Sie die Stack und Queue zugrundliegenden Prinzipien  (4 Punkte)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Dynamische Datenstrukturen</dc:title>
  <dc:creator>Marvin Bäumer</dc:creator>
  <cp:lastModifiedBy>Marvin Bäumer</cp:lastModifiedBy>
  <cp:revision>5</cp:revision>
  <dcterms:created xsi:type="dcterms:W3CDTF">2024-01-25T15:00:39Z</dcterms:created>
  <dcterms:modified xsi:type="dcterms:W3CDTF">2024-01-26T15:36:15Z</dcterms:modified>
</cp:coreProperties>
</file>