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76" r:id="rId8"/>
    <p:sldId id="261" r:id="rId9"/>
    <p:sldId id="262" r:id="rId10"/>
    <p:sldId id="263" r:id="rId11"/>
    <p:sldId id="275" r:id="rId12"/>
    <p:sldId id="277" r:id="rId13"/>
    <p:sldId id="272" r:id="rId14"/>
    <p:sldId id="264" r:id="rId15"/>
    <p:sldId id="273" r:id="rId16"/>
    <p:sldId id="27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F48CF0-92AD-3DB6-10EB-EB2FC0095087}" name="Marvin Bäumer" initials="MB" userId="f8c1c2fb7e9f17d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6" d="100"/>
          <a:sy n="106" d="100"/>
        </p:scale>
        <p:origin x="95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D5C17-9987-48A4-5AED-72F43E8BFF4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43D85D0-5B0C-B5D5-4FBC-C6A18B949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37F8D6-CDB9-4262-8820-72A4E2FD435D}"/>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353B2B57-5E6B-628A-6AB8-4215DF3CFC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7B34A6-BE60-3469-7779-60048863BD9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74676107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A5EDF-B0AA-78C8-F987-AC9F9172F27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02E5E0-47AA-1C73-285E-06B0FC2783F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3438F08-ADD7-B9C4-D30E-A39A8DA12662}"/>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3E5841B7-A99D-0C8D-5733-EB8EDEE931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AE0085-3DB7-CCCA-C5A3-87E66F558AF6}"/>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2339862970"/>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C5D2E06-E0C7-C604-6EEE-18F6F97359F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717E90-C82B-A2E9-92A4-068F50FACDF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8457F3-63D9-0860-9467-0E6DE0707140}"/>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4DEF2DE5-6611-36AE-4C7A-45DDF73A4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C4C622-8E99-BACD-114C-26C96CE316A1}"/>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1174087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51E73-B1C0-1A2B-D58B-C802CDA30E0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FEC511-EF74-D58A-05CC-6C4381EA326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297B289-5127-AA69-EAED-08A735FD0AC2}"/>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E92AD217-F421-E42B-984C-9278EB0E10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81D528-31B2-B1F2-BF1E-498EEF929E20}"/>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615491848"/>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740C0-46F2-2A70-6D1C-40AFFA9E30F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4144231-D489-A71D-0143-778E09CC7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95EBB0B-92A1-3000-5F14-3AA0F0C1ED2F}"/>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269AE800-C7B8-9448-8AFB-8AD2688A043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F195DC-D43B-AC24-CD1F-EC5A536B957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94422348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CD1C2-6476-89D0-9FBD-0F463A7FA53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C676CF-C58E-1E01-D671-1EC7051F556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501C28F-A32A-4895-FFAB-1FC197F4484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7E57F62-3EA8-EF3F-76BA-0DA33F74C838}"/>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6" name="Fußzeilenplatzhalter 5">
            <a:extLst>
              <a:ext uri="{FF2B5EF4-FFF2-40B4-BE49-F238E27FC236}">
                <a16:creationId xmlns:a16="http://schemas.microsoft.com/office/drawing/2014/main" id="{CC490FB2-AE7F-437E-056A-0DF599B5E2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F6E31AE-1AF7-FE2D-DC7C-41790964C3A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32524760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6E550-7E1B-6416-ED49-7D0F2DE15F9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E69808-972C-11F1-4E29-33BEC1A58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8717978-8F0E-ED7D-4134-F79F605DDD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2772C0-77BC-5320-A285-386C3FCA7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84676FF-454D-DE72-0C19-FF7FB89C900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EDFEC7-2756-5963-0154-AB16EE8B91DA}"/>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8" name="Fußzeilenplatzhalter 7">
            <a:extLst>
              <a:ext uri="{FF2B5EF4-FFF2-40B4-BE49-F238E27FC236}">
                <a16:creationId xmlns:a16="http://schemas.microsoft.com/office/drawing/2014/main" id="{EAEE9F6D-439A-8384-452B-901D3C3F84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912159A-5875-9653-A3EF-233B268AB24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8525506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2C1AE-B808-EEE4-5A5E-2912063CDDB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4B34DFD-96C2-4ABA-EE26-4429EF46BD5D}"/>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4" name="Fußzeilenplatzhalter 3">
            <a:extLst>
              <a:ext uri="{FF2B5EF4-FFF2-40B4-BE49-F238E27FC236}">
                <a16:creationId xmlns:a16="http://schemas.microsoft.com/office/drawing/2014/main" id="{ECFC0345-DD63-EF6A-5ECF-9032D699814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D1D91C-53B5-4B5A-835A-0E529B602937}"/>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62422319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0F9D62-6B7B-B4BF-28C3-3E3523F5FC7E}"/>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3" name="Fußzeilenplatzhalter 2">
            <a:extLst>
              <a:ext uri="{FF2B5EF4-FFF2-40B4-BE49-F238E27FC236}">
                <a16:creationId xmlns:a16="http://schemas.microsoft.com/office/drawing/2014/main" id="{F7802B74-827A-E222-7C71-8CD34604B7D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8B4FA9B-BDC6-2139-FC7A-463689A42FA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65855309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4C491-9377-5DB1-4524-3FDB2AC7B3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1B126C7-3F35-9DA6-8033-8557436E6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BC4FA2F-EF04-4DA8-5D72-7DFE76E6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91701-D0A1-9522-E546-20F4B16A3A24}"/>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6" name="Fußzeilenplatzhalter 5">
            <a:extLst>
              <a:ext uri="{FF2B5EF4-FFF2-40B4-BE49-F238E27FC236}">
                <a16:creationId xmlns:a16="http://schemas.microsoft.com/office/drawing/2014/main" id="{864C794A-9E64-9770-3141-0D8E8D2377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BE052E-658B-24CC-1A8D-2826DD5CC38B}"/>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42053428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A109E-B7AB-DE8C-0BA4-E2355F4039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812455-DAB8-E1E1-5109-651876A60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DD5E0F5-F7B1-5493-658F-94CDC8054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8E2953D-D418-D128-8C55-AEDC1B1B60F7}"/>
              </a:ext>
            </a:extLst>
          </p:cNvPr>
          <p:cNvSpPr>
            <a:spLocks noGrp="1"/>
          </p:cNvSpPr>
          <p:nvPr>
            <p:ph type="dt" sz="half" idx="10"/>
          </p:nvPr>
        </p:nvSpPr>
        <p:spPr/>
        <p:txBody>
          <a:bodyPr/>
          <a:lstStyle/>
          <a:p>
            <a:fld id="{4539E746-EE64-4906-A74C-7C816821F86E}" type="datetimeFigureOut">
              <a:rPr lang="de-DE" smtClean="0"/>
              <a:t>23.09.2023</a:t>
            </a:fld>
            <a:endParaRPr lang="de-DE"/>
          </a:p>
        </p:txBody>
      </p:sp>
      <p:sp>
        <p:nvSpPr>
          <p:cNvPr id="6" name="Fußzeilenplatzhalter 5">
            <a:extLst>
              <a:ext uri="{FF2B5EF4-FFF2-40B4-BE49-F238E27FC236}">
                <a16:creationId xmlns:a16="http://schemas.microsoft.com/office/drawing/2014/main" id="{9050A810-19E4-882D-05D1-A377A3DED1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A7AE595-1CBB-009D-0925-CC12E563A24A}"/>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86507589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ED5D4C0-5635-0DFF-5618-A3859776D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336108E-1EB5-0381-7FBD-655EFA3AA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BDBF12-FB7F-9131-8AF5-66D8C72DA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E746-EE64-4906-A74C-7C816821F86E}" type="datetimeFigureOut">
              <a:rPr lang="de-DE" smtClean="0"/>
              <a:t>23.09.2023</a:t>
            </a:fld>
            <a:endParaRPr lang="de-DE"/>
          </a:p>
        </p:txBody>
      </p:sp>
      <p:sp>
        <p:nvSpPr>
          <p:cNvPr id="5" name="Fußzeilenplatzhalter 4">
            <a:extLst>
              <a:ext uri="{FF2B5EF4-FFF2-40B4-BE49-F238E27FC236}">
                <a16:creationId xmlns:a16="http://schemas.microsoft.com/office/drawing/2014/main" id="{21E4CBE3-AB1E-AE3E-31A5-67D306673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295FBB6-2E80-FAA2-17D9-35D8F8215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4DF5-AD33-4ED6-8C86-8CA27C5A0E47}" type="slidenum">
              <a:rPr lang="de-DE" smtClean="0"/>
              <a:t>‹Nr.›</a:t>
            </a:fld>
            <a:endParaRPr lang="de-DE"/>
          </a:p>
        </p:txBody>
      </p:sp>
    </p:spTree>
    <p:extLst>
      <p:ext uri="{BB962C8B-B14F-4D97-AF65-F5344CB8AC3E}">
        <p14:creationId xmlns:p14="http://schemas.microsoft.com/office/powerpoint/2010/main" val="265223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gesschau.de/ausland/afrika/niger-teilabzug-frankreich-100.html" TargetMode="External"/><Relationship Id="rId3" Type="http://schemas.openxmlformats.org/officeDocument/2006/relationships/hyperlink" Target="https://de.wikipedia.org/wiki/Putsch" TargetMode="External"/><Relationship Id="rId7" Type="http://schemas.openxmlformats.org/officeDocument/2006/relationships/hyperlink" Target="https://www.tagesschau.de/inland/innenpolitik/niger-putsch-mali-bundeswehr-100.html"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stuttgarter-zeitung.de/inhalt.putsch-im-niger-wie-kam-es-zum-putsch-im-niger.053f4de7-1935-49e0-a865-505de65480aa.html" TargetMode="External"/><Relationship Id="rId11" Type="http://schemas.openxmlformats.org/officeDocument/2006/relationships/image" Target="../media/image12.png"/><Relationship Id="rId5" Type="http://schemas.openxmlformats.org/officeDocument/2006/relationships/hyperlink" Target="https://www.tagesschau.de/ausland/niger-putsch-100.html" TargetMode="External"/><Relationship Id="rId10" Type="http://schemas.openxmlformats.org/officeDocument/2006/relationships/hyperlink" Target="https://www.tagesschau.de/ausland/afrika/ecowas-niger-100.html" TargetMode="External"/><Relationship Id="rId4" Type="http://schemas.openxmlformats.org/officeDocument/2006/relationships/hyperlink" Target="https://www.bmz.de/de/laender/niger" TargetMode="External"/><Relationship Id="rId9" Type="http://schemas.openxmlformats.org/officeDocument/2006/relationships/hyperlink" Target="https://www.uno-fluechtlingshilfe.de/informieren/fluchtrouten/sahelzo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descr="Ein Bild, das Person, Menschliches Gesicht, draußen, Kleidung enthält.&#10;&#10;Automatisch generierte Beschreibung">
            <a:extLst>
              <a:ext uri="{FF2B5EF4-FFF2-40B4-BE49-F238E27FC236}">
                <a16:creationId xmlns:a16="http://schemas.microsoft.com/office/drawing/2014/main" id="{C9C95C16-359A-5CF6-DD62-0F82654C872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3049" y="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F6E68E-CF09-B93E-7CA1-E994473082B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dirty="0" err="1">
                <a:solidFill>
                  <a:srgbClr val="FFFFFF"/>
                </a:solidFill>
              </a:rPr>
              <a:t>Militärputsch</a:t>
            </a:r>
            <a:r>
              <a:rPr lang="en-US" sz="5200" b="1" dirty="0">
                <a:solidFill>
                  <a:srgbClr val="FFFFFF"/>
                </a:solidFill>
              </a:rPr>
              <a:t> </a:t>
            </a:r>
            <a:r>
              <a:rPr lang="en-US" sz="5200" b="1" dirty="0" err="1">
                <a:solidFill>
                  <a:srgbClr val="FFFFFF"/>
                </a:solidFill>
              </a:rPr>
              <a:t>im</a:t>
            </a:r>
            <a:r>
              <a:rPr lang="en-US" sz="5200" b="1" dirty="0">
                <a:solidFill>
                  <a:srgbClr val="FFFFFF"/>
                </a:solidFill>
              </a:rPr>
              <a:t> Niger</a:t>
            </a:r>
            <a:endParaRPr lang="de-DE" sz="5200" b="1" dirty="0">
              <a:solidFill>
                <a:srgbClr val="FFFFFF"/>
              </a:solidFill>
            </a:endParaRPr>
          </a:p>
        </p:txBody>
      </p:sp>
      <p:sp>
        <p:nvSpPr>
          <p:cNvPr id="3" name="Untertitel 2">
            <a:extLst>
              <a:ext uri="{FF2B5EF4-FFF2-40B4-BE49-F238E27FC236}">
                <a16:creationId xmlns:a16="http://schemas.microsoft.com/office/drawing/2014/main" id="{B4C22AEB-F2CD-72DD-4FFA-5034AAE6F781}"/>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1">
                <a:solidFill>
                  <a:srgbClr val="FFFFFF"/>
                </a:solidFill>
              </a:rPr>
              <a:t>Praesentiert von Marvin Baeumer</a:t>
            </a:r>
            <a:endParaRPr lang="de-DE" b="1">
              <a:solidFill>
                <a:srgbClr val="FFFFFF"/>
              </a:solidFill>
            </a:endParaRPr>
          </a:p>
        </p:txBody>
      </p:sp>
    </p:spTree>
    <p:extLst>
      <p:ext uri="{BB962C8B-B14F-4D97-AF65-F5344CB8AC3E}">
        <p14:creationId xmlns:p14="http://schemas.microsoft.com/office/powerpoint/2010/main" val="153489641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Grafik 5" descr="Ein Bild, das Himmel, Gelände, Transport, Flugzeug enthält.&#10;&#10;Automatisch generierte Beschreibung">
            <a:extLst>
              <a:ext uri="{FF2B5EF4-FFF2-40B4-BE49-F238E27FC236}">
                <a16:creationId xmlns:a16="http://schemas.microsoft.com/office/drawing/2014/main" id="{1F0DFEFB-AE68-26C7-F2B9-15DAEFF56E64}"/>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745A7AE3-88E1-64CB-C294-5290EC676E3D}"/>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a:t>
            </a:r>
            <a:r>
              <a:rPr lang="en-US" sz="6000" b="1" dirty="0" err="1">
                <a:solidFill>
                  <a:schemeClr val="bg1"/>
                </a:solidFill>
              </a:rPr>
              <a:t>Frankreich</a:t>
            </a:r>
            <a:endParaRPr lang="de-DE" sz="6000" dirty="0">
              <a:solidFill>
                <a:schemeClr val="bg1"/>
              </a:solidFill>
            </a:endParaRP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5DD1A847-820F-3302-DD7E-9C4C315903B9}"/>
                  </a:ext>
                </a:extLst>
              </p:cNvPr>
              <p:cNvSpPr>
                <a:spLocks noGrp="1"/>
              </p:cNvSpPr>
              <p:nvPr>
                <p:ph idx="1"/>
              </p:nvPr>
            </p:nvSpPr>
            <p:spPr/>
            <p:txBody>
              <a:bodyPr/>
              <a:lstStyle/>
              <a:p>
                <a:pPr>
                  <a:lnSpc>
                    <a:spcPct val="150000"/>
                  </a:lnSpc>
                </a:pPr>
                <a:r>
                  <a:rPr lang="en-US" dirty="0">
                    <a:solidFill>
                      <a:schemeClr val="bg1"/>
                    </a:solidFill>
                  </a:rPr>
                  <a:t>Ablehnung der </a:t>
                </a:r>
                <a:r>
                  <a:rPr lang="en-US" dirty="0" err="1">
                    <a:solidFill>
                      <a:schemeClr val="bg1"/>
                    </a:solidFill>
                  </a:rPr>
                  <a:t>Militaerregierung</a:t>
                </a:r>
                <a:endParaRPr lang="en-US" dirty="0">
                  <a:solidFill>
                    <a:schemeClr val="bg1"/>
                  </a:solidFill>
                </a:endParaRPr>
              </a:p>
              <a:p>
                <a:pPr>
                  <a:lnSpc>
                    <a:spcPct val="150000"/>
                  </a:lnSpc>
                </a:pPr>
                <a:r>
                  <a:rPr lang="en-US" dirty="0" err="1">
                    <a:solidFill>
                      <a:schemeClr val="bg1"/>
                    </a:solidFill>
                  </a:rPr>
                  <a:t>Proteste</a:t>
                </a:r>
                <a:r>
                  <a:rPr lang="en-US" dirty="0">
                    <a:solidFill>
                      <a:schemeClr val="bg1"/>
                    </a:solidFill>
                  </a:rPr>
                  <a:t> </a:t>
                </a:r>
                <a:r>
                  <a:rPr lang="en-US" dirty="0" err="1">
                    <a:solidFill>
                      <a:schemeClr val="bg1"/>
                    </a:solidFill>
                  </a:rPr>
                  <a:t>gegen</a:t>
                </a:r>
                <a:r>
                  <a:rPr lang="en-US" dirty="0">
                    <a:solidFill>
                      <a:schemeClr val="bg1"/>
                    </a:solidFill>
                  </a:rPr>
                  <a:t> </a:t>
                </a:r>
                <a:r>
                  <a:rPr lang="en-US" dirty="0" err="1">
                    <a:solidFill>
                      <a:schemeClr val="bg1"/>
                    </a:solidFill>
                  </a:rPr>
                  <a:t>Frankreich</a:t>
                </a:r>
                <a:endParaRPr lang="en-US" dirty="0">
                  <a:solidFill>
                    <a:schemeClr val="bg1"/>
                  </a:solidFill>
                </a:endParaRPr>
              </a:p>
              <a:p>
                <a:pPr>
                  <a:lnSpc>
                    <a:spcPct val="150000"/>
                  </a:lnSpc>
                </a:pPr>
                <a:r>
                  <a:rPr lang="en-US" dirty="0" err="1">
                    <a:solidFill>
                      <a:schemeClr val="bg1"/>
                    </a:solidFill>
                  </a:rPr>
                  <a:t>Gefahr</a:t>
                </a:r>
                <a:r>
                  <a:rPr lang="en-US" dirty="0">
                    <a:solidFill>
                      <a:schemeClr val="bg1"/>
                    </a:solidFill>
                  </a:rPr>
                  <a:t> </a:t>
                </a:r>
                <a:r>
                  <a:rPr lang="en-US" dirty="0" err="1">
                    <a:solidFill>
                      <a:schemeClr val="bg1"/>
                    </a:solidFill>
                  </a:rPr>
                  <a:t>fuer</a:t>
                </a:r>
                <a:r>
                  <a:rPr lang="en-US" dirty="0">
                    <a:solidFill>
                      <a:schemeClr val="bg1"/>
                    </a:solidFill>
                  </a:rPr>
                  <a:t> </a:t>
                </a:r>
                <a:r>
                  <a:rPr lang="en-US" dirty="0" err="1">
                    <a:solidFill>
                      <a:schemeClr val="bg1"/>
                    </a:solidFill>
                  </a:rPr>
                  <a:t>eigene</a:t>
                </a:r>
                <a:r>
                  <a:rPr lang="en-US" dirty="0">
                    <a:solidFill>
                      <a:schemeClr val="bg1"/>
                    </a:solidFill>
                  </a:rPr>
                  <a:t> </a:t>
                </a:r>
                <a:r>
                  <a:rPr lang="en-US" dirty="0" err="1">
                    <a:solidFill>
                      <a:schemeClr val="bg1"/>
                    </a:solidFill>
                  </a:rPr>
                  <a:t>Truppen</a:t>
                </a:r>
                <a:r>
                  <a:rPr lang="en-US" dirty="0">
                    <a:solidFill>
                      <a:schemeClr val="bg1"/>
                    </a:solidFill>
                  </a:rPr>
                  <a:t> in Niger</a:t>
                </a:r>
              </a:p>
              <a:p>
                <a:pPr>
                  <a:lnSpc>
                    <a:spcPct val="150000"/>
                  </a:lnSpc>
                </a:pPr>
                <a:r>
                  <a:rPr lang="en-US" dirty="0" err="1">
                    <a:solidFill>
                      <a:schemeClr val="bg1"/>
                    </a:solidFill>
                  </a:rPr>
                  <a:t>Wichtiger</a:t>
                </a:r>
                <a:r>
                  <a:rPr lang="en-US" dirty="0">
                    <a:solidFill>
                      <a:schemeClr val="bg1"/>
                    </a:solidFill>
                  </a:rPr>
                  <a:t> Partner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Sahelzone</a:t>
                </a:r>
              </a:p>
              <a:p>
                <a:pPr>
                  <a:lnSpc>
                    <a:spcPct val="150000"/>
                  </a:lnSpc>
                </a:pPr>
                <a:r>
                  <a:rPr lang="en-US" dirty="0" err="1">
                    <a:solidFill>
                      <a:schemeClr val="bg1"/>
                    </a:solidFill>
                  </a:rPr>
                  <a:t>Teilabzug</a:t>
                </a:r>
                <a:r>
                  <a:rPr lang="en-US" dirty="0">
                    <a:solidFill>
                      <a:schemeClr val="bg1"/>
                    </a:solidFill>
                  </a:rPr>
                  <a:t> der 1.500 </a:t>
                </a:r>
                <a:r>
                  <a:rPr lang="en-US" dirty="0" err="1">
                    <a:solidFill>
                      <a:schemeClr val="bg1"/>
                    </a:solidFill>
                  </a:rPr>
                  <a:t>Soldaten</a:t>
                </a:r>
                <a:r>
                  <a:rPr lang="en-US" dirty="0">
                    <a:solidFill>
                      <a:schemeClr val="bg1"/>
                    </a:solidFill>
                  </a:rPr>
                  <a:t> </a:t>
                </a:r>
              </a:p>
            </p:txBody>
          </p:sp>
        </mc:Choice>
        <mc:Fallback>
          <p:sp>
            <p:nvSpPr>
              <p:cNvPr id="3" name="Inhaltsplatzhalter 2">
                <a:extLst>
                  <a:ext uri="{FF2B5EF4-FFF2-40B4-BE49-F238E27FC236}">
                    <a16:creationId xmlns:a16="http://schemas.microsoft.com/office/drawing/2014/main" id="{5DD1A847-820F-3302-DD7E-9C4C315903B9}"/>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CEEBFF04-E0A5-2BE6-607E-4CF637DEE5F7}"/>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Q6</a:t>
            </a:r>
          </a:p>
        </p:txBody>
      </p:sp>
    </p:spTree>
    <p:extLst>
      <p:ext uri="{BB962C8B-B14F-4D97-AF65-F5344CB8AC3E}">
        <p14:creationId xmlns:p14="http://schemas.microsoft.com/office/powerpoint/2010/main" val="18608226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Karte, Atlas, Screenshot enthält.&#10;&#10;Automatisch generierte Beschreibung">
            <a:extLst>
              <a:ext uri="{FF2B5EF4-FFF2-40B4-BE49-F238E27FC236}">
                <a16:creationId xmlns:a16="http://schemas.microsoft.com/office/drawing/2014/main" id="{632D09AC-AB22-0A25-588F-5348C0C65EDA}"/>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73155"/>
            <a:ext cx="12192000" cy="6921375"/>
          </a:xfrm>
          <a:prstGeom prst="rect">
            <a:avLst/>
          </a:prstGeom>
          <a:solidFill>
            <a:schemeClr val="tx1"/>
          </a:solidFill>
        </p:spPr>
      </p:pic>
      <p:sp>
        <p:nvSpPr>
          <p:cNvPr id="2" name="Titel 1">
            <a:extLst>
              <a:ext uri="{FF2B5EF4-FFF2-40B4-BE49-F238E27FC236}">
                <a16:creationId xmlns:a16="http://schemas.microsoft.com/office/drawing/2014/main" id="{38DD6EDA-40B7-2228-4867-A8280381C662}"/>
              </a:ext>
            </a:extLst>
          </p:cNvPr>
          <p:cNvSpPr>
            <a:spLocks noGrp="1"/>
          </p:cNvSpPr>
          <p:nvPr>
            <p:ph type="title"/>
          </p:nvPr>
        </p:nvSpPr>
        <p:spPr/>
        <p:txBody>
          <a:bodyPr>
            <a:normAutofit/>
          </a:bodyPr>
          <a:lstStyle/>
          <a:p>
            <a:r>
              <a:rPr lang="en-US" sz="6000" b="1" dirty="0" err="1">
                <a:solidFill>
                  <a:schemeClr val="bg1"/>
                </a:solidFill>
              </a:rPr>
              <a:t>Sahelzone</a:t>
            </a:r>
            <a:endParaRPr lang="de-DE" sz="6000" b="1" dirty="0">
              <a:solidFill>
                <a:schemeClr val="bg1"/>
              </a:solidFill>
            </a:endParaRPr>
          </a:p>
        </p:txBody>
      </p:sp>
      <p:sp>
        <p:nvSpPr>
          <p:cNvPr id="3" name="Inhaltsplatzhalter 2">
            <a:extLst>
              <a:ext uri="{FF2B5EF4-FFF2-40B4-BE49-F238E27FC236}">
                <a16:creationId xmlns:a16="http://schemas.microsoft.com/office/drawing/2014/main" id="{5324BF78-893E-4AD8-52E4-80F345B7AE61}"/>
              </a:ext>
            </a:extLst>
          </p:cNvPr>
          <p:cNvSpPr>
            <a:spLocks noGrp="1"/>
          </p:cNvSpPr>
          <p:nvPr>
            <p:ph idx="1"/>
          </p:nvPr>
        </p:nvSpPr>
        <p:spPr/>
        <p:txBody>
          <a:bodyPr/>
          <a:lstStyle/>
          <a:p>
            <a:pPr>
              <a:lnSpc>
                <a:spcPct val="150000"/>
              </a:lnSpc>
            </a:pPr>
            <a:r>
              <a:rPr lang="en-US" dirty="0" err="1">
                <a:solidFill>
                  <a:schemeClr val="bg1"/>
                </a:solidFill>
              </a:rPr>
              <a:t>Viele</a:t>
            </a:r>
            <a:r>
              <a:rPr lang="en-US" dirty="0">
                <a:solidFill>
                  <a:schemeClr val="bg1"/>
                </a:solidFill>
              </a:rPr>
              <a:t> </a:t>
            </a:r>
            <a:r>
              <a:rPr lang="en-US" dirty="0" err="1">
                <a:solidFill>
                  <a:schemeClr val="bg1"/>
                </a:solidFill>
              </a:rPr>
              <a:t>Waffenkonfikte</a:t>
            </a:r>
            <a:endParaRPr lang="en-US" dirty="0">
              <a:solidFill>
                <a:schemeClr val="bg1"/>
              </a:solidFill>
            </a:endParaRPr>
          </a:p>
          <a:p>
            <a:pPr>
              <a:lnSpc>
                <a:spcPct val="150000"/>
              </a:lnSpc>
            </a:pPr>
            <a:r>
              <a:rPr lang="en-US" dirty="0">
                <a:solidFill>
                  <a:schemeClr val="bg1"/>
                </a:solidFill>
              </a:rPr>
              <a:t>Extreme </a:t>
            </a:r>
            <a:r>
              <a:rPr lang="en-US" dirty="0" err="1">
                <a:solidFill>
                  <a:schemeClr val="bg1"/>
                </a:solidFill>
              </a:rPr>
              <a:t>Armut</a:t>
            </a:r>
            <a:endParaRPr lang="en-US" dirty="0">
              <a:solidFill>
                <a:schemeClr val="bg1"/>
              </a:solidFill>
            </a:endParaRPr>
          </a:p>
          <a:p>
            <a:pPr>
              <a:lnSpc>
                <a:spcPct val="150000"/>
              </a:lnSpc>
            </a:pPr>
            <a:r>
              <a:rPr lang="en-US" dirty="0" err="1">
                <a:solidFill>
                  <a:schemeClr val="bg1"/>
                </a:solidFill>
              </a:rPr>
              <a:t>Unterentwicklung</a:t>
            </a:r>
            <a:endParaRPr lang="en-US" dirty="0">
              <a:solidFill>
                <a:schemeClr val="bg1"/>
              </a:solidFill>
            </a:endParaRPr>
          </a:p>
          <a:p>
            <a:pPr>
              <a:lnSpc>
                <a:spcPct val="150000"/>
              </a:lnSpc>
            </a:pPr>
            <a:r>
              <a:rPr lang="en-US" dirty="0">
                <a:solidFill>
                  <a:schemeClr val="bg1"/>
                </a:solidFill>
              </a:rPr>
              <a:t>Extreme </a:t>
            </a:r>
            <a:r>
              <a:rPr lang="en-US" dirty="0" err="1">
                <a:solidFill>
                  <a:schemeClr val="bg1"/>
                </a:solidFill>
              </a:rPr>
              <a:t>Auswirkungen</a:t>
            </a:r>
            <a:r>
              <a:rPr lang="en-US" dirty="0">
                <a:solidFill>
                  <a:schemeClr val="bg1"/>
                </a:solidFill>
              </a:rPr>
              <a:t> des </a:t>
            </a:r>
            <a:r>
              <a:rPr lang="en-US" dirty="0" err="1">
                <a:solidFill>
                  <a:schemeClr val="bg1"/>
                </a:solidFill>
              </a:rPr>
              <a:t>Kilmawandels</a:t>
            </a:r>
            <a:endParaRPr lang="en-US" dirty="0">
              <a:solidFill>
                <a:schemeClr val="bg1"/>
              </a:solidFill>
            </a:endParaRPr>
          </a:p>
          <a:p>
            <a:pPr>
              <a:lnSpc>
                <a:spcPct val="150000"/>
              </a:lnSpc>
            </a:pPr>
            <a:r>
              <a:rPr lang="en-US" dirty="0" err="1">
                <a:solidFill>
                  <a:schemeClr val="bg1"/>
                </a:solidFill>
              </a:rPr>
              <a:t>Militaerputschen</a:t>
            </a:r>
            <a:r>
              <a:rPr lang="en-US" dirty="0">
                <a:solidFill>
                  <a:schemeClr val="bg1"/>
                </a:solidFill>
              </a:rPr>
              <a:t> </a:t>
            </a:r>
            <a:endParaRPr lang="de-DE" dirty="0">
              <a:solidFill>
                <a:schemeClr val="bg1"/>
              </a:solidFill>
            </a:endParaRPr>
          </a:p>
        </p:txBody>
      </p:sp>
      <p:sp>
        <p:nvSpPr>
          <p:cNvPr id="4" name="Textfeld 3">
            <a:extLst>
              <a:ext uri="{FF2B5EF4-FFF2-40B4-BE49-F238E27FC236}">
                <a16:creationId xmlns:a16="http://schemas.microsoft.com/office/drawing/2014/main" id="{2CD6A1A5-F686-16F7-C041-B0F673EBC388}"/>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Q7</a:t>
            </a:r>
          </a:p>
        </p:txBody>
      </p:sp>
    </p:spTree>
    <p:extLst>
      <p:ext uri="{BB962C8B-B14F-4D97-AF65-F5344CB8AC3E}">
        <p14:creationId xmlns:p14="http://schemas.microsoft.com/office/powerpoint/2010/main" val="1645223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nhaltsplatzhalter 4" descr="Ein Bild, das Text, Karte, Atlas, Screenshot enthält.&#10;&#10;Automatisch generierte Beschreibung">
            <a:extLst>
              <a:ext uri="{FF2B5EF4-FFF2-40B4-BE49-F238E27FC236}">
                <a16:creationId xmlns:a16="http://schemas.microsoft.com/office/drawing/2014/main" id="{97ED8979-5F8E-1E03-2C24-9E701819D0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92"/>
          <a:stretch/>
        </p:blipFill>
        <p:spPr>
          <a:xfrm>
            <a:off x="20" y="1282"/>
            <a:ext cx="12191980" cy="6856718"/>
          </a:xfrm>
          <a:prstGeom prst="rect">
            <a:avLst/>
          </a:prstGeom>
          <a:solidFill>
            <a:schemeClr val="tx1"/>
          </a:solidFill>
        </p:spPr>
      </p:pic>
    </p:spTree>
    <p:extLst>
      <p:ext uri="{BB962C8B-B14F-4D97-AF65-F5344CB8AC3E}">
        <p14:creationId xmlns:p14="http://schemas.microsoft.com/office/powerpoint/2010/main" val="326211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Karte, Atlas, Text enthält.&#10;&#10;Automatisch generierte Beschreibung">
            <a:extLst>
              <a:ext uri="{FF2B5EF4-FFF2-40B4-BE49-F238E27FC236}">
                <a16:creationId xmlns:a16="http://schemas.microsoft.com/office/drawing/2014/main" id="{773BE719-0A3E-BA66-6344-0FD6FA5145E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
            <a:ext cx="12192001" cy="6858000"/>
          </a:xfrm>
          <a:prstGeom prst="rect">
            <a:avLst/>
          </a:prstGeom>
          <a:solidFill>
            <a:schemeClr val="tx1"/>
          </a:solidFill>
        </p:spPr>
      </p:pic>
      <p:sp>
        <p:nvSpPr>
          <p:cNvPr id="2" name="Titel 1">
            <a:extLst>
              <a:ext uri="{FF2B5EF4-FFF2-40B4-BE49-F238E27FC236}">
                <a16:creationId xmlns:a16="http://schemas.microsoft.com/office/drawing/2014/main" id="{654D3273-7CF4-F643-555D-E67ED05DF2BF}"/>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ECOWAS</a:t>
            </a:r>
            <a:endParaRPr lang="de-DE" sz="6000" b="1" dirty="0">
              <a:solidFill>
                <a:schemeClr val="bg1"/>
              </a:solidFill>
            </a:endParaRPr>
          </a:p>
        </p:txBody>
      </p:sp>
      <p:sp>
        <p:nvSpPr>
          <p:cNvPr id="3" name="Inhaltsplatzhalter 2">
            <a:extLst>
              <a:ext uri="{FF2B5EF4-FFF2-40B4-BE49-F238E27FC236}">
                <a16:creationId xmlns:a16="http://schemas.microsoft.com/office/drawing/2014/main" id="{668B423B-0B88-9127-9FE0-ED18B76C13BF}"/>
              </a:ext>
            </a:extLst>
          </p:cNvPr>
          <p:cNvSpPr>
            <a:spLocks noGrp="1"/>
          </p:cNvSpPr>
          <p:nvPr>
            <p:ph idx="1"/>
          </p:nvPr>
        </p:nvSpPr>
        <p:spPr/>
        <p:txBody>
          <a:bodyPr/>
          <a:lstStyle/>
          <a:p>
            <a:pPr>
              <a:lnSpc>
                <a:spcPct val="250000"/>
              </a:lnSpc>
            </a:pPr>
            <a:r>
              <a:rPr lang="en-US" dirty="0">
                <a:solidFill>
                  <a:schemeClr val="bg1"/>
                </a:solidFill>
              </a:rPr>
              <a:t>Plant </a:t>
            </a:r>
            <a:r>
              <a:rPr lang="en-US" dirty="0" err="1">
                <a:solidFill>
                  <a:schemeClr val="bg1"/>
                </a:solidFill>
              </a:rPr>
              <a:t>einzugreifen</a:t>
            </a:r>
            <a:endParaRPr lang="en-US" dirty="0">
              <a:solidFill>
                <a:schemeClr val="bg1"/>
              </a:solidFill>
            </a:endParaRPr>
          </a:p>
          <a:p>
            <a:pPr>
              <a:lnSpc>
                <a:spcPct val="250000"/>
              </a:lnSpc>
            </a:pPr>
            <a:r>
              <a:rPr lang="en-US" dirty="0" err="1">
                <a:solidFill>
                  <a:schemeClr val="bg1"/>
                </a:solidFill>
              </a:rPr>
              <a:t>Ordnung</a:t>
            </a:r>
            <a:r>
              <a:rPr lang="en-US" dirty="0">
                <a:solidFill>
                  <a:schemeClr val="bg1"/>
                </a:solidFill>
              </a:rPr>
              <a:t> </a:t>
            </a:r>
            <a:r>
              <a:rPr lang="en-US" dirty="0" err="1">
                <a:solidFill>
                  <a:schemeClr val="bg1"/>
                </a:solidFill>
              </a:rPr>
              <a:t>wiederherstellen</a:t>
            </a:r>
            <a:endParaRPr lang="en-US" dirty="0">
              <a:solidFill>
                <a:schemeClr val="bg1"/>
              </a:solidFill>
            </a:endParaRPr>
          </a:p>
        </p:txBody>
      </p:sp>
      <p:sp>
        <p:nvSpPr>
          <p:cNvPr id="4" name="Textfeld 3">
            <a:extLst>
              <a:ext uri="{FF2B5EF4-FFF2-40B4-BE49-F238E27FC236}">
                <a16:creationId xmlns:a16="http://schemas.microsoft.com/office/drawing/2014/main" id="{1B06558F-CDDB-B8C3-343A-10C61D99A3F6}"/>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Q8</a:t>
            </a:r>
            <a:endParaRPr lang="de-DE" b="1" dirty="0">
              <a:solidFill>
                <a:schemeClr val="bg1"/>
              </a:solidFill>
            </a:endParaRPr>
          </a:p>
        </p:txBody>
      </p:sp>
    </p:spTree>
    <p:extLst>
      <p:ext uri="{BB962C8B-B14F-4D97-AF65-F5344CB8AC3E}">
        <p14:creationId xmlns:p14="http://schemas.microsoft.com/office/powerpoint/2010/main" val="1728722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4">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5A589E01-01E9-42F4-F549-A0CA96BC488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CF31790C-CC5B-6DB8-31D9-4BD9E6CCCAF8}"/>
              </a:ext>
            </a:extLst>
          </p:cNvPr>
          <p:cNvSpPr>
            <a:spLocks noGrp="1"/>
          </p:cNvSpPr>
          <p:nvPr>
            <p:ph type="title"/>
          </p:nvPr>
        </p:nvSpPr>
        <p:spPr>
          <a:xfrm>
            <a:off x="1198181" y="728906"/>
            <a:ext cx="9792471" cy="2057037"/>
          </a:xfrm>
        </p:spPr>
        <p:txBody>
          <a:bodyPr>
            <a:normAutofit/>
          </a:bodyPr>
          <a:lstStyle/>
          <a:p>
            <a:r>
              <a:rPr lang="en-US" b="1">
                <a:solidFill>
                  <a:srgbClr val="FFFFFF"/>
                </a:solidFill>
              </a:rPr>
              <a:t>Frage an euch!</a:t>
            </a:r>
            <a:endParaRPr lang="de-DE" b="1">
              <a:solidFill>
                <a:srgbClr val="FFFFFF"/>
              </a:solidFill>
            </a:endParaRPr>
          </a:p>
        </p:txBody>
      </p:sp>
      <p:sp>
        <p:nvSpPr>
          <p:cNvPr id="3" name="Inhaltsplatzhalter 2">
            <a:extLst>
              <a:ext uri="{FF2B5EF4-FFF2-40B4-BE49-F238E27FC236}">
                <a16:creationId xmlns:a16="http://schemas.microsoft.com/office/drawing/2014/main" id="{C292C4B3-BF32-E5FA-03DF-4EC660FE47E1}"/>
              </a:ext>
            </a:extLst>
          </p:cNvPr>
          <p:cNvSpPr>
            <a:spLocks noGrp="1"/>
          </p:cNvSpPr>
          <p:nvPr>
            <p:ph idx="1"/>
          </p:nvPr>
        </p:nvSpPr>
        <p:spPr>
          <a:xfrm>
            <a:off x="1198181" y="2957665"/>
            <a:ext cx="9792471" cy="3171423"/>
          </a:xfrm>
        </p:spPr>
        <p:txBody>
          <a:bodyPr>
            <a:normAutofit/>
          </a:bodyPr>
          <a:lstStyle/>
          <a:p>
            <a:pPr marL="0" indent="0">
              <a:buNone/>
            </a:pPr>
            <a:r>
              <a:rPr lang="de-DE" i="1" dirty="0">
                <a:solidFill>
                  <a:srgbClr val="FFFFFF"/>
                </a:solidFill>
              </a:rPr>
              <a:t>Wie sollten Länder wie Deutschland oder Frankreich auf diese Situation reagieren, die zuvor mit Niger kooperiert haben? </a:t>
            </a:r>
          </a:p>
        </p:txBody>
      </p:sp>
    </p:spTree>
    <p:extLst>
      <p:ext uri="{BB962C8B-B14F-4D97-AF65-F5344CB8AC3E}">
        <p14:creationId xmlns:p14="http://schemas.microsoft.com/office/powerpoint/2010/main" val="22974097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1176C3A2-790F-81F0-40D2-545AF95D1877}"/>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6F67C683-6D71-BD41-3489-335EE4675D3F}"/>
              </a:ext>
            </a:extLst>
          </p:cNvPr>
          <p:cNvSpPr>
            <a:spLocks noGrp="1"/>
          </p:cNvSpPr>
          <p:nvPr>
            <p:ph type="title"/>
          </p:nvPr>
        </p:nvSpPr>
        <p:spPr>
          <a:xfrm>
            <a:off x="1198181" y="728906"/>
            <a:ext cx="9792471" cy="2057037"/>
          </a:xfrm>
        </p:spPr>
        <p:txBody>
          <a:bodyPr>
            <a:normAutofit/>
          </a:bodyPr>
          <a:lstStyle/>
          <a:p>
            <a:r>
              <a:rPr lang="en-US" b="1">
                <a:solidFill>
                  <a:srgbClr val="FFFFFF"/>
                </a:solidFill>
              </a:rPr>
              <a:t>Meine Meinung</a:t>
            </a:r>
            <a:endParaRPr lang="de-DE" b="1">
              <a:solidFill>
                <a:srgbClr val="FFFFFF"/>
              </a:solidFill>
            </a:endParaRPr>
          </a:p>
        </p:txBody>
      </p:sp>
      <p:sp>
        <p:nvSpPr>
          <p:cNvPr id="3" name="Inhaltsplatzhalter 2">
            <a:extLst>
              <a:ext uri="{FF2B5EF4-FFF2-40B4-BE49-F238E27FC236}">
                <a16:creationId xmlns:a16="http://schemas.microsoft.com/office/drawing/2014/main" id="{2C297882-93E2-C387-C4E7-E8991B544140}"/>
              </a:ext>
            </a:extLst>
          </p:cNvPr>
          <p:cNvSpPr>
            <a:spLocks noGrp="1"/>
          </p:cNvSpPr>
          <p:nvPr>
            <p:ph idx="1"/>
          </p:nvPr>
        </p:nvSpPr>
        <p:spPr>
          <a:xfrm>
            <a:off x="1198181" y="2957665"/>
            <a:ext cx="9792471" cy="3171423"/>
          </a:xfrm>
        </p:spPr>
        <p:txBody>
          <a:bodyPr>
            <a:normAutofit/>
          </a:bodyPr>
          <a:lstStyle/>
          <a:p>
            <a:pPr marL="0" indent="0">
              <a:buNone/>
            </a:pPr>
            <a:r>
              <a:rPr lang="de-DE" sz="2400" b="0" i="0" dirty="0">
                <a:solidFill>
                  <a:srgbClr val="D1D5DB"/>
                </a:solidFill>
                <a:effectLst/>
                <a:latin typeface="Söhne"/>
              </a:rPr>
              <a:t>Die westlichen Staaten sollten sich am besten aus der Situation heraushalten, da dies eventuell im Niger zu größeren Problemen führt oder sogar die noch stationierten Truppen in dem Land in eine noch gefährlichere Lage bringt als zuvor schon.</a:t>
            </a:r>
            <a:endParaRPr lang="de-DE" sz="3600" dirty="0">
              <a:solidFill>
                <a:srgbClr val="FFFFFF"/>
              </a:solidFill>
            </a:endParaRPr>
          </a:p>
        </p:txBody>
      </p:sp>
    </p:spTree>
    <p:extLst>
      <p:ext uri="{BB962C8B-B14F-4D97-AF65-F5344CB8AC3E}">
        <p14:creationId xmlns:p14="http://schemas.microsoft.com/office/powerpoint/2010/main" val="380940535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Bücherregal, Regale, Veröffentlichung, Regal enthält.&#10;&#10;Automatisch generierte Beschreibung">
            <a:extLst>
              <a:ext uri="{FF2B5EF4-FFF2-40B4-BE49-F238E27FC236}">
                <a16:creationId xmlns:a16="http://schemas.microsoft.com/office/drawing/2014/main" id="{136FCE81-C396-748C-B5A0-87510C86D92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D0019E3B-3A7D-B80D-56C9-CE2738F24B11}"/>
              </a:ext>
            </a:extLst>
          </p:cNvPr>
          <p:cNvSpPr>
            <a:spLocks noGrp="1"/>
          </p:cNvSpPr>
          <p:nvPr>
            <p:ph type="title"/>
          </p:nvPr>
        </p:nvSpPr>
        <p:spPr/>
        <p:txBody>
          <a:bodyPr/>
          <a:lstStyle/>
          <a:p>
            <a:r>
              <a:rPr lang="en-US" dirty="0" err="1">
                <a:solidFill>
                  <a:schemeClr val="bg1"/>
                </a:solidFill>
              </a:rPr>
              <a:t>Quellen</a:t>
            </a:r>
            <a:endParaRPr lang="de-DE"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FF7839-9634-0EB0-3330-CFDB8C3FE080}"/>
                  </a:ext>
                </a:extLst>
              </p:cNvPr>
              <p:cNvSpPr>
                <a:spLocks noGrp="1"/>
              </p:cNvSpPr>
              <p:nvPr>
                <p:ph idx="1"/>
              </p:nvPr>
            </p:nvSpPr>
            <p:spPr/>
            <p:txBody>
              <a:bodyPr>
                <a:normAutofit/>
              </a:bodyPr>
              <a:lstStyle/>
              <a:p>
                <a:r>
                  <a:rPr lang="en-US" dirty="0">
                    <a:solidFill>
                      <a:schemeClr val="bg1"/>
                    </a:solidFill>
                  </a:rPr>
                  <a:t>Q1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Wikipedia</a:t>
                </a:r>
                <a:r>
                  <a:rPr lang="en-US" dirty="0">
                    <a:solidFill>
                      <a:schemeClr val="bg1"/>
                    </a:solidFill>
                  </a:rPr>
                  <a:t> [22.09.2023]</a:t>
                </a:r>
              </a:p>
              <a:p>
                <a:r>
                  <a:rPr lang="en-US" dirty="0">
                    <a:solidFill>
                      <a:schemeClr val="bg1"/>
                    </a:solidFill>
                  </a:rPr>
                  <a:t>Q2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BMZ</a:t>
                </a:r>
                <a:r>
                  <a:rPr lang="en-US" dirty="0">
                    <a:solidFill>
                      <a:schemeClr val="bg1"/>
                    </a:solidFill>
                  </a:rPr>
                  <a:t> [05.05.2023]</a:t>
                </a:r>
              </a:p>
              <a:p>
                <a:r>
                  <a:rPr lang="en-US" dirty="0">
                    <a:solidFill>
                      <a:schemeClr val="bg1"/>
                    </a:solidFill>
                  </a:rPr>
                  <a:t>Q3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5">
                      <a:extLst>
                        <a:ext uri="{A12FA001-AC4F-418D-AE19-62706E023703}">
                          <ahyp:hlinkClr xmlns:ahyp="http://schemas.microsoft.com/office/drawing/2018/hyperlinkcolor" val="tx"/>
                        </a:ext>
                      </a:extLst>
                    </a:hlinkClick>
                  </a:rPr>
                  <a:t>Tagesschau</a:t>
                </a:r>
                <a:r>
                  <a:rPr lang="en-US" dirty="0">
                    <a:solidFill>
                      <a:schemeClr val="bg1"/>
                    </a:solidFill>
                  </a:rPr>
                  <a:t> [27.07.2023]</a:t>
                </a:r>
              </a:p>
              <a:p>
                <a:r>
                  <a:rPr lang="en-US" dirty="0">
                    <a:solidFill>
                      <a:schemeClr val="bg1"/>
                    </a:solidFill>
                  </a:rPr>
                  <a:t>Q4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6">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6">
                      <a:extLst>
                        <a:ext uri="{A12FA001-AC4F-418D-AE19-62706E023703}">
                          <ahyp:hlinkClr xmlns:ahyp="http://schemas.microsoft.com/office/drawing/2018/hyperlinkcolor" val="tx"/>
                        </a:ext>
                      </a:extLst>
                    </a:hlinkClick>
                  </a:rPr>
                  <a:t>Tagesschau</a:t>
                </a:r>
                <a:r>
                  <a:rPr lang="en-US" dirty="0">
                    <a:solidFill>
                      <a:schemeClr val="bg1"/>
                    </a:solidFill>
                  </a:rPr>
                  <a:t> [07.08.2023]</a:t>
                </a:r>
              </a:p>
              <a:p>
                <a:r>
                  <a:rPr lang="en-US" dirty="0">
                    <a:solidFill>
                      <a:schemeClr val="bg1"/>
                    </a:solidFill>
                  </a:rPr>
                  <a:t>Q5 </a:t>
                </a:r>
                <a14:m>
                  <m:oMath xmlns:m="http://schemas.openxmlformats.org/officeDocument/2006/math">
                    <m:r>
                      <a:rPr lang="en-US"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Tagesschau</a:t>
                </a:r>
                <a:r>
                  <a:rPr lang="de-DE" dirty="0">
                    <a:solidFill>
                      <a:schemeClr val="bg1"/>
                    </a:solidFill>
                  </a:rPr>
                  <a:t> [27.07.2023]</a:t>
                </a:r>
              </a:p>
              <a:p>
                <a:r>
                  <a:rPr lang="de-DE" dirty="0">
                    <a:solidFill>
                      <a:schemeClr val="bg1"/>
                    </a:solidFill>
                  </a:rPr>
                  <a:t>Q6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8">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Tagesschau</a:t>
                </a:r>
                <a:r>
                  <a:rPr lang="de-DE" dirty="0">
                    <a:solidFill>
                      <a:schemeClr val="bg1"/>
                    </a:solidFill>
                  </a:rPr>
                  <a:t> [05.09.2023]</a:t>
                </a:r>
              </a:p>
              <a:p>
                <a:r>
                  <a:rPr lang="de-DE" dirty="0">
                    <a:solidFill>
                      <a:schemeClr val="bg1"/>
                    </a:solidFill>
                  </a:rPr>
                  <a:t>Q7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UNO</a:t>
                </a:r>
                <a:r>
                  <a:rPr lang="de-DE" dirty="0">
                    <a:solidFill>
                      <a:schemeClr val="bg1"/>
                    </a:solidFill>
                  </a:rPr>
                  <a:t> [21.04.2023]</a:t>
                </a:r>
              </a:p>
              <a:p>
                <a:r>
                  <a:rPr lang="de-DE" dirty="0">
                    <a:solidFill>
                      <a:schemeClr val="bg1"/>
                    </a:solidFill>
                  </a:rPr>
                  <a:t>Q8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10">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Tagesschau</a:t>
                </a:r>
                <a:r>
                  <a:rPr lang="de-DE" dirty="0">
                    <a:solidFill>
                      <a:schemeClr val="bg1"/>
                    </a:solidFill>
                  </a:rPr>
                  <a:t> [19.08.2023]</a:t>
                </a:r>
              </a:p>
            </p:txBody>
          </p:sp>
        </mc:Choice>
        <mc:Fallback xmlns="">
          <p:sp>
            <p:nvSpPr>
              <p:cNvPr id="3" name="Inhaltsplatzhalter 2">
                <a:extLst>
                  <a:ext uri="{FF2B5EF4-FFF2-40B4-BE49-F238E27FC236}">
                    <a16:creationId xmlns:a16="http://schemas.microsoft.com/office/drawing/2014/main" id="{C3FF7839-9634-0EB0-3330-CFDB8C3FE080}"/>
                  </a:ext>
                </a:extLst>
              </p:cNvPr>
              <p:cNvSpPr>
                <a:spLocks noGrp="1" noRot="1" noChangeAspect="1" noMove="1" noResize="1" noEditPoints="1" noAdjustHandles="1" noChangeArrowheads="1" noChangeShapeType="1" noTextEdit="1"/>
              </p:cNvSpPr>
              <p:nvPr>
                <p:ph idx="1"/>
              </p:nvPr>
            </p:nvSpPr>
            <p:spPr>
              <a:blipFill>
                <a:blip r:embed="rId11"/>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259455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Bücherregal, Regale, Veröffentlichung, Regal enthält.&#10;&#10;Automatisch generierte Beschreibung">
            <a:extLst>
              <a:ext uri="{FF2B5EF4-FFF2-40B4-BE49-F238E27FC236}">
                <a16:creationId xmlns:a16="http://schemas.microsoft.com/office/drawing/2014/main" id="{983BFFBC-15EE-9E7C-707C-434D31AD79E6}"/>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EB1F3D05-4897-406C-D200-8DF9DC2437CA}"/>
              </a:ext>
            </a:extLst>
          </p:cNvPr>
          <p:cNvSpPr>
            <a:spLocks noGrp="1"/>
          </p:cNvSpPr>
          <p:nvPr>
            <p:ph type="title"/>
          </p:nvPr>
        </p:nvSpPr>
        <p:spPr/>
        <p:txBody>
          <a:bodyPr>
            <a:normAutofit/>
          </a:bodyPr>
          <a:lstStyle/>
          <a:p>
            <a:r>
              <a:rPr lang="en-US" sz="6000" b="1" dirty="0" err="1">
                <a:solidFill>
                  <a:schemeClr val="bg1"/>
                </a:solidFill>
              </a:rPr>
              <a:t>Inhaltsverzeichnis</a:t>
            </a:r>
            <a:r>
              <a:rPr lang="en-US" sz="6000" b="1" dirty="0"/>
              <a:t> </a:t>
            </a:r>
            <a:endParaRPr lang="de-DE" sz="6000" b="1" dirty="0"/>
          </a:p>
        </p:txBody>
      </p:sp>
      <p:sp>
        <p:nvSpPr>
          <p:cNvPr id="3" name="Inhaltsplatzhalter 2">
            <a:extLst>
              <a:ext uri="{FF2B5EF4-FFF2-40B4-BE49-F238E27FC236}">
                <a16:creationId xmlns:a16="http://schemas.microsoft.com/office/drawing/2014/main" id="{0D891D64-28C0-EB82-8645-163C2A512895}"/>
              </a:ext>
            </a:extLst>
          </p:cNvPr>
          <p:cNvSpPr>
            <a:spLocks noGrp="1"/>
          </p:cNvSpPr>
          <p:nvPr>
            <p:ph idx="1"/>
          </p:nvPr>
        </p:nvSpPr>
        <p:spPr>
          <a:xfrm>
            <a:off x="838199" y="1825625"/>
            <a:ext cx="5079522" cy="3816429"/>
          </a:xfrm>
        </p:spPr>
        <p:txBody>
          <a:bodyPr>
            <a:normAutofit lnSpcReduction="10000"/>
          </a:bodyPr>
          <a:lstStyle/>
          <a:p>
            <a:pPr>
              <a:lnSpc>
                <a:spcPct val="200000"/>
              </a:lnSpc>
            </a:pPr>
            <a:r>
              <a:rPr lang="en-US" dirty="0">
                <a:solidFill>
                  <a:schemeClr val="bg1"/>
                </a:solidFill>
              </a:rPr>
              <a:t>Was </a:t>
            </a:r>
            <a:r>
              <a:rPr lang="en-US" dirty="0" err="1">
                <a:solidFill>
                  <a:schemeClr val="bg1"/>
                </a:solidFill>
              </a:rPr>
              <a:t>ist</a:t>
            </a:r>
            <a:r>
              <a:rPr lang="en-US" dirty="0">
                <a:solidFill>
                  <a:schemeClr val="bg1"/>
                </a:solidFill>
              </a:rPr>
              <a:t> </a:t>
            </a:r>
            <a:r>
              <a:rPr lang="en-US" dirty="0" err="1">
                <a:solidFill>
                  <a:schemeClr val="bg1"/>
                </a:solidFill>
              </a:rPr>
              <a:t>ein</a:t>
            </a:r>
            <a:r>
              <a:rPr lang="en-US" dirty="0">
                <a:solidFill>
                  <a:schemeClr val="bg1"/>
                </a:solidFill>
              </a:rPr>
              <a:t> Putsch?</a:t>
            </a:r>
          </a:p>
          <a:p>
            <a:pPr>
              <a:lnSpc>
                <a:spcPct val="200000"/>
              </a:lnSpc>
            </a:pPr>
            <a:r>
              <a:rPr lang="de-DE" dirty="0">
                <a:solidFill>
                  <a:schemeClr val="bg1"/>
                </a:solidFill>
              </a:rPr>
              <a:t>Hintergrundgeschichte</a:t>
            </a:r>
            <a:endParaRPr lang="en-US" dirty="0">
              <a:solidFill>
                <a:schemeClr val="bg1"/>
              </a:solidFill>
            </a:endParaRPr>
          </a:p>
          <a:p>
            <a:pPr>
              <a:lnSpc>
                <a:spcPct val="200000"/>
              </a:lnSpc>
            </a:pPr>
            <a:r>
              <a:rPr lang="de-DE" dirty="0">
                <a:solidFill>
                  <a:schemeClr val="bg1"/>
                </a:solidFill>
              </a:rPr>
              <a:t>Was ist passiert?</a:t>
            </a:r>
          </a:p>
          <a:p>
            <a:pPr>
              <a:lnSpc>
                <a:spcPct val="200000"/>
              </a:lnSpc>
            </a:pPr>
            <a:r>
              <a:rPr lang="de-DE" dirty="0">
                <a:solidFill>
                  <a:schemeClr val="bg1"/>
                </a:solidFill>
              </a:rPr>
              <a:t>Warum kam es zum Putsch?</a:t>
            </a:r>
          </a:p>
          <a:p>
            <a:endParaRPr lang="de-DE" dirty="0"/>
          </a:p>
        </p:txBody>
      </p:sp>
      <p:sp>
        <p:nvSpPr>
          <p:cNvPr id="4" name="Textfeld 3">
            <a:extLst>
              <a:ext uri="{FF2B5EF4-FFF2-40B4-BE49-F238E27FC236}">
                <a16:creationId xmlns:a16="http://schemas.microsoft.com/office/drawing/2014/main" id="{57800AB0-4819-D93D-3FDD-67DA942D8152}"/>
              </a:ext>
            </a:extLst>
          </p:cNvPr>
          <p:cNvSpPr txBox="1"/>
          <p:nvPr/>
        </p:nvSpPr>
        <p:spPr>
          <a:xfrm>
            <a:off x="5917721" y="1825625"/>
            <a:ext cx="4960188" cy="381642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err="1">
                <a:solidFill>
                  <a:schemeClr val="bg1"/>
                </a:solidFill>
              </a:rPr>
              <a:t>Konsequenzen</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a:solidFill>
                  <a:schemeClr val="bg1"/>
                </a:solidFill>
              </a:rPr>
              <a:t>Frage an </a:t>
            </a:r>
            <a:r>
              <a:rPr lang="en-US" sz="2800" dirty="0" err="1">
                <a:solidFill>
                  <a:schemeClr val="bg1"/>
                </a:solidFill>
              </a:rPr>
              <a:t>euch</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err="1">
                <a:solidFill>
                  <a:schemeClr val="bg1"/>
                </a:solidFill>
              </a:rPr>
              <a:t>Meine</a:t>
            </a:r>
            <a:r>
              <a:rPr lang="en-US" sz="2800" dirty="0">
                <a:solidFill>
                  <a:schemeClr val="bg1"/>
                </a:solidFill>
              </a:rPr>
              <a:t> </a:t>
            </a:r>
            <a:r>
              <a:rPr lang="en-US" sz="2800" dirty="0" err="1">
                <a:solidFill>
                  <a:schemeClr val="bg1"/>
                </a:solidFill>
              </a:rPr>
              <a:t>Meinung</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err="1">
                <a:solidFill>
                  <a:schemeClr val="bg1"/>
                </a:solidFill>
              </a:rPr>
              <a:t>Quellen</a:t>
            </a:r>
            <a:endParaRPr lang="en-US" sz="2800" dirty="0">
              <a:solidFill>
                <a:schemeClr val="bg1"/>
              </a:solidFill>
            </a:endParaRPr>
          </a:p>
          <a:p>
            <a:endParaRPr lang="de-DE" dirty="0"/>
          </a:p>
        </p:txBody>
      </p:sp>
    </p:spTree>
    <p:extLst>
      <p:ext uri="{BB962C8B-B14F-4D97-AF65-F5344CB8AC3E}">
        <p14:creationId xmlns:p14="http://schemas.microsoft.com/office/powerpoint/2010/main" val="4022329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Grafik 5" descr="Ein Bild, das draußen, Bild, Person, Zeichnung enthält.&#10;&#10;Automatisch generierte Beschreibung">
            <a:extLst>
              <a:ext uri="{FF2B5EF4-FFF2-40B4-BE49-F238E27FC236}">
                <a16:creationId xmlns:a16="http://schemas.microsoft.com/office/drawing/2014/main" id="{FFDBD26F-3E88-38B2-FE7F-38423D5F30B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8344"/>
          <a:stretch/>
        </p:blipFill>
        <p:spPr>
          <a:xfrm>
            <a:off x="-3049" y="-1"/>
            <a:ext cx="12192001" cy="6857990"/>
          </a:xfrm>
          <a:prstGeom prst="rect">
            <a:avLst/>
          </a:prstGeom>
          <a:solidFill>
            <a:schemeClr val="tx1"/>
          </a:solidFill>
        </p:spPr>
      </p:pic>
      <p:sp>
        <p:nvSpPr>
          <p:cNvPr id="2" name="Titel 1">
            <a:extLst>
              <a:ext uri="{FF2B5EF4-FFF2-40B4-BE49-F238E27FC236}">
                <a16:creationId xmlns:a16="http://schemas.microsoft.com/office/drawing/2014/main" id="{3A494455-85DC-0A97-17FE-04DF8606F08B}"/>
              </a:ext>
            </a:extLst>
          </p:cNvPr>
          <p:cNvSpPr>
            <a:spLocks noGrp="1"/>
          </p:cNvSpPr>
          <p:nvPr>
            <p:ph type="title"/>
          </p:nvPr>
        </p:nvSpPr>
        <p:spPr>
          <a:xfrm>
            <a:off x="1015753" y="593172"/>
            <a:ext cx="6450367" cy="929587"/>
          </a:xfrm>
        </p:spPr>
        <p:txBody>
          <a:bodyPr anchor="t">
            <a:noAutofit/>
          </a:bodyPr>
          <a:lstStyle/>
          <a:p>
            <a:r>
              <a:rPr lang="en-US" sz="6000" b="1" dirty="0">
                <a:solidFill>
                  <a:srgbClr val="FFFFFF"/>
                </a:solidFill>
              </a:rPr>
              <a:t>Was </a:t>
            </a:r>
            <a:r>
              <a:rPr lang="en-US" sz="6000" b="1" dirty="0" err="1">
                <a:solidFill>
                  <a:srgbClr val="FFFFFF"/>
                </a:solidFill>
              </a:rPr>
              <a:t>ist</a:t>
            </a:r>
            <a:r>
              <a:rPr lang="en-US" sz="6000" b="1" dirty="0">
                <a:solidFill>
                  <a:srgbClr val="FFFFFF"/>
                </a:solidFill>
              </a:rPr>
              <a:t> </a:t>
            </a:r>
            <a:r>
              <a:rPr lang="en-US" sz="6000" b="1" dirty="0" err="1">
                <a:solidFill>
                  <a:srgbClr val="FFFFFF"/>
                </a:solidFill>
              </a:rPr>
              <a:t>ein</a:t>
            </a:r>
            <a:r>
              <a:rPr lang="en-US" sz="6000" b="1" dirty="0">
                <a:solidFill>
                  <a:srgbClr val="FFFFFF"/>
                </a:solidFill>
              </a:rPr>
              <a:t> Putsch?</a:t>
            </a:r>
            <a:endParaRPr lang="de-DE" sz="6000" b="1" dirty="0">
              <a:solidFill>
                <a:srgbClr val="FFFFFF"/>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B554992-8154-3952-E995-ED5EC9F9126B}"/>
                  </a:ext>
                </a:extLst>
              </p:cNvPr>
              <p:cNvSpPr>
                <a:spLocks noGrp="1"/>
              </p:cNvSpPr>
              <p:nvPr>
                <p:ph idx="1"/>
              </p:nvPr>
            </p:nvSpPr>
            <p:spPr>
              <a:xfrm>
                <a:off x="1015753" y="1689326"/>
                <a:ext cx="7015109" cy="4072043"/>
              </a:xfrm>
            </p:spPr>
            <p:txBody>
              <a:bodyPr>
                <a:normAutofit/>
              </a:bodyPr>
              <a:lstStyle/>
              <a:p>
                <a:pPr>
                  <a:lnSpc>
                    <a:spcPct val="150000"/>
                  </a:lnSpc>
                </a:pPr>
                <a:r>
                  <a:rPr lang="en-US" sz="2000" b="1" dirty="0" err="1">
                    <a:solidFill>
                      <a:srgbClr val="FFFFFF"/>
                    </a:solidFill>
                  </a:rPr>
                  <a:t>Ziel</a:t>
                </a:r>
                <a:r>
                  <a:rPr lang="en-US" sz="2000" b="1" dirty="0">
                    <a:solidFill>
                      <a:srgbClr val="FFFFFF"/>
                    </a:solidFill>
                  </a:rPr>
                  <a:t> </a:t>
                </a:r>
                <a14:m>
                  <m:oMath xmlns:m="http://schemas.openxmlformats.org/officeDocument/2006/math">
                    <m:r>
                      <a:rPr lang="en-US" sz="2000" b="1" i="1">
                        <a:solidFill>
                          <a:srgbClr val="FFFFFF"/>
                        </a:solidFill>
                        <a:latin typeface="Cambria Math" panose="02040503050406030204" pitchFamily="18" charset="0"/>
                      </a:rPr>
                      <m:t>→</m:t>
                    </m:r>
                  </m:oMath>
                </a14:m>
                <a:r>
                  <a:rPr lang="de-DE" sz="2000" b="1" dirty="0">
                    <a:solidFill>
                      <a:srgbClr val="FFFFFF"/>
                    </a:solidFill>
                  </a:rPr>
                  <a:t> Regierung zu stürzen/Machtübernahme</a:t>
                </a:r>
              </a:p>
              <a:p>
                <a:pPr>
                  <a:lnSpc>
                    <a:spcPct val="150000"/>
                  </a:lnSpc>
                </a:pPr>
                <a:r>
                  <a:rPr lang="de-DE" sz="2000" b="1" dirty="0">
                    <a:solidFill>
                      <a:srgbClr val="FFFFFF"/>
                    </a:solidFill>
                  </a:rPr>
                  <a:t>überraschende Aktion von</a:t>
                </a:r>
              </a:p>
              <a:p>
                <a:pPr lvl="1">
                  <a:lnSpc>
                    <a:spcPct val="150000"/>
                  </a:lnSpc>
                </a:pPr>
                <a:r>
                  <a:rPr lang="de-DE" sz="2000" b="1" dirty="0">
                    <a:solidFill>
                      <a:srgbClr val="FFFFFF"/>
                    </a:solidFill>
                  </a:rPr>
                  <a:t>Militär</a:t>
                </a:r>
              </a:p>
              <a:p>
                <a:pPr lvl="1">
                  <a:lnSpc>
                    <a:spcPct val="150000"/>
                  </a:lnSpc>
                </a:pPr>
                <a:r>
                  <a:rPr lang="de-DE" sz="2000" b="1" dirty="0">
                    <a:solidFill>
                      <a:srgbClr val="FFFFFF"/>
                    </a:solidFill>
                  </a:rPr>
                  <a:t>Paramilitär/Miliz</a:t>
                </a:r>
              </a:p>
              <a:p>
                <a:pPr lvl="1">
                  <a:lnSpc>
                    <a:spcPct val="150000"/>
                  </a:lnSpc>
                </a:pPr>
                <a:r>
                  <a:rPr lang="de-DE" sz="2000" b="1" dirty="0">
                    <a:solidFill>
                      <a:srgbClr val="FFFFFF"/>
                    </a:solidFill>
                  </a:rPr>
                  <a:t>Politikern</a:t>
                </a:r>
              </a:p>
              <a:p>
                <a:pPr>
                  <a:lnSpc>
                    <a:spcPct val="150000"/>
                  </a:lnSpc>
                </a:pPr>
                <a:r>
                  <a:rPr lang="de-DE" sz="2000" b="1" dirty="0">
                    <a:solidFill>
                      <a:srgbClr val="FFFFFF"/>
                    </a:solidFill>
                  </a:rPr>
                  <a:t>Entwicklung </a:t>
                </a:r>
                <a14:m>
                  <m:oMath xmlns:m="http://schemas.openxmlformats.org/officeDocument/2006/math">
                    <m:r>
                      <a:rPr lang="de-DE" sz="2000" b="1" i="1">
                        <a:solidFill>
                          <a:srgbClr val="FFFFFF"/>
                        </a:solidFill>
                        <a:latin typeface="Cambria Math" panose="02040503050406030204" pitchFamily="18" charset="0"/>
                      </a:rPr>
                      <m:t>→</m:t>
                    </m:r>
                  </m:oMath>
                </a14:m>
                <a:r>
                  <a:rPr lang="de-DE" sz="2000" b="1" dirty="0">
                    <a:solidFill>
                      <a:srgbClr val="FFFFFF"/>
                    </a:solidFill>
                  </a:rPr>
                  <a:t> Militärdiktatur/Herrschaft eines Regimes</a:t>
                </a:r>
              </a:p>
              <a:p>
                <a:endParaRPr lang="de-DE" sz="2000" dirty="0">
                  <a:solidFill>
                    <a:srgbClr val="FFFFFF"/>
                  </a:solidFill>
                </a:endParaRPr>
              </a:p>
              <a:p>
                <a:pPr marL="2743200" lvl="6" indent="0">
                  <a:buNone/>
                </a:pPr>
                <a:endParaRPr lang="de-DE" sz="2000" dirty="0">
                  <a:solidFill>
                    <a:srgbClr val="FFFFFF"/>
                  </a:solidFill>
                </a:endParaRPr>
              </a:p>
            </p:txBody>
          </p:sp>
        </mc:Choice>
        <mc:Fallback xmlns="">
          <p:sp>
            <p:nvSpPr>
              <p:cNvPr id="3" name="Inhaltsplatzhalter 2">
                <a:extLst>
                  <a:ext uri="{FF2B5EF4-FFF2-40B4-BE49-F238E27FC236}">
                    <a16:creationId xmlns:a16="http://schemas.microsoft.com/office/drawing/2014/main" id="{BB554992-8154-3952-E995-ED5EC9F9126B}"/>
                  </a:ext>
                </a:extLst>
              </p:cNvPr>
              <p:cNvSpPr>
                <a:spLocks noGrp="1" noRot="1" noChangeAspect="1" noMove="1" noResize="1" noEditPoints="1" noAdjustHandles="1" noChangeArrowheads="1" noChangeShapeType="1" noTextEdit="1"/>
              </p:cNvSpPr>
              <p:nvPr>
                <p:ph idx="1"/>
              </p:nvPr>
            </p:nvSpPr>
            <p:spPr>
              <a:xfrm>
                <a:off x="1015753" y="1689326"/>
                <a:ext cx="7015109" cy="4072043"/>
              </a:xfrm>
              <a:blipFill>
                <a:blip r:embed="rId3"/>
                <a:stretch>
                  <a:fillRect l="-78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9D6D3CD-9601-85E7-5DAD-8E060F9B2B79}"/>
              </a:ext>
            </a:extLst>
          </p:cNvPr>
          <p:cNvSpPr txBox="1"/>
          <p:nvPr/>
        </p:nvSpPr>
        <p:spPr>
          <a:xfrm>
            <a:off x="9721971" y="6488668"/>
            <a:ext cx="2470030" cy="369332"/>
          </a:xfrm>
          <a:prstGeom prst="rect">
            <a:avLst/>
          </a:prstGeom>
          <a:noFill/>
        </p:spPr>
        <p:txBody>
          <a:bodyPr wrap="square" rtlCol="0">
            <a:spAutoFit/>
          </a:bodyPr>
          <a:lstStyle/>
          <a:p>
            <a:pPr>
              <a:spcAft>
                <a:spcPts val="600"/>
              </a:spcAft>
            </a:pPr>
            <a:r>
              <a:rPr lang="de-DE" b="1" dirty="0">
                <a:solidFill>
                  <a:schemeClr val="bg1"/>
                </a:solidFill>
              </a:rPr>
              <a:t>Q1 – Putsch von Zürich</a:t>
            </a:r>
          </a:p>
        </p:txBody>
      </p:sp>
    </p:spTree>
    <p:extLst>
      <p:ext uri="{BB962C8B-B14F-4D97-AF65-F5344CB8AC3E}">
        <p14:creationId xmlns:p14="http://schemas.microsoft.com/office/powerpoint/2010/main" val="826532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Grafik 6" descr="Ein Bild, das Karte, Atlas, Text enthält.&#10;&#10;Automatisch generierte Beschreibung">
            <a:extLst>
              <a:ext uri="{FF2B5EF4-FFF2-40B4-BE49-F238E27FC236}">
                <a16:creationId xmlns:a16="http://schemas.microsoft.com/office/drawing/2014/main" id="{14192BDE-1A78-9449-5470-D31039DD33F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A132C944-E7E5-9245-A4F1-CB28506861C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b="1"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E55CE19B-1DC6-CCC1-19C2-F1603A9D307E}"/>
                  </a:ext>
                </a:extLst>
              </p:cNvPr>
              <p:cNvSpPr>
                <a:spLocks noGrp="1"/>
              </p:cNvSpPr>
              <p:nvPr>
                <p:ph idx="1"/>
              </p:nvPr>
            </p:nvSpPr>
            <p:spPr/>
            <p:txBody>
              <a:bodyPr/>
              <a:lstStyle/>
              <a:p>
                <a:pPr>
                  <a:lnSpc>
                    <a:spcPct val="250000"/>
                  </a:lnSpc>
                </a:pPr>
                <a:r>
                  <a:rPr lang="en-US" b="1" dirty="0">
                    <a:solidFill>
                      <a:schemeClr val="bg1"/>
                    </a:solidFill>
                  </a:rPr>
                  <a:t>Franzoesiche </a:t>
                </a:r>
                <a:r>
                  <a:rPr lang="en-US" b="1" dirty="0" err="1">
                    <a:solidFill>
                      <a:schemeClr val="bg1"/>
                    </a:solidFill>
                  </a:rPr>
                  <a:t>Kolonie</a:t>
                </a:r>
                <a:endParaRPr lang="en-US" b="1" dirty="0">
                  <a:solidFill>
                    <a:schemeClr val="bg1"/>
                  </a:solidFill>
                </a:endParaRPr>
              </a:p>
              <a:p>
                <a:pPr>
                  <a:lnSpc>
                    <a:spcPct val="250000"/>
                  </a:lnSpc>
                </a:pPr>
                <a:r>
                  <a:rPr lang="en-US" b="1" dirty="0" err="1">
                    <a:solidFill>
                      <a:schemeClr val="bg1"/>
                    </a:solidFill>
                  </a:rPr>
                  <a:t>Seit</a:t>
                </a:r>
                <a:r>
                  <a:rPr lang="en-US" b="1" dirty="0">
                    <a:solidFill>
                      <a:schemeClr val="bg1"/>
                    </a:solidFill>
                  </a:rPr>
                  <a:t> 1960 unhanging</a:t>
                </a:r>
              </a:p>
              <a:p>
                <a:pPr>
                  <a:lnSpc>
                    <a:spcPct val="250000"/>
                  </a:lnSpc>
                </a:pPr>
                <a:r>
                  <a:rPr lang="en-US" b="1" dirty="0">
                    <a:solidFill>
                      <a:schemeClr val="bg1"/>
                    </a:solidFill>
                  </a:rPr>
                  <a:t>Von 1999 – 2009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Mamadou </a:t>
                </a:r>
                <a:r>
                  <a:rPr lang="en-US" b="1" dirty="0" err="1">
                    <a:solidFill>
                      <a:schemeClr val="bg1"/>
                    </a:solidFill>
                  </a:rPr>
                  <a:t>Tandja</a:t>
                </a:r>
                <a:endParaRPr lang="en-US" b="1" dirty="0">
                  <a:solidFill>
                    <a:schemeClr val="bg1"/>
                  </a:solidFill>
                </a:endParaRPr>
              </a:p>
            </p:txBody>
          </p:sp>
        </mc:Choice>
        <mc:Fallback xmlns="">
          <p:sp>
            <p:nvSpPr>
              <p:cNvPr id="3" name="Inhaltsplatzhalter 2">
                <a:extLst>
                  <a:ext uri="{FF2B5EF4-FFF2-40B4-BE49-F238E27FC236}">
                    <a16:creationId xmlns:a16="http://schemas.microsoft.com/office/drawing/2014/main" id="{E55CE19B-1DC6-CCC1-19C2-F1603A9D307E}"/>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2386CE87-7B9D-2BBE-A4DE-C687C7C7AA24}"/>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2718052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3FB9C48-AA88-A8B1-788D-EF6E7A2F6F8B}"/>
              </a:ext>
            </a:extLst>
          </p:cNvPr>
          <p:cNvPicPr>
            <a:picLocks noChangeAspect="1"/>
          </p:cNvPicPr>
          <p:nvPr/>
        </p:nvPicPr>
        <p:blipFill>
          <a:blip r:embed="rId2">
            <a:alphaModFix amt="25000"/>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043DB27C-2D02-AE66-F071-C6201ADC053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602D7BD-4C4F-FB4D-261A-9D4D394D10C6}"/>
                  </a:ext>
                </a:extLst>
              </p:cNvPr>
              <p:cNvSpPr>
                <a:spLocks noGrp="1"/>
              </p:cNvSpPr>
              <p:nvPr>
                <p:ph idx="1"/>
              </p:nvPr>
            </p:nvSpPr>
            <p:spPr>
              <a:xfrm>
                <a:off x="838200" y="1400114"/>
                <a:ext cx="10515600" cy="5092761"/>
              </a:xfrm>
            </p:spPr>
            <p:txBody>
              <a:bodyPr>
                <a:normAutofit/>
              </a:bodyPr>
              <a:lstStyle/>
              <a:p>
                <a:pPr>
                  <a:lnSpc>
                    <a:spcPct val="220000"/>
                  </a:lnSpc>
                </a:pPr>
                <a:r>
                  <a:rPr lang="en-US" b="1" dirty="0">
                    <a:solidFill>
                      <a:schemeClr val="bg1"/>
                    </a:solidFill>
                  </a:rPr>
                  <a:t>2010 </a:t>
                </a:r>
                <a:r>
                  <a:rPr lang="en-US" b="1" dirty="0" err="1">
                    <a:solidFill>
                      <a:schemeClr val="bg1"/>
                    </a:solidFill>
                  </a:rPr>
                  <a:t>Militärputsch</a:t>
                </a:r>
                <a:endParaRPr lang="en-US" b="1" dirty="0">
                  <a:solidFill>
                    <a:schemeClr val="bg1"/>
                  </a:solidFill>
                </a:endParaRPr>
              </a:p>
              <a:p>
                <a:pPr>
                  <a:lnSpc>
                    <a:spcPct val="220000"/>
                  </a:lnSpc>
                </a:pPr>
                <a:r>
                  <a:rPr lang="en-US" b="1" dirty="0">
                    <a:solidFill>
                      <a:schemeClr val="bg1"/>
                    </a:solidFill>
                  </a:rPr>
                  <a:t>Neue </a:t>
                </a:r>
                <a:r>
                  <a:rPr lang="en-US" b="1" dirty="0" err="1">
                    <a:solidFill>
                      <a:schemeClr val="bg1"/>
                    </a:solidFill>
                  </a:rPr>
                  <a:t>Verfassung</a:t>
                </a:r>
                <a:endParaRPr lang="en-US" b="1" dirty="0">
                  <a:solidFill>
                    <a:schemeClr val="bg1"/>
                  </a:solidFill>
                </a:endParaRPr>
              </a:p>
              <a:p>
                <a:pPr lvl="1">
                  <a:lnSpc>
                    <a:spcPct val="220000"/>
                  </a:lnSpc>
                </a:pPr>
                <a:r>
                  <a:rPr lang="en-US" b="1" dirty="0" err="1">
                    <a:solidFill>
                      <a:schemeClr val="bg1"/>
                    </a:solidFill>
                  </a:rPr>
                  <a:t>Buergerrechte</a:t>
                </a:r>
                <a:r>
                  <a:rPr lang="en-US" b="1" dirty="0">
                    <a:solidFill>
                      <a:schemeClr val="bg1"/>
                    </a:solidFill>
                  </a:rPr>
                  <a:t> </a:t>
                </a:r>
              </a:p>
              <a:p>
                <a:pPr lvl="1">
                  <a:lnSpc>
                    <a:spcPct val="220000"/>
                  </a:lnSpc>
                </a:pPr>
                <a:r>
                  <a:rPr lang="en-US" b="1" dirty="0" err="1">
                    <a:solidFill>
                      <a:schemeClr val="bg1"/>
                    </a:solidFill>
                  </a:rPr>
                  <a:t>Refundum</a:t>
                </a:r>
                <a:r>
                  <a:rPr lang="en-US" b="1" dirty="0">
                    <a:solidFill>
                      <a:schemeClr val="bg1"/>
                    </a:solidFill>
                  </a:rPr>
                  <a:t> </a:t>
                </a:r>
                <a:r>
                  <a:rPr lang="en-US" b="1" dirty="0" err="1">
                    <a:solidFill>
                      <a:schemeClr val="bg1"/>
                    </a:solidFill>
                  </a:rPr>
                  <a:t>angenommen</a:t>
                </a:r>
                <a:endParaRPr lang="en-US" b="1" dirty="0">
                  <a:solidFill>
                    <a:schemeClr val="bg1"/>
                  </a:solidFill>
                </a:endParaRPr>
              </a:p>
              <a:p>
                <a:r>
                  <a:rPr lang="de-DE" b="1" dirty="0">
                    <a:solidFill>
                      <a:schemeClr val="bg1"/>
                    </a:solidFill>
                  </a:rPr>
                  <a:t>Februar 2021 </a:t>
                </a:r>
                <a14:m>
                  <m:oMath xmlns:m="http://schemas.openxmlformats.org/officeDocument/2006/math">
                    <m:r>
                      <a:rPr lang="de-DE" b="1" i="0" dirty="0" smtClean="0">
                        <a:solidFill>
                          <a:schemeClr val="bg1"/>
                        </a:solidFill>
                        <a:latin typeface="Cambria Math" panose="02040503050406030204" pitchFamily="18" charset="0"/>
                      </a:rPr>
                      <m:t>→</m:t>
                    </m:r>
                  </m:oMath>
                </a14:m>
                <a:r>
                  <a:rPr lang="de-DE" b="1" dirty="0">
                    <a:solidFill>
                      <a:schemeClr val="bg1"/>
                    </a:solidFill>
                  </a:rPr>
                  <a:t> demokratischer Machtwechsel</a:t>
                </a:r>
              </a:p>
              <a:p>
                <a:pPr lvl="1"/>
                <a:r>
                  <a:rPr lang="de-DE" b="1" dirty="0">
                    <a:solidFill>
                      <a:schemeClr val="bg1"/>
                    </a:solidFill>
                  </a:rPr>
                  <a:t>Mohamed </a:t>
                </a:r>
                <a:r>
                  <a:rPr lang="de-DE" b="1" dirty="0" err="1">
                    <a:solidFill>
                      <a:schemeClr val="bg1"/>
                    </a:solidFill>
                  </a:rPr>
                  <a:t>Bazoum</a:t>
                </a:r>
                <a:r>
                  <a:rPr lang="de-DE" b="1" dirty="0">
                    <a:solidFill>
                      <a:schemeClr val="bg1"/>
                    </a:solidFill>
                  </a:rPr>
                  <a:t> gewählt </a:t>
                </a:r>
              </a:p>
            </p:txBody>
          </p:sp>
        </mc:Choice>
        <mc:Fallback xmlns="">
          <p:sp>
            <p:nvSpPr>
              <p:cNvPr id="3" name="Inhaltsplatzhalter 2">
                <a:extLst>
                  <a:ext uri="{FF2B5EF4-FFF2-40B4-BE49-F238E27FC236}">
                    <a16:creationId xmlns:a16="http://schemas.microsoft.com/office/drawing/2014/main" id="{4602D7BD-4C4F-FB4D-261A-9D4D394D10C6}"/>
                  </a:ext>
                </a:extLst>
              </p:cNvPr>
              <p:cNvSpPr>
                <a:spLocks noGrp="1" noRot="1" noChangeAspect="1" noMove="1" noResize="1" noEditPoints="1" noAdjustHandles="1" noChangeArrowheads="1" noChangeShapeType="1" noTextEdit="1"/>
              </p:cNvSpPr>
              <p:nvPr>
                <p:ph idx="1"/>
              </p:nvPr>
            </p:nvSpPr>
            <p:spPr>
              <a:xfrm>
                <a:off x="838200" y="1400114"/>
                <a:ext cx="10515600" cy="5092761"/>
              </a:xfrm>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8329F64-D10A-B1DD-86A7-5298CD09ACC7}"/>
              </a:ext>
            </a:extLst>
          </p:cNvPr>
          <p:cNvSpPr txBox="1"/>
          <p:nvPr/>
        </p:nvSpPr>
        <p:spPr>
          <a:xfrm>
            <a:off x="11717547" y="6477226"/>
            <a:ext cx="474453" cy="36933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16629794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Person, Menschliches Gesicht, Person bei der Armee, Armee enthält.&#10;&#10;Automatisch generierte Beschreibung">
            <a:extLst>
              <a:ext uri="{FF2B5EF4-FFF2-40B4-BE49-F238E27FC236}">
                <a16:creationId xmlns:a16="http://schemas.microsoft.com/office/drawing/2014/main" id="{5BC20659-64B6-4C99-DBCD-2E2DB87F4EF8}"/>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898DA9D2-7802-D8CD-D818-1D0BFE116A59}"/>
              </a:ext>
            </a:extLst>
          </p:cNvPr>
          <p:cNvSpPr>
            <a:spLocks noGrp="1"/>
          </p:cNvSpPr>
          <p:nvPr>
            <p:ph type="title"/>
          </p:nvPr>
        </p:nvSpPr>
        <p:spPr>
          <a:noFill/>
        </p:spPr>
        <p:txBody>
          <a:bodyPr>
            <a:normAutofit/>
          </a:bodyPr>
          <a:lstStyle/>
          <a:p>
            <a:r>
              <a:rPr lang="en-US" sz="6000" b="1" dirty="0">
                <a:solidFill>
                  <a:schemeClr val="bg1"/>
                </a:solidFill>
              </a:rPr>
              <a:t>Was </a:t>
            </a:r>
            <a:r>
              <a:rPr lang="en-US" sz="6000" b="1" dirty="0" err="1">
                <a:solidFill>
                  <a:schemeClr val="bg1"/>
                </a:solidFill>
              </a:rPr>
              <a:t>ist</a:t>
            </a:r>
            <a:r>
              <a:rPr lang="en-US" sz="6000" b="1" dirty="0">
                <a:solidFill>
                  <a:schemeClr val="bg1"/>
                </a:solidFill>
              </a:rPr>
              <a:t> </a:t>
            </a:r>
            <a:r>
              <a:rPr lang="en-US" sz="6000" b="1" dirty="0" err="1">
                <a:solidFill>
                  <a:schemeClr val="bg1"/>
                </a:solidFill>
              </a:rPr>
              <a:t>passiert</a:t>
            </a:r>
            <a:r>
              <a:rPr lang="en-US" sz="6000" b="1" dirty="0">
                <a:solidFill>
                  <a:schemeClr val="bg1"/>
                </a:solidFill>
              </a:rPr>
              <a:t>?</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5153D48-A005-0EE8-34DF-A503F6B2CC85}"/>
                  </a:ext>
                </a:extLst>
              </p:cNvPr>
              <p:cNvSpPr>
                <a:spLocks noGrp="1"/>
              </p:cNvSpPr>
              <p:nvPr>
                <p:ph idx="1"/>
              </p:nvPr>
            </p:nvSpPr>
            <p:spPr/>
            <p:txBody>
              <a:bodyPr/>
              <a:lstStyle/>
              <a:p>
                <a:pPr>
                  <a:lnSpc>
                    <a:spcPct val="150000"/>
                  </a:lnSpc>
                </a:pPr>
                <a:r>
                  <a:rPr lang="en-US" b="1" dirty="0">
                    <a:solidFill>
                      <a:schemeClr val="bg1"/>
                    </a:solidFill>
                  </a:rPr>
                  <a:t>26. Juli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Militaerputsch</a:t>
                </a:r>
              </a:p>
              <a:p>
                <a:pPr>
                  <a:lnSpc>
                    <a:spcPct val="150000"/>
                  </a:lnSpc>
                </a:pPr>
                <a:r>
                  <a:rPr lang="en-US" b="1" dirty="0" err="1">
                    <a:solidFill>
                      <a:schemeClr val="bg1"/>
                    </a:solidFill>
                  </a:rPr>
                  <a:t>Festnahme</a:t>
                </a:r>
                <a:r>
                  <a:rPr lang="en-US" b="1" dirty="0">
                    <a:solidFill>
                      <a:schemeClr val="bg1"/>
                    </a:solidFill>
                  </a:rPr>
                  <a:t>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Mohamed </a:t>
                </a:r>
                <a:r>
                  <a:rPr lang="en-US" b="1" dirty="0" err="1">
                    <a:solidFill>
                      <a:schemeClr val="bg1"/>
                    </a:solidFill>
                  </a:rPr>
                  <a:t>Bazoum</a:t>
                </a:r>
                <a:endParaRPr lang="de-DE" b="1" dirty="0">
                  <a:solidFill>
                    <a:schemeClr val="bg1"/>
                  </a:solidFill>
                </a:endParaRPr>
              </a:p>
              <a:p>
                <a:pPr>
                  <a:lnSpc>
                    <a:spcPct val="150000"/>
                  </a:lnSpc>
                </a:pPr>
                <a:r>
                  <a:rPr lang="de-DE" b="1" dirty="0">
                    <a:solidFill>
                      <a:schemeClr val="bg1"/>
                    </a:solidFill>
                  </a:rPr>
                  <a:t>Eliteeinheiten stürmten den Palast</a:t>
                </a:r>
              </a:p>
              <a:p>
                <a:pPr>
                  <a:lnSpc>
                    <a:spcPct val="150000"/>
                  </a:lnSpc>
                </a:pPr>
                <a:r>
                  <a:rPr lang="de-DE" b="1" dirty="0">
                    <a:solidFill>
                      <a:schemeClr val="bg1"/>
                    </a:solidFill>
                  </a:rPr>
                  <a:t>Ausgangssperre </a:t>
                </a:r>
                <a14:m>
                  <m:oMath xmlns:m="http://schemas.openxmlformats.org/officeDocument/2006/math">
                    <m:r>
                      <a:rPr lang="de-DE" b="1" i="1" dirty="0" smtClean="0">
                        <a:solidFill>
                          <a:schemeClr val="bg1"/>
                        </a:solidFill>
                        <a:latin typeface="Cambria Math" panose="02040503050406030204" pitchFamily="18" charset="0"/>
                      </a:rPr>
                      <m:t>→</m:t>
                    </m:r>
                  </m:oMath>
                </a14:m>
                <a:r>
                  <a:rPr lang="de-DE" b="1" dirty="0">
                    <a:solidFill>
                      <a:schemeClr val="bg1"/>
                    </a:solidFill>
                  </a:rPr>
                  <a:t> 22 – 5uhr</a:t>
                </a:r>
              </a:p>
              <a:p>
                <a:pPr>
                  <a:lnSpc>
                    <a:spcPct val="150000"/>
                  </a:lnSpc>
                </a:pPr>
                <a:r>
                  <a:rPr lang="de-DE" b="1" dirty="0">
                    <a:solidFill>
                      <a:schemeClr val="bg1"/>
                    </a:solidFill>
                  </a:rPr>
                  <a:t>Luft- und Landesgrenzen geschlossen</a:t>
                </a:r>
              </a:p>
              <a:p>
                <a:pPr>
                  <a:lnSpc>
                    <a:spcPct val="150000"/>
                  </a:lnSpc>
                </a:pPr>
                <a:endParaRPr lang="de-DE" dirty="0"/>
              </a:p>
            </p:txBody>
          </p:sp>
        </mc:Choice>
        <mc:Fallback xmlns="">
          <p:sp>
            <p:nvSpPr>
              <p:cNvPr id="3" name="Inhaltsplatzhalter 2">
                <a:extLst>
                  <a:ext uri="{FF2B5EF4-FFF2-40B4-BE49-F238E27FC236}">
                    <a16:creationId xmlns:a16="http://schemas.microsoft.com/office/drawing/2014/main" id="{75153D48-A005-0EE8-34DF-A503F6B2CC8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6525B304-6C27-DB38-3959-290ED1A8A2D6}"/>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Q3</a:t>
            </a:r>
            <a:endParaRPr lang="de-DE" b="1" dirty="0">
              <a:solidFill>
                <a:schemeClr val="bg1"/>
              </a:solidFill>
            </a:endParaRPr>
          </a:p>
        </p:txBody>
      </p:sp>
    </p:spTree>
    <p:extLst>
      <p:ext uri="{BB962C8B-B14F-4D97-AF65-F5344CB8AC3E}">
        <p14:creationId xmlns:p14="http://schemas.microsoft.com/office/powerpoint/2010/main" val="2838013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nhaltsplatzhalter 3" descr="Ein Bild, das Person, Menschliches Gesicht, Person bei der Armee, Armee enthält.&#10;&#10;Automatisch generierte Beschreibung">
            <a:extLst>
              <a:ext uri="{FF2B5EF4-FFF2-40B4-BE49-F238E27FC236}">
                <a16:creationId xmlns:a16="http://schemas.microsoft.com/office/drawing/2014/main" id="{90604670-973C-C97D-DBB8-6DB2818A8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0" y="0"/>
            <a:ext cx="12192000" cy="6858000"/>
          </a:xfrm>
          <a:prstGeom prst="rect">
            <a:avLst/>
          </a:prstGeom>
          <a:solidFill>
            <a:schemeClr val="tx1"/>
          </a:solidFill>
        </p:spPr>
      </p:pic>
    </p:spTree>
    <p:extLst>
      <p:ext uri="{BB962C8B-B14F-4D97-AF65-F5344CB8AC3E}">
        <p14:creationId xmlns:p14="http://schemas.microsoft.com/office/powerpoint/2010/main" val="11561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Karte, Atlas, Text enthält.&#10;&#10;Automatisch generierte Beschreibung">
            <a:extLst>
              <a:ext uri="{FF2B5EF4-FFF2-40B4-BE49-F238E27FC236}">
                <a16:creationId xmlns:a16="http://schemas.microsoft.com/office/drawing/2014/main" id="{ED4BE13C-7500-B53F-2E71-F04A89B20FD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2D74FF55-4A52-9923-6DB4-F8BE5831F3FD}"/>
              </a:ext>
            </a:extLst>
          </p:cNvPr>
          <p:cNvSpPr>
            <a:spLocks noGrp="1"/>
          </p:cNvSpPr>
          <p:nvPr>
            <p:ph type="title"/>
          </p:nvPr>
        </p:nvSpPr>
        <p:spPr/>
        <p:txBody>
          <a:bodyPr>
            <a:normAutofit/>
          </a:bodyPr>
          <a:lstStyle/>
          <a:p>
            <a:r>
              <a:rPr lang="en-US" sz="6000" b="1" dirty="0" err="1">
                <a:solidFill>
                  <a:schemeClr val="bg1"/>
                </a:solidFill>
              </a:rPr>
              <a:t>Warum</a:t>
            </a:r>
            <a:r>
              <a:rPr lang="en-US" sz="6000" b="1" dirty="0">
                <a:solidFill>
                  <a:schemeClr val="bg1"/>
                </a:solidFill>
              </a:rPr>
              <a:t> </a:t>
            </a:r>
            <a:r>
              <a:rPr lang="en-US" sz="6000" b="1" dirty="0" err="1">
                <a:solidFill>
                  <a:schemeClr val="bg1"/>
                </a:solidFill>
              </a:rPr>
              <a:t>kam</a:t>
            </a:r>
            <a:r>
              <a:rPr lang="en-US" sz="6000" b="1" dirty="0">
                <a:solidFill>
                  <a:schemeClr val="bg1"/>
                </a:solidFill>
              </a:rPr>
              <a:t> es </a:t>
            </a:r>
            <a:r>
              <a:rPr lang="en-US" sz="6000" b="1" dirty="0" err="1">
                <a:solidFill>
                  <a:schemeClr val="bg1"/>
                </a:solidFill>
              </a:rPr>
              <a:t>zum</a:t>
            </a:r>
            <a:r>
              <a:rPr lang="en-US" sz="6000" b="1" dirty="0">
                <a:solidFill>
                  <a:schemeClr val="bg1"/>
                </a:solidFill>
              </a:rPr>
              <a:t> Putsch?</a:t>
            </a:r>
            <a:endParaRPr lang="de-DE" dirty="0">
              <a:solidFill>
                <a:schemeClr val="bg1"/>
              </a:solidFill>
            </a:endParaRPr>
          </a:p>
        </p:txBody>
      </p:sp>
      <p:sp>
        <p:nvSpPr>
          <p:cNvPr id="3" name="Inhaltsplatzhalter 2">
            <a:extLst>
              <a:ext uri="{FF2B5EF4-FFF2-40B4-BE49-F238E27FC236}">
                <a16:creationId xmlns:a16="http://schemas.microsoft.com/office/drawing/2014/main" id="{CADD87A8-E7CC-EB86-7300-96177236D7EA}"/>
              </a:ext>
            </a:extLst>
          </p:cNvPr>
          <p:cNvSpPr>
            <a:spLocks noGrp="1"/>
          </p:cNvSpPr>
          <p:nvPr>
            <p:ph idx="1"/>
          </p:nvPr>
        </p:nvSpPr>
        <p:spPr>
          <a:xfrm>
            <a:off x="838200" y="1411556"/>
            <a:ext cx="10902352" cy="4851221"/>
          </a:xfrm>
        </p:spPr>
        <p:txBody>
          <a:bodyPr>
            <a:normAutofit/>
          </a:bodyPr>
          <a:lstStyle/>
          <a:p>
            <a:pPr>
              <a:lnSpc>
                <a:spcPct val="250000"/>
              </a:lnSpc>
            </a:pPr>
            <a:r>
              <a:rPr lang="de-DE" dirty="0">
                <a:solidFill>
                  <a:schemeClr val="bg1"/>
                </a:solidFill>
              </a:rPr>
              <a:t>Demokratie </a:t>
            </a:r>
          </a:p>
          <a:p>
            <a:pPr>
              <a:lnSpc>
                <a:spcPct val="250000"/>
              </a:lnSpc>
            </a:pPr>
            <a:r>
              <a:rPr lang="de-DE" dirty="0">
                <a:solidFill>
                  <a:schemeClr val="bg1"/>
                </a:solidFill>
              </a:rPr>
              <a:t>Schlechte Regierungsführung </a:t>
            </a:r>
          </a:p>
          <a:p>
            <a:pPr>
              <a:lnSpc>
                <a:spcPct val="250000"/>
              </a:lnSpc>
            </a:pPr>
            <a:r>
              <a:rPr lang="de-DE" dirty="0">
                <a:solidFill>
                  <a:schemeClr val="bg1"/>
                </a:solidFill>
              </a:rPr>
              <a:t>Sahelzone Machtverhältnis</a:t>
            </a:r>
          </a:p>
          <a:p>
            <a:pPr>
              <a:lnSpc>
                <a:spcPct val="250000"/>
              </a:lnSpc>
            </a:pPr>
            <a:r>
              <a:rPr lang="de-DE" dirty="0">
                <a:solidFill>
                  <a:schemeClr val="bg1"/>
                </a:solidFill>
              </a:rPr>
              <a:t>Der Westen</a:t>
            </a:r>
          </a:p>
        </p:txBody>
      </p:sp>
      <p:sp>
        <p:nvSpPr>
          <p:cNvPr id="4" name="Textfeld 3">
            <a:extLst>
              <a:ext uri="{FF2B5EF4-FFF2-40B4-BE49-F238E27FC236}">
                <a16:creationId xmlns:a16="http://schemas.microsoft.com/office/drawing/2014/main" id="{A086BE95-EBB3-EE27-F082-31D1AB7B9DAF}"/>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Q4</a:t>
            </a:r>
            <a:endParaRPr lang="de-DE" b="1" dirty="0">
              <a:solidFill>
                <a:schemeClr val="bg1"/>
              </a:solidFill>
            </a:endParaRPr>
          </a:p>
        </p:txBody>
      </p:sp>
    </p:spTree>
    <p:extLst>
      <p:ext uri="{BB962C8B-B14F-4D97-AF65-F5344CB8AC3E}">
        <p14:creationId xmlns:p14="http://schemas.microsoft.com/office/powerpoint/2010/main" val="3540975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fik 7" descr="Ein Bild, das Fahrzeug, Landfahrzeug, draußen, Rad enthält.&#10;&#10;Automatisch generierte Beschreibung">
            <a:extLst>
              <a:ext uri="{FF2B5EF4-FFF2-40B4-BE49-F238E27FC236}">
                <a16:creationId xmlns:a16="http://schemas.microsoft.com/office/drawing/2014/main" id="{7415F482-1875-0218-92EF-7105C35C320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0ED2B7E-DE2C-6E29-9F17-274BEF96212A}"/>
              </a:ext>
            </a:extLst>
          </p:cNvPr>
          <p:cNvSpPr>
            <a:spLocks noGrp="1"/>
          </p:cNvSpPr>
          <p:nvPr>
            <p:ph type="title"/>
          </p:nvPr>
        </p:nvSpPr>
        <p:spPr>
          <a:xfrm>
            <a:off x="838200" y="399631"/>
            <a:ext cx="10515600" cy="1291147"/>
          </a:xfrm>
        </p:spPr>
        <p:txBody>
          <a:bodyPr>
            <a:normAutofit fontScale="90000"/>
          </a:bodyPr>
          <a:lstStyle/>
          <a:p>
            <a:r>
              <a:rPr lang="en-US" sz="6700" b="1" dirty="0" err="1">
                <a:solidFill>
                  <a:schemeClr val="bg1"/>
                </a:solidFill>
              </a:rPr>
              <a:t>Konsequenzen</a:t>
            </a:r>
            <a:r>
              <a:rPr lang="en-US" sz="6700" b="1" dirty="0">
                <a:solidFill>
                  <a:schemeClr val="bg1"/>
                </a:solidFill>
              </a:rPr>
              <a:t> </a:t>
            </a:r>
            <a:r>
              <a:rPr lang="en-US" sz="6700" b="1" dirty="0" err="1">
                <a:solidFill>
                  <a:schemeClr val="bg1"/>
                </a:solidFill>
              </a:rPr>
              <a:t>fuer</a:t>
            </a:r>
            <a:r>
              <a:rPr lang="en-US" sz="6700" b="1" dirty="0">
                <a:solidFill>
                  <a:schemeClr val="bg1"/>
                </a:solidFill>
              </a:rPr>
              <a:t> Deutschland</a:t>
            </a:r>
            <a:endParaRPr lang="de-DE" dirty="0">
              <a:solidFill>
                <a:schemeClr val="bg1"/>
              </a:solidFill>
            </a:endParaRPr>
          </a:p>
        </p:txBody>
      </p:sp>
      <p:sp>
        <p:nvSpPr>
          <p:cNvPr id="3" name="Inhaltsplatzhalter 2">
            <a:extLst>
              <a:ext uri="{FF2B5EF4-FFF2-40B4-BE49-F238E27FC236}">
                <a16:creationId xmlns:a16="http://schemas.microsoft.com/office/drawing/2014/main" id="{0F54A7FB-D5F3-7543-AD5C-CB6E31A52CBE}"/>
              </a:ext>
            </a:extLst>
          </p:cNvPr>
          <p:cNvSpPr>
            <a:spLocks noGrp="1"/>
          </p:cNvSpPr>
          <p:nvPr>
            <p:ph idx="1"/>
          </p:nvPr>
        </p:nvSpPr>
        <p:spPr/>
        <p:txBody>
          <a:bodyPr>
            <a:normAutofit lnSpcReduction="10000"/>
          </a:bodyPr>
          <a:lstStyle/>
          <a:p>
            <a:pPr>
              <a:lnSpc>
                <a:spcPct val="200000"/>
              </a:lnSpc>
            </a:pPr>
            <a:r>
              <a:rPr lang="en-US" dirty="0">
                <a:solidFill>
                  <a:schemeClr val="bg1"/>
                </a:solidFill>
              </a:rPr>
              <a:t>Deutscher </a:t>
            </a:r>
            <a:r>
              <a:rPr lang="en-US" dirty="0" err="1">
                <a:solidFill>
                  <a:schemeClr val="bg1"/>
                </a:solidFill>
              </a:rPr>
              <a:t>Lufttransportstuetzpunkt</a:t>
            </a:r>
            <a:r>
              <a:rPr lang="en-US" dirty="0">
                <a:solidFill>
                  <a:schemeClr val="bg1"/>
                </a:solidFill>
              </a:rPr>
              <a:t> </a:t>
            </a:r>
          </a:p>
          <a:p>
            <a:pPr lvl="1">
              <a:lnSpc>
                <a:spcPct val="200000"/>
              </a:lnSpc>
            </a:pPr>
            <a:r>
              <a:rPr lang="en-US" dirty="0" err="1">
                <a:solidFill>
                  <a:schemeClr val="bg1"/>
                </a:solidFill>
              </a:rPr>
              <a:t>Abtransport</a:t>
            </a:r>
            <a:r>
              <a:rPr lang="en-US" dirty="0">
                <a:solidFill>
                  <a:schemeClr val="bg1"/>
                </a:solidFill>
              </a:rPr>
              <a:t> </a:t>
            </a:r>
            <a:r>
              <a:rPr lang="en-US" dirty="0" err="1">
                <a:solidFill>
                  <a:schemeClr val="bg1"/>
                </a:solidFill>
              </a:rPr>
              <a:t>aus</a:t>
            </a:r>
            <a:r>
              <a:rPr lang="en-US" dirty="0">
                <a:solidFill>
                  <a:schemeClr val="bg1"/>
                </a:solidFill>
              </a:rPr>
              <a:t> Mali</a:t>
            </a:r>
          </a:p>
          <a:p>
            <a:pPr lvl="1">
              <a:lnSpc>
                <a:spcPct val="200000"/>
              </a:lnSpc>
            </a:pPr>
            <a:r>
              <a:rPr lang="en-US" dirty="0" err="1">
                <a:solidFill>
                  <a:schemeClr val="bg1"/>
                </a:solidFill>
              </a:rPr>
              <a:t>Versorgung</a:t>
            </a:r>
            <a:r>
              <a:rPr lang="en-US" dirty="0">
                <a:solidFill>
                  <a:schemeClr val="bg1"/>
                </a:solidFill>
              </a:rPr>
              <a:t> </a:t>
            </a:r>
            <a:r>
              <a:rPr lang="en-US" dirty="0" err="1">
                <a:solidFill>
                  <a:schemeClr val="bg1"/>
                </a:solidFill>
              </a:rPr>
              <a:t>fuer</a:t>
            </a:r>
            <a:r>
              <a:rPr lang="en-US" dirty="0">
                <a:solidFill>
                  <a:schemeClr val="bg1"/>
                </a:solidFill>
              </a:rPr>
              <a:t> </a:t>
            </a:r>
            <a:r>
              <a:rPr lang="en-US" dirty="0" err="1">
                <a:solidFill>
                  <a:schemeClr val="bg1"/>
                </a:solidFill>
              </a:rPr>
              <a:t>Operationen</a:t>
            </a:r>
            <a:r>
              <a:rPr lang="en-US" dirty="0">
                <a:solidFill>
                  <a:schemeClr val="bg1"/>
                </a:solidFill>
              </a:rPr>
              <a:t> in </a:t>
            </a:r>
            <a:r>
              <a:rPr lang="en-US" dirty="0" err="1">
                <a:solidFill>
                  <a:schemeClr val="bg1"/>
                </a:solidFill>
              </a:rPr>
              <a:t>Westafrika</a:t>
            </a:r>
            <a:endParaRPr lang="en-US" dirty="0">
              <a:solidFill>
                <a:schemeClr val="bg1"/>
              </a:solidFill>
            </a:endParaRPr>
          </a:p>
          <a:p>
            <a:pPr>
              <a:lnSpc>
                <a:spcPct val="200000"/>
              </a:lnSpc>
            </a:pPr>
            <a:r>
              <a:rPr lang="en-US" dirty="0">
                <a:solidFill>
                  <a:schemeClr val="bg1"/>
                </a:solidFill>
              </a:rPr>
              <a:t>100 </a:t>
            </a:r>
            <a:r>
              <a:rPr lang="en-US" dirty="0" err="1">
                <a:solidFill>
                  <a:schemeClr val="bg1"/>
                </a:solidFill>
              </a:rPr>
              <a:t>Bundeswehrsoldaten</a:t>
            </a:r>
            <a:endParaRPr lang="en-US" dirty="0">
              <a:solidFill>
                <a:schemeClr val="bg1"/>
              </a:solidFill>
            </a:endParaRPr>
          </a:p>
          <a:p>
            <a:pPr>
              <a:lnSpc>
                <a:spcPct val="200000"/>
              </a:lnSpc>
            </a:pPr>
            <a:r>
              <a:rPr lang="en-US" dirty="0" err="1">
                <a:solidFill>
                  <a:schemeClr val="bg1"/>
                </a:solidFill>
              </a:rPr>
              <a:t>Keine</a:t>
            </a:r>
            <a:r>
              <a:rPr lang="en-US" dirty="0">
                <a:solidFill>
                  <a:schemeClr val="bg1"/>
                </a:solidFill>
              </a:rPr>
              <a:t> </a:t>
            </a:r>
            <a:r>
              <a:rPr lang="en-US" dirty="0" err="1">
                <a:solidFill>
                  <a:schemeClr val="bg1"/>
                </a:solidFill>
              </a:rPr>
              <a:t>Entwicklungszahlungen</a:t>
            </a:r>
            <a:endParaRPr lang="de-DE" dirty="0">
              <a:solidFill>
                <a:schemeClr val="bg1"/>
              </a:solidFill>
            </a:endParaRPr>
          </a:p>
        </p:txBody>
      </p:sp>
      <p:sp>
        <p:nvSpPr>
          <p:cNvPr id="4" name="Textfeld 3">
            <a:extLst>
              <a:ext uri="{FF2B5EF4-FFF2-40B4-BE49-F238E27FC236}">
                <a16:creationId xmlns:a16="http://schemas.microsoft.com/office/drawing/2014/main" id="{F67FCF7D-08D3-DF06-826D-C0DD1BFAD3BD}"/>
              </a:ext>
            </a:extLst>
          </p:cNvPr>
          <p:cNvSpPr txBox="1"/>
          <p:nvPr/>
        </p:nvSpPr>
        <p:spPr>
          <a:xfrm>
            <a:off x="11734800" y="6488668"/>
            <a:ext cx="457200" cy="369332"/>
          </a:xfrm>
          <a:prstGeom prst="rect">
            <a:avLst/>
          </a:prstGeom>
          <a:noFill/>
        </p:spPr>
        <p:txBody>
          <a:bodyPr wrap="square" rtlCol="0">
            <a:spAutoFit/>
          </a:bodyPr>
          <a:lstStyle/>
          <a:p>
            <a:r>
              <a:rPr lang="en-US" b="1" dirty="0">
                <a:solidFill>
                  <a:schemeClr val="bg1"/>
                </a:solidFill>
              </a:rPr>
              <a:t>Q5</a:t>
            </a:r>
          </a:p>
        </p:txBody>
      </p:sp>
    </p:spTree>
    <p:extLst>
      <p:ext uri="{BB962C8B-B14F-4D97-AF65-F5344CB8AC3E}">
        <p14:creationId xmlns:p14="http://schemas.microsoft.com/office/powerpoint/2010/main" val="1004609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Breitbild</PresentationFormat>
  <Paragraphs>83</Paragraphs>
  <Slides>16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Calibri Light</vt:lpstr>
      <vt:lpstr>Cambria Math</vt:lpstr>
      <vt:lpstr>Söhne</vt:lpstr>
      <vt:lpstr>Office</vt:lpstr>
      <vt:lpstr>Militärputsch im Niger</vt:lpstr>
      <vt:lpstr>Inhaltsverzeichnis </vt:lpstr>
      <vt:lpstr>Was ist ein Putsch?</vt:lpstr>
      <vt:lpstr>Hintergrundgeschichte</vt:lpstr>
      <vt:lpstr>Hintergrundgeschichte</vt:lpstr>
      <vt:lpstr>Was ist passiert?</vt:lpstr>
      <vt:lpstr>PowerPoint-Präsentation</vt:lpstr>
      <vt:lpstr>Warum kam es zum Putsch?</vt:lpstr>
      <vt:lpstr>Konsequenzen fuer Deutschland</vt:lpstr>
      <vt:lpstr>Konsequenzen fuer Frankreich</vt:lpstr>
      <vt:lpstr>Sahelzone</vt:lpstr>
      <vt:lpstr>PowerPoint-Präsentation</vt:lpstr>
      <vt:lpstr>Konsequenzen fuer ECOWAS</vt:lpstr>
      <vt:lpstr>Frage an euch!</vt:lpstr>
      <vt:lpstr>Meine Meinung</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Marvin Bäumer</dc:creator>
  <cp:lastModifiedBy>Marvin Bäumer</cp:lastModifiedBy>
  <cp:revision>21</cp:revision>
  <dcterms:created xsi:type="dcterms:W3CDTF">2023-09-10T10:30:06Z</dcterms:created>
  <dcterms:modified xsi:type="dcterms:W3CDTF">2023-09-23T14:54:35Z</dcterms:modified>
</cp:coreProperties>
</file>