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70" r:id="rId12"/>
    <p:sldId id="271" r:id="rId13"/>
    <p:sldId id="272" r:id="rId14"/>
  </p:sldIdLst>
  <p:sldSz cx="6858000" cy="9906000" type="A4"/>
  <p:notesSz cx="6858000" cy="9144000"/>
  <p:embeddedFontLst>
    <p:embeddedFont>
      <p:font typeface="Taipei Sans TC Beta" pitchFamily="2" charset="-120"/>
      <p:regular r:id="rId15"/>
      <p:bold r:id="rId16"/>
    </p:embeddedFont>
    <p:embeddedFont>
      <p:font typeface="Taipei Sans TC Beta Light" pitchFamily="2" charset="-12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1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5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B7A0-8050-4D1A-A332-1D9CA5D87DB8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kdmd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442258"/>
            <a:ext cx="6858000" cy="1458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45777" y="2829014"/>
            <a:ext cx="4635672" cy="830996"/>
            <a:chOff x="5181603" y="2577223"/>
            <a:chExt cx="4635672" cy="830996"/>
          </a:xfrm>
        </p:grpSpPr>
        <p:sp>
          <p:nvSpPr>
            <p:cNvPr id="4" name="文字方塊 3"/>
            <p:cNvSpPr txBox="1"/>
            <p:nvPr/>
          </p:nvSpPr>
          <p:spPr>
            <a:xfrm>
              <a:off x="6862620" y="2577223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2020</a:t>
              </a: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181603" y="2595419"/>
              <a:ext cx="2299855" cy="812800"/>
              <a:chOff x="1810328" y="2641601"/>
              <a:chExt cx="2299855" cy="812800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1810328" y="2641601"/>
                <a:ext cx="2299855" cy="812800"/>
                <a:chOff x="1597891" y="3315855"/>
                <a:chExt cx="2299855" cy="812800"/>
              </a:xfrm>
            </p:grpSpPr>
            <p:sp>
              <p:nvSpPr>
                <p:cNvPr id="8" name="手繪多邊形 7"/>
                <p:cNvSpPr/>
                <p:nvPr/>
              </p:nvSpPr>
              <p:spPr>
                <a:xfrm>
                  <a:off x="1597891" y="3315855"/>
                  <a:ext cx="2299855" cy="812800"/>
                </a:xfrm>
                <a:custGeom>
                  <a:avLst/>
                  <a:gdLst>
                    <a:gd name="connsiteX0" fmla="*/ 424873 w 2299855"/>
                    <a:gd name="connsiteY0" fmla="*/ 166254 h 812800"/>
                    <a:gd name="connsiteX1" fmla="*/ 655782 w 2299855"/>
                    <a:gd name="connsiteY1" fmla="*/ 36945 h 812800"/>
                    <a:gd name="connsiteX2" fmla="*/ 895928 w 2299855"/>
                    <a:gd name="connsiteY2" fmla="*/ 73890 h 812800"/>
                    <a:gd name="connsiteX3" fmla="*/ 1089891 w 2299855"/>
                    <a:gd name="connsiteY3" fmla="*/ 0 h 812800"/>
                    <a:gd name="connsiteX4" fmla="*/ 1413164 w 2299855"/>
                    <a:gd name="connsiteY4" fmla="*/ 73890 h 812800"/>
                    <a:gd name="connsiteX5" fmla="*/ 1690255 w 2299855"/>
                    <a:gd name="connsiteY5" fmla="*/ 120072 h 812800"/>
                    <a:gd name="connsiteX6" fmla="*/ 1902691 w 2299855"/>
                    <a:gd name="connsiteY6" fmla="*/ 332509 h 812800"/>
                    <a:gd name="connsiteX7" fmla="*/ 2207491 w 2299855"/>
                    <a:gd name="connsiteY7" fmla="*/ 434109 h 812800"/>
                    <a:gd name="connsiteX8" fmla="*/ 2299855 w 2299855"/>
                    <a:gd name="connsiteY8" fmla="*/ 554181 h 812800"/>
                    <a:gd name="connsiteX9" fmla="*/ 2290619 w 2299855"/>
                    <a:gd name="connsiteY9" fmla="*/ 665018 h 812800"/>
                    <a:gd name="connsiteX10" fmla="*/ 2142837 w 2299855"/>
                    <a:gd name="connsiteY10" fmla="*/ 729672 h 812800"/>
                    <a:gd name="connsiteX11" fmla="*/ 1911928 w 2299855"/>
                    <a:gd name="connsiteY11" fmla="*/ 748145 h 812800"/>
                    <a:gd name="connsiteX12" fmla="*/ 1542473 w 2299855"/>
                    <a:gd name="connsiteY12" fmla="*/ 757381 h 812800"/>
                    <a:gd name="connsiteX13" fmla="*/ 1394691 w 2299855"/>
                    <a:gd name="connsiteY13" fmla="*/ 812800 h 812800"/>
                    <a:gd name="connsiteX14" fmla="*/ 1163782 w 2299855"/>
                    <a:gd name="connsiteY14" fmla="*/ 803563 h 812800"/>
                    <a:gd name="connsiteX15" fmla="*/ 1034473 w 2299855"/>
                    <a:gd name="connsiteY15" fmla="*/ 803563 h 812800"/>
                    <a:gd name="connsiteX16" fmla="*/ 877455 w 2299855"/>
                    <a:gd name="connsiteY16" fmla="*/ 812800 h 812800"/>
                    <a:gd name="connsiteX17" fmla="*/ 609600 w 2299855"/>
                    <a:gd name="connsiteY17" fmla="*/ 757381 h 812800"/>
                    <a:gd name="connsiteX18" fmla="*/ 286328 w 2299855"/>
                    <a:gd name="connsiteY18" fmla="*/ 738909 h 812800"/>
                    <a:gd name="connsiteX19" fmla="*/ 0 w 2299855"/>
                    <a:gd name="connsiteY19" fmla="*/ 655781 h 812800"/>
                    <a:gd name="connsiteX20" fmla="*/ 73891 w 2299855"/>
                    <a:gd name="connsiteY20" fmla="*/ 572654 h 812800"/>
                    <a:gd name="connsiteX21" fmla="*/ 101600 w 2299855"/>
                    <a:gd name="connsiteY21" fmla="*/ 397163 h 812800"/>
                    <a:gd name="connsiteX22" fmla="*/ 267855 w 2299855"/>
                    <a:gd name="connsiteY22" fmla="*/ 369454 h 812800"/>
                    <a:gd name="connsiteX23" fmla="*/ 424873 w 2299855"/>
                    <a:gd name="connsiteY23" fmla="*/ 166254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299855" h="812800">
                      <a:moveTo>
                        <a:pt x="424873" y="166254"/>
                      </a:moveTo>
                      <a:lnTo>
                        <a:pt x="655782" y="36945"/>
                      </a:lnTo>
                      <a:lnTo>
                        <a:pt x="895928" y="73890"/>
                      </a:lnTo>
                      <a:lnTo>
                        <a:pt x="1089891" y="0"/>
                      </a:lnTo>
                      <a:lnTo>
                        <a:pt x="1413164" y="73890"/>
                      </a:lnTo>
                      <a:lnTo>
                        <a:pt x="1690255" y="120072"/>
                      </a:lnTo>
                      <a:lnTo>
                        <a:pt x="1902691" y="332509"/>
                      </a:lnTo>
                      <a:lnTo>
                        <a:pt x="2207491" y="434109"/>
                      </a:lnTo>
                      <a:lnTo>
                        <a:pt x="2299855" y="554181"/>
                      </a:lnTo>
                      <a:lnTo>
                        <a:pt x="2290619" y="665018"/>
                      </a:lnTo>
                      <a:lnTo>
                        <a:pt x="2142837" y="729672"/>
                      </a:lnTo>
                      <a:lnTo>
                        <a:pt x="1911928" y="748145"/>
                      </a:lnTo>
                      <a:lnTo>
                        <a:pt x="1542473" y="757381"/>
                      </a:lnTo>
                      <a:lnTo>
                        <a:pt x="1394691" y="812800"/>
                      </a:lnTo>
                      <a:lnTo>
                        <a:pt x="1163782" y="803563"/>
                      </a:lnTo>
                      <a:lnTo>
                        <a:pt x="1034473" y="803563"/>
                      </a:lnTo>
                      <a:lnTo>
                        <a:pt x="877455" y="812800"/>
                      </a:lnTo>
                      <a:lnTo>
                        <a:pt x="609600" y="757381"/>
                      </a:lnTo>
                      <a:lnTo>
                        <a:pt x="286328" y="738909"/>
                      </a:lnTo>
                      <a:lnTo>
                        <a:pt x="0" y="655781"/>
                      </a:lnTo>
                      <a:lnTo>
                        <a:pt x="73891" y="572654"/>
                      </a:lnTo>
                      <a:lnTo>
                        <a:pt x="101600" y="397163"/>
                      </a:lnTo>
                      <a:lnTo>
                        <a:pt x="267855" y="369454"/>
                      </a:lnTo>
                      <a:lnTo>
                        <a:pt x="424873" y="16625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手繪多邊形 8"/>
                <p:cNvSpPr/>
                <p:nvPr/>
              </p:nvSpPr>
              <p:spPr>
                <a:xfrm>
                  <a:off x="2216727" y="3482109"/>
                  <a:ext cx="286328" cy="83128"/>
                </a:xfrm>
                <a:custGeom>
                  <a:avLst/>
                  <a:gdLst>
                    <a:gd name="connsiteX0" fmla="*/ 73891 w 286328"/>
                    <a:gd name="connsiteY0" fmla="*/ 0 h 83128"/>
                    <a:gd name="connsiteX1" fmla="*/ 286328 w 286328"/>
                    <a:gd name="connsiteY1" fmla="*/ 73891 h 83128"/>
                    <a:gd name="connsiteX2" fmla="*/ 0 w 286328"/>
                    <a:gd name="connsiteY2" fmla="*/ 83128 h 83128"/>
                    <a:gd name="connsiteX3" fmla="*/ 129310 w 286328"/>
                    <a:gd name="connsiteY3" fmla="*/ 36946 h 83128"/>
                    <a:gd name="connsiteX4" fmla="*/ 73891 w 286328"/>
                    <a:gd name="connsiteY4" fmla="*/ 0 h 83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328" h="83128">
                      <a:moveTo>
                        <a:pt x="73891" y="0"/>
                      </a:moveTo>
                      <a:lnTo>
                        <a:pt x="286328" y="73891"/>
                      </a:lnTo>
                      <a:lnTo>
                        <a:pt x="0" y="83128"/>
                      </a:lnTo>
                      <a:lnTo>
                        <a:pt x="129310" y="36946"/>
                      </a:lnTo>
                      <a:lnTo>
                        <a:pt x="7389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 6"/>
              <p:cNvSpPr/>
              <p:nvPr/>
            </p:nvSpPr>
            <p:spPr>
              <a:xfrm>
                <a:off x="3103418" y="3214255"/>
                <a:ext cx="387927" cy="147782"/>
              </a:xfrm>
              <a:custGeom>
                <a:avLst/>
                <a:gdLst>
                  <a:gd name="connsiteX0" fmla="*/ 0 w 230909"/>
                  <a:gd name="connsiteY0" fmla="*/ 0 h 92363"/>
                  <a:gd name="connsiteX1" fmla="*/ 230909 w 230909"/>
                  <a:gd name="connsiteY1" fmla="*/ 73891 h 92363"/>
                  <a:gd name="connsiteX2" fmla="*/ 138545 w 230909"/>
                  <a:gd name="connsiteY2" fmla="*/ 92363 h 92363"/>
                  <a:gd name="connsiteX3" fmla="*/ 0 w 230909"/>
                  <a:gd name="connsiteY3" fmla="*/ 0 h 9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909" h="92363">
                    <a:moveTo>
                      <a:pt x="0" y="0"/>
                    </a:moveTo>
                    <a:lnTo>
                      <a:pt x="230909" y="73891"/>
                    </a:lnTo>
                    <a:lnTo>
                      <a:pt x="138545" y="92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6862620" y="293724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巴蘭義築．工作手冊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涼亭設計圖面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10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2381250"/>
            <a:ext cx="564896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涼亭設計圖面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11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2" y="2078743"/>
            <a:ext cx="4926636" cy="369497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2" y="5406398"/>
            <a:ext cx="4926636" cy="369497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34873" y="468611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- front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4491" y="803540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- back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9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涼亭設計圖面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12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9709" y="4655752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- left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8413" y="785991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- right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5" y="5410066"/>
            <a:ext cx="4642250" cy="348168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5" y="2256060"/>
            <a:ext cx="4642250" cy="34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6149" y="9529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木材尺寸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13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3" r="11852"/>
          <a:stretch/>
        </p:blipFill>
        <p:spPr>
          <a:xfrm rot="5400000">
            <a:off x="-756817" y="2353671"/>
            <a:ext cx="8371633" cy="61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1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目錄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2620" y="2302142"/>
            <a:ext cx="359585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一．活動簡述．．．．．．．．．．．．１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二．自備物品與重要叮嚀．．．．．．．２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三．每日作息與行事曆．．．．．．．．４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四．交通與地圖．．．．．．．．．．．６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五．附件．．．．．．．．．．．．．．７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值日生班表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各組分工負責人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通訊錄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涼亭設計圖面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        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木材尺寸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3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92620" y="2391938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時間：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7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31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3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　暖身（基礎施工）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　　　／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　　　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2013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12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 構築（主體結構）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地點：台東縣卑南鄉初鹿村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巴蘭遺址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006362" y="4132603"/>
            <a:ext cx="2845276" cy="830997"/>
            <a:chOff x="6044939" y="2847299"/>
            <a:chExt cx="2845276" cy="830997"/>
          </a:xfrm>
        </p:grpSpPr>
        <p:sp>
          <p:nvSpPr>
            <p:cNvPr id="11" name="剪去對角線角落矩形 10"/>
            <p:cNvSpPr/>
            <p:nvPr/>
          </p:nvSpPr>
          <p:spPr>
            <a:xfrm>
              <a:off x="6044939" y="2847299"/>
              <a:ext cx="2845276" cy="83099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04864" y="2847299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夏天是明亮的，太陽是辣的，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青春的心是熱血的。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離開了繁華，重返樸實；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捨棄了依賴，回歸自立。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92620" y="57025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參與團體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233931" y="56886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外界交流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98656" y="6010339"/>
            <a:ext cx="2492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台東縣政府文化處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公東高工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　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家具木工科／室內設計科／建築科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納樊司工作室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義築工具圖書館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老麥農場露營區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社團法人台東縣巴蘭文化發展協會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社團法人台灣義築協會　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233931" y="600983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大愛電視台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聯新文教基金會</a:t>
            </a:r>
          </a:p>
        </p:txBody>
      </p:sp>
      <p:sp>
        <p:nvSpPr>
          <p:cNvPr id="21" name="矩形 20"/>
          <p:cNvSpPr/>
          <p:nvPr/>
        </p:nvSpPr>
        <p:spPr>
          <a:xfrm>
            <a:off x="4233930" y="7029158"/>
            <a:ext cx="1679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行政院農委會林務局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正昌製材（台灣杉）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誠豐木業（黃檜木）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東皇昌五金行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3930" y="67213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材料贊助</a:t>
            </a:r>
          </a:p>
        </p:txBody>
      </p:sp>
      <p:sp>
        <p:nvSpPr>
          <p:cNvPr id="23" name="橢圓 22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１</a:t>
            </a:r>
          </a:p>
        </p:txBody>
      </p:sp>
      <p:sp>
        <p:nvSpPr>
          <p:cNvPr id="24" name="矩形 23"/>
          <p:cNvSpPr/>
          <p:nvPr/>
        </p:nvSpPr>
        <p:spPr>
          <a:xfrm>
            <a:off x="4199967" y="8537264"/>
            <a:ext cx="1679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台東富岡加油站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小亨利便當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初鹿牧場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99967" y="82294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贊助</a:t>
            </a:r>
          </a:p>
        </p:txBody>
      </p:sp>
    </p:spTree>
    <p:extLst>
      <p:ext uri="{BB962C8B-B14F-4D97-AF65-F5344CB8AC3E}">
        <p14:creationId xmlns:p14="http://schemas.microsoft.com/office/powerpoint/2010/main" val="27326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4411"/>
              </p:ext>
            </p:extLst>
          </p:nvPr>
        </p:nvGraphicFramePr>
        <p:xfrm>
          <a:off x="692620" y="2382520"/>
          <a:ext cx="5464340" cy="249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620">
                  <a:extLst>
                    <a:ext uri="{9D8B030D-6E8A-4147-A177-3AD203B41FA5}">
                      <a16:colId xmlns:a16="http://schemas.microsoft.com/office/drawing/2014/main" val="4278257807"/>
                    </a:ext>
                  </a:extLst>
                </a:gridCol>
                <a:gridCol w="4236720">
                  <a:extLst>
                    <a:ext uri="{9D8B030D-6E8A-4147-A177-3AD203B41FA5}">
                      <a16:colId xmlns:a16="http://schemas.microsoft.com/office/drawing/2014/main" val="2972649677"/>
                    </a:ext>
                  </a:extLst>
                </a:gridCol>
              </a:tblGrid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輕裝背包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※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需要平均分擔工具五金材料用，以耐用不怕髒為主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677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換洗衣物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輕便工作服／衣架／曬衣夾／塑膠袋／洗衣用具／肥皂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96806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盥洗用品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潔牙用品／毛巾／沐浴用品／吹風機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87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個人衛生品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衛生紙／濕紙巾／生理用品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42354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個人藥物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健保卡／防蚊液／防曬乳／藥膏／個人用藥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8091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必備物品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手電筒／睡袋／麥克筆／抹布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2552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餐具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環保餐具／水壺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073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帽子／外套／雨具／筆記／糧食／相機／袖套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足夠的零用金＆快樂心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60568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588019" y="5832442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山上為野生動物棲地，夜間活動務必攜帶手電筒，並尊重生態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為避免影響施工進度，請按作息表活動，請勿飲酒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避免使用香味濃郁的盥洗用品，易引來蚊蟲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請留意貴重物品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5.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請注意當地禁忌，活動請結伴同行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6.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當地提款與融資服務不便，請攜帶足夠的現金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7.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施工區域內請勿穿脫鞋或涼鞋，並時時補充水分。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8.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由於浴室數量有限，洗澡時間限制十分鐘。</a:t>
            </a:r>
          </a:p>
        </p:txBody>
      </p:sp>
      <p:sp>
        <p:nvSpPr>
          <p:cNvPr id="46" name="矩形 45"/>
          <p:cNvSpPr/>
          <p:nvPr/>
        </p:nvSpPr>
        <p:spPr>
          <a:xfrm>
            <a:off x="575224" y="54932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重要叮嚀</a:t>
            </a:r>
          </a:p>
        </p:txBody>
      </p:sp>
      <p:sp>
        <p:nvSpPr>
          <p:cNvPr id="47" name="橢圓 4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8792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90920" y="268926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施工注意事項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19" y="3109637"/>
            <a:ext cx="4953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最重要的三件事！！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晚間收工前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分鐘，清點材料、工具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分鐘，整理工作環境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工地危險，務必攜帶安全帽，勿著涼拖鞋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工具配件務必妥善放回它的位置，切勿亂放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建材勿隨意放置，會影響材料品質與建築壽命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廢料勿扔棄，做好資源管理，這是對建築過程的尊重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離隊務必告知組員、組長，個人行為將影響全體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注意言行、態度，對自己負責，也尊重合作夥伴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我們是一個大團體，務必保持與其他單位的良好互動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我們是一個共同體，請關心身邊的伙伴，發揮自己的價值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874729" y="8010544"/>
            <a:ext cx="3108543" cy="277000"/>
            <a:chOff x="1148491" y="7025024"/>
            <a:chExt cx="3108543" cy="277000"/>
          </a:xfrm>
        </p:grpSpPr>
        <p:sp>
          <p:nvSpPr>
            <p:cNvPr id="16" name="剪去對角線角落矩形 15"/>
            <p:cNvSpPr/>
            <p:nvPr/>
          </p:nvSpPr>
          <p:spPr>
            <a:xfrm>
              <a:off x="1148491" y="7025024"/>
              <a:ext cx="3108543" cy="276999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8491" y="7025025"/>
              <a:ext cx="3108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 Light" pitchFamily="2" charset="-120"/>
                  <a:ea typeface="Taipei Sans TC Beta Light" pitchFamily="2" charset="-120"/>
                </a:rPr>
                <a:t>做一個謙卑的實踐者，感恩這份學習的機會</a:t>
              </a:r>
            </a:p>
          </p:txBody>
        </p:sp>
      </p:grpSp>
      <p:sp>
        <p:nvSpPr>
          <p:cNvPr id="17" name="橢圓 1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1125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21547"/>
              </p:ext>
            </p:extLst>
          </p:nvPr>
        </p:nvGraphicFramePr>
        <p:xfrm>
          <a:off x="692620" y="2456021"/>
          <a:ext cx="5464341" cy="38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100">
                  <a:extLst>
                    <a:ext uri="{9D8B030D-6E8A-4147-A177-3AD203B41FA5}">
                      <a16:colId xmlns:a16="http://schemas.microsoft.com/office/drawing/2014/main" val="966056060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39812913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727961547"/>
                    </a:ext>
                  </a:extLst>
                </a:gridCol>
              </a:tblGrid>
              <a:tr h="32444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時間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活動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備註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7022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Good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宿舍長叫醒大家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02278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0600–0630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盥洗準備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4762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0630–0700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活力早餐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生活組提前準備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617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0700–1130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涼亭建起來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4091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1130–1300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午餐輕巧吃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74187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1300–1700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涼亭繼續建起來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188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1700–1800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洗澎澎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超時斷水電！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82666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1800–1930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晚餐時光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9745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1930–2100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工作會議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進度／工地狀況檢討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613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2100–2200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小組／個人時間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工作日誌／影音整理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04265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2200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 Light" pitchFamily="2" charset="-120"/>
                          <a:ea typeface="Taipei Sans TC Beta Light" pitchFamily="2" charset="-120"/>
                        </a:rPr>
                        <a:t>睡飽睡好</a:t>
                      </a:r>
                      <a:endParaRPr lang="en-US" altLang="zh-TW" sz="1200" dirty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36387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692620" y="6757489"/>
            <a:ext cx="2154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生活值日生工作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工作環境整理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餐後、廚餘整理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清洗、收拾餐具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搬運、發放食物</a:t>
            </a:r>
          </a:p>
        </p:txBody>
      </p:sp>
      <p:sp>
        <p:nvSpPr>
          <p:cNvPr id="66" name="矩形 65"/>
          <p:cNvSpPr/>
          <p:nvPr/>
        </p:nvSpPr>
        <p:spPr>
          <a:xfrm>
            <a:off x="2491147" y="6757489"/>
            <a:ext cx="2473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住宿值日生工作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寢室環境清潔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廁所清潔及垃圾清理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浴廁清潔</a:t>
            </a:r>
          </a:p>
        </p:txBody>
      </p:sp>
      <p:sp>
        <p:nvSpPr>
          <p:cNvPr id="67" name="橢圓 6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４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97790" y="1750538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（時間可能依每日天候狀況有所調整）</a:t>
            </a:r>
          </a:p>
        </p:txBody>
      </p:sp>
    </p:spTree>
    <p:extLst>
      <p:ext uri="{BB962C8B-B14F-4D97-AF65-F5344CB8AC3E}">
        <p14:creationId xmlns:p14="http://schemas.microsoft.com/office/powerpoint/2010/main" val="214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1669992" y="2422099"/>
            <a:ext cx="0" cy="1500177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1669992" y="4925696"/>
            <a:ext cx="0" cy="2818962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1609032" y="2483324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09032" y="291561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609032" y="3345942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09032" y="500256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09032" y="5434846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09032" y="586517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609032" y="6270881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09032" y="670316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609032" y="713349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609032" y="753931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5367" y="240578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07/31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（五）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60127" y="282028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08/01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（六）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9355" y="366301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08/03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（一）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56873" y="325927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08/02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（日）</a:t>
            </a:r>
          </a:p>
        </p:txBody>
      </p:sp>
      <p:sp>
        <p:nvSpPr>
          <p:cNvPr id="18" name="橢圓 17"/>
          <p:cNvSpPr/>
          <p:nvPr/>
        </p:nvSpPr>
        <p:spPr>
          <a:xfrm>
            <a:off x="1609032" y="374923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7080" y="492988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（三）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57080" y="534438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（四）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56308" y="618711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（六）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53824" y="578337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08/14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（五）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49459" y="661234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（日）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53259" y="745507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08/18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（二）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53824" y="705133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08/17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（一）</a:t>
            </a:r>
          </a:p>
        </p:txBody>
      </p:sp>
      <p:sp>
        <p:nvSpPr>
          <p:cNvPr id="26" name="矩形 25"/>
          <p:cNvSpPr/>
          <p:nvPr/>
        </p:nvSpPr>
        <p:spPr>
          <a:xfrm>
            <a:off x="649457" y="195828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基礎施工</a:t>
            </a:r>
          </a:p>
        </p:txBody>
      </p:sp>
      <p:sp>
        <p:nvSpPr>
          <p:cNvPr id="27" name="矩形 26"/>
          <p:cNvSpPr/>
          <p:nvPr/>
        </p:nvSpPr>
        <p:spPr>
          <a:xfrm>
            <a:off x="649458" y="449089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主體結構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9" name="手繪多邊形 28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2454681" y="492988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木材引孔／切割加工／木柱膠合與鎖固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454681" y="5344386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木材引孔／切割加工／木柱膠合與鎖固／木柱組裝與護木漆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454681" y="579201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木柱組裝與護木漆</a:t>
            </a:r>
          </a:p>
        </p:txBody>
      </p:sp>
      <p:sp>
        <p:nvSpPr>
          <p:cNvPr id="35" name="矩形 34"/>
          <p:cNvSpPr/>
          <p:nvPr/>
        </p:nvSpPr>
        <p:spPr>
          <a:xfrm>
            <a:off x="2454681" y="6197842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搬運與木柱樑組裝／木構架地面固定</a:t>
            </a:r>
          </a:p>
        </p:txBody>
      </p:sp>
      <p:sp>
        <p:nvSpPr>
          <p:cNvPr id="36" name="矩形 35"/>
          <p:cNvSpPr/>
          <p:nvPr/>
        </p:nvSpPr>
        <p:spPr>
          <a:xfrm>
            <a:off x="2454681" y="6634742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木構架地面固定／屋頂木板與石板固定</a:t>
            </a:r>
          </a:p>
        </p:txBody>
      </p:sp>
      <p:sp>
        <p:nvSpPr>
          <p:cNvPr id="37" name="矩形 36"/>
          <p:cNvSpPr/>
          <p:nvPr/>
        </p:nvSpPr>
        <p:spPr>
          <a:xfrm>
            <a:off x="2454681" y="7059971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屋頂木板與石板固定／護木漆及撤收</a:t>
            </a:r>
          </a:p>
        </p:txBody>
      </p:sp>
      <p:sp>
        <p:nvSpPr>
          <p:cNvPr id="38" name="矩形 37"/>
          <p:cNvSpPr/>
          <p:nvPr/>
        </p:nvSpPr>
        <p:spPr>
          <a:xfrm>
            <a:off x="2440077" y="7450623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屋頂木板與石板固定／護木漆及撤收</a:t>
            </a:r>
          </a:p>
        </p:txBody>
      </p:sp>
      <p:cxnSp>
        <p:nvCxnSpPr>
          <p:cNvPr id="40" name="直線接點 39"/>
          <p:cNvCxnSpPr/>
          <p:nvPr/>
        </p:nvCxnSpPr>
        <p:spPr>
          <a:xfrm>
            <a:off x="1970728" y="4925696"/>
            <a:ext cx="0" cy="11433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972735" y="2845047"/>
            <a:ext cx="0" cy="11433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970728" y="6172733"/>
            <a:ext cx="0" cy="3833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５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92183" y="5015888"/>
            <a:ext cx="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鹿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國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中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970728" y="2929848"/>
            <a:ext cx="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巴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蘭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992183" y="6101318"/>
            <a:ext cx="4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搬工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1972735" y="6692502"/>
            <a:ext cx="0" cy="11433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989004" y="6757718"/>
            <a:ext cx="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巴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蘭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1970728" y="2352590"/>
            <a:ext cx="0" cy="3833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970728" y="2286681"/>
            <a:ext cx="4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初鹿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454681" y="240578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紮營／認識大家／基礎前置加工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2454681" y="28231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基礎材料搬運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440077" y="32592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遺址現場實作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440077" y="365847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遺址現場實作</a:t>
            </a:r>
          </a:p>
        </p:txBody>
      </p:sp>
    </p:spTree>
    <p:extLst>
      <p:ext uri="{BB962C8B-B14F-4D97-AF65-F5344CB8AC3E}">
        <p14:creationId xmlns:p14="http://schemas.microsoft.com/office/powerpoint/2010/main" val="127109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四．交通與地圖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92620" y="834042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由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　臺東車站　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</a:rPr>
              <a:t>前往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　初鹿國中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685959" y="2285030"/>
            <a:ext cx="4337453" cy="5463125"/>
            <a:chOff x="885660" y="1474803"/>
            <a:chExt cx="3870960" cy="4875566"/>
          </a:xfrm>
        </p:grpSpPr>
        <p:grpSp>
          <p:nvGrpSpPr>
            <p:cNvPr id="16" name="群組 15"/>
            <p:cNvGrpSpPr/>
            <p:nvPr/>
          </p:nvGrpSpPr>
          <p:grpSpPr>
            <a:xfrm>
              <a:off x="885660" y="1474803"/>
              <a:ext cx="3870960" cy="4875566"/>
              <a:chOff x="885660" y="1752600"/>
              <a:chExt cx="3870960" cy="4875566"/>
            </a:xfrm>
          </p:grpSpPr>
          <p:pic>
            <p:nvPicPr>
              <p:cNvPr id="25" name="圖片 24"/>
              <p:cNvPicPr>
                <a:picLocks noChangeAspect="1"/>
              </p:cNvPicPr>
              <p:nvPr/>
            </p:nvPicPr>
            <p:blipFill rotWithShape="1">
              <a:blip r:embed="rId2"/>
              <a:srcRect l="48167" t="15482" r="16833" b="6148"/>
              <a:stretch/>
            </p:blipFill>
            <p:spPr>
              <a:xfrm>
                <a:off x="885660" y="1752600"/>
                <a:ext cx="3870960" cy="4875566"/>
              </a:xfrm>
              <a:prstGeom prst="rect">
                <a:avLst/>
              </a:prstGeom>
            </p:spPr>
          </p:pic>
          <p:sp>
            <p:nvSpPr>
              <p:cNvPr id="26" name="文字方塊 25"/>
              <p:cNvSpPr txBox="1"/>
              <p:nvPr/>
            </p:nvSpPr>
            <p:spPr>
              <a:xfrm flipH="1">
                <a:off x="2821140" y="185166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老麥農場</a:t>
                </a: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 flipH="1">
                <a:off x="2645880" y="310896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初鹿國中</a:t>
                </a: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 flipH="1">
                <a:off x="3735540" y="598170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臺東車站</a:t>
                </a: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 flipH="1">
                <a:off x="1068540" y="297808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巴蘭遺址</a:t>
                </a:r>
              </a:p>
            </p:txBody>
          </p:sp>
        </p:grpSp>
        <p:sp>
          <p:nvSpPr>
            <p:cNvPr id="17" name="等腰三角形 16"/>
            <p:cNvSpPr/>
            <p:nvPr/>
          </p:nvSpPr>
          <p:spPr>
            <a:xfrm>
              <a:off x="2923122" y="1914062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060531" y="1855202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住宿</a:t>
              </a:r>
              <a:endParaRPr lang="en-US" altLang="zh-TW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197841" y="3167022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335250" y="3108162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施工</a:t>
              </a:r>
              <a:endParaRPr lang="en-US" altLang="zh-TW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947901" y="3167022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85310" y="3108162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加工</a:t>
              </a:r>
              <a:endParaRPr lang="en-US" altLang="zh-TW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005162" y="5482265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42571" y="5423405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集合</a:t>
              </a:r>
              <a:endParaRPr lang="en-US" altLang="zh-TW" sz="1200" dirty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96910" y="8648198"/>
            <a:ext cx="521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步行（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>
                <a:latin typeface="Taipei Sans TC Beta" pitchFamily="2" charset="-120"/>
                <a:ea typeface="Taipei Sans TC Beta" pitchFamily="2" charset="-120"/>
              </a:rPr>
              <a:t>南王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站牌 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搭乘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8171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號公車（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45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>
                <a:latin typeface="Taipei Sans TC Beta" pitchFamily="2" charset="-120"/>
                <a:ea typeface="Taipei Sans TC Beta" pitchFamily="2" charset="-120"/>
              </a:rPr>
              <a:t>初鹿國中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92620" y="7890748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aipei Sans TC Beta" pitchFamily="2" charset="-120"/>
                <a:ea typeface="Taipei Sans TC Beta" pitchFamily="2" charset="-120"/>
              </a:rPr>
              <a:t>※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 抵達臺東車站後，基本上都是縣府派車支援！</a:t>
            </a:r>
          </a:p>
        </p:txBody>
      </p:sp>
      <p:sp>
        <p:nvSpPr>
          <p:cNvPr id="31" name="橢圓 30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６</a:t>
            </a:r>
          </a:p>
        </p:txBody>
      </p:sp>
      <p:sp>
        <p:nvSpPr>
          <p:cNvPr id="7" name="矩形 6"/>
          <p:cNvSpPr/>
          <p:nvPr/>
        </p:nvSpPr>
        <p:spPr>
          <a:xfrm>
            <a:off x="606853" y="1822395"/>
            <a:ext cx="1727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sz="1200" dirty="0">
              <a:hlinkClick r:id="rId3"/>
            </a:endParaRPr>
          </a:p>
          <a:p>
            <a:r>
              <a:rPr lang="zh-TW" altLang="en-US" sz="1200" dirty="0">
                <a:hlinkClick r:id="rId3"/>
              </a:rPr>
              <a:t>https://reurl.cc/kdmdmL</a:t>
            </a:r>
            <a:endParaRPr lang="en-US" altLang="zh-TW" sz="1200" dirty="0"/>
          </a:p>
          <a:p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5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8384"/>
              </p:ext>
            </p:extLst>
          </p:nvPr>
        </p:nvGraphicFramePr>
        <p:xfrm>
          <a:off x="969019" y="2281691"/>
          <a:ext cx="4572000" cy="4119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119574626"/>
                    </a:ext>
                  </a:extLst>
                </a:gridCol>
                <a:gridCol w="1789421">
                  <a:extLst>
                    <a:ext uri="{9D8B030D-6E8A-4147-A177-3AD203B41FA5}">
                      <a16:colId xmlns:a16="http://schemas.microsoft.com/office/drawing/2014/main" val="3614889072"/>
                    </a:ext>
                  </a:extLst>
                </a:gridCol>
                <a:gridCol w="1852939">
                  <a:extLst>
                    <a:ext uri="{9D8B030D-6E8A-4147-A177-3AD203B41FA5}">
                      <a16:colId xmlns:a16="http://schemas.microsoft.com/office/drawing/2014/main" val="2757815087"/>
                    </a:ext>
                  </a:extLst>
                </a:gridCol>
              </a:tblGrid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日期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生活值日生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住宿值日生</a:t>
                      </a: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36263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7/31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峻豪　妤真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秉弘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宛綸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673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8/01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昊勳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采薇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晉良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1418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8/02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志盈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沛恩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宏奕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858069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8/03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秉弘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宏奕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采薇　洺絜</a:t>
                      </a:r>
                      <a:endParaRPr lang="en-US" altLang="zh-TW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5572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8/12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宛綸　佳文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昊勳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朝昇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01858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8/13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峻豪　洺絜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志盈　妍媗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292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8/14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晉良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妤真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佳文　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94604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8/15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沛恩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采薇　洺絜</a:t>
                      </a:r>
                      <a:endParaRPr lang="en-US" altLang="zh-TW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2216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8/16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宛綸　宏奕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秉弘　妍媗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24039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8/17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昊勳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朝昇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峻豪　</a:t>
                      </a: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晉良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05312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aipei Sans TC Beta" pitchFamily="2" charset="-120"/>
                          <a:ea typeface="Taipei Sans TC Beta" pitchFamily="2" charset="-120"/>
                        </a:rPr>
                        <a:t>8/18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志盈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佳文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沛恩　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妤真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3437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85660" y="17178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值日生班表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382398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1169</Words>
  <Application>Microsoft Macintosh PowerPoint</Application>
  <PresentationFormat>A4 紙張 (210x297 公釐)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Calibri</vt:lpstr>
      <vt:lpstr>Taipei Sans TC Beta Light</vt:lpstr>
      <vt:lpstr>Arial</vt:lpstr>
      <vt:lpstr>Calibri Light</vt:lpstr>
      <vt:lpstr>Taipei Sans TC Beta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</dc:creator>
  <cp:lastModifiedBy>Microsoft Office User</cp:lastModifiedBy>
  <cp:revision>45</cp:revision>
  <dcterms:created xsi:type="dcterms:W3CDTF">2020-07-29T04:49:53Z</dcterms:created>
  <dcterms:modified xsi:type="dcterms:W3CDTF">2021-07-22T03:45:53Z</dcterms:modified>
</cp:coreProperties>
</file>