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</p:sldIdLst>
  <p:sldSz cx="6858000" cy="9906000" type="A4"/>
  <p:notesSz cx="6858000" cy="9144000"/>
  <p:embeddedFontLst>
    <p:embeddedFont>
      <p:font typeface="Taipei Sans TC Beta" pitchFamily="2" charset="-120"/>
      <p:regular r:id="rId11"/>
      <p:bold r:id="rId12"/>
    </p:embeddedFont>
    <p:embeddedFont>
      <p:font typeface="Taipei Sans TC Beta Light" pitchFamily="2" charset="-12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1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7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43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59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34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7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5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38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45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4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6B7A0-8050-4D1A-A332-1D9CA5D87DB8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39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442258"/>
            <a:ext cx="6858000" cy="14584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等腰三角形 1"/>
          <p:cNvSpPr/>
          <p:nvPr/>
        </p:nvSpPr>
        <p:spPr>
          <a:xfrm>
            <a:off x="0" y="3189033"/>
            <a:ext cx="825498" cy="71163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459206" y="3504801"/>
            <a:ext cx="459206" cy="39586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>
            <a:off x="918412" y="3504800"/>
            <a:ext cx="459206" cy="39586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1826794" y="2829014"/>
            <a:ext cx="2954655" cy="821683"/>
            <a:chOff x="6862620" y="2577223"/>
            <a:chExt cx="2954655" cy="821683"/>
          </a:xfrm>
        </p:grpSpPr>
        <p:sp>
          <p:nvSpPr>
            <p:cNvPr id="4" name="文字方塊 3"/>
            <p:cNvSpPr txBox="1"/>
            <p:nvPr/>
          </p:nvSpPr>
          <p:spPr>
            <a:xfrm>
              <a:off x="6862620" y="2577223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ipei Sans TC Beta" pitchFamily="2" charset="-120"/>
                  <a:ea typeface="Taipei Sans TC Beta" pitchFamily="2" charset="-120"/>
                </a:rPr>
                <a:t>2020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862620" y="2937241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ipei Sans TC Beta" pitchFamily="2" charset="-120"/>
                  <a:ea typeface="Taipei Sans TC Beta" pitchFamily="2" charset="-120"/>
                </a:rPr>
                <a:t>初鹿義築．工作手冊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3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2620" y="164774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目錄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92620" y="2302142"/>
            <a:ext cx="3595856" cy="3307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一．活動簡述．．．．．．．．．．．．１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二．自備物品與重要叮嚀．．．．．．．２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三．每日作息與行事曆．．．．．．．．４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四．交通與地圖．．．．．．．．．．．６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五．附件．．．．．．．．．．．．．．７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　　 各組分工負責人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　　 值日生班表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　　 通訊錄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　　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132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5647420" y="533934"/>
            <a:ext cx="723449" cy="623663"/>
            <a:chOff x="5607902" y="1626097"/>
            <a:chExt cx="723449" cy="623663"/>
          </a:xfrm>
        </p:grpSpPr>
        <p:sp>
          <p:nvSpPr>
            <p:cNvPr id="24" name="等腰三角形 23"/>
            <p:cNvSpPr/>
            <p:nvPr/>
          </p:nvSpPr>
          <p:spPr>
            <a:xfrm>
              <a:off x="5607902" y="1626097"/>
              <a:ext cx="723449" cy="6236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手繪多邊形 3"/>
            <p:cNvSpPr/>
            <p:nvPr/>
          </p:nvSpPr>
          <p:spPr>
            <a:xfrm>
              <a:off x="5730914" y="1714500"/>
              <a:ext cx="228600" cy="411480"/>
            </a:xfrm>
            <a:custGeom>
              <a:avLst/>
              <a:gdLst>
                <a:gd name="connsiteX0" fmla="*/ 0 w 228600"/>
                <a:gd name="connsiteY0" fmla="*/ 411480 h 411480"/>
                <a:gd name="connsiteX1" fmla="*/ 228600 w 228600"/>
                <a:gd name="connsiteY1" fmla="*/ 0 h 411480"/>
                <a:gd name="connsiteX2" fmla="*/ 182880 w 228600"/>
                <a:gd name="connsiteY2" fmla="*/ 274320 h 411480"/>
                <a:gd name="connsiteX3" fmla="*/ 160020 w 228600"/>
                <a:gd name="connsiteY3" fmla="*/ 182880 h 411480"/>
                <a:gd name="connsiteX4" fmla="*/ 0 w 228600"/>
                <a:gd name="connsiteY4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411480">
                  <a:moveTo>
                    <a:pt x="0" y="411480"/>
                  </a:moveTo>
                  <a:lnTo>
                    <a:pt x="228600" y="0"/>
                  </a:lnTo>
                  <a:lnTo>
                    <a:pt x="182880" y="274320"/>
                  </a:lnTo>
                  <a:lnTo>
                    <a:pt x="160020" y="182880"/>
                  </a:lnTo>
                  <a:lnTo>
                    <a:pt x="0" y="4114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92620" y="164774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一．活動簡述</a:t>
            </a:r>
          </a:p>
        </p:txBody>
      </p:sp>
      <p:sp>
        <p:nvSpPr>
          <p:cNvPr id="9" name="矩形 8"/>
          <p:cNvSpPr/>
          <p:nvPr/>
        </p:nvSpPr>
        <p:spPr>
          <a:xfrm>
            <a:off x="692620" y="2391938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時間：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2020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年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19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日 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—2020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年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28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日</a:t>
            </a:r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地點：台東縣卑南鄉初鹿國中（台東縣卑南鄉明峰村忠孝路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2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號）</a:t>
            </a:r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住宿：初鹿國中圖書室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2006362" y="4132603"/>
            <a:ext cx="2845276" cy="830997"/>
            <a:chOff x="6044939" y="2847299"/>
            <a:chExt cx="2845276" cy="830997"/>
          </a:xfrm>
        </p:grpSpPr>
        <p:sp>
          <p:nvSpPr>
            <p:cNvPr id="11" name="剪去對角線角落矩形 10"/>
            <p:cNvSpPr/>
            <p:nvPr/>
          </p:nvSpPr>
          <p:spPr>
            <a:xfrm>
              <a:off x="6044939" y="2847299"/>
              <a:ext cx="2845276" cy="83099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04864" y="2847299"/>
              <a:ext cx="26853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spc="300" dirty="0">
                  <a:latin typeface="Taipei Sans TC Beta Light" pitchFamily="2" charset="-120"/>
                  <a:ea typeface="Taipei Sans TC Beta Light" pitchFamily="2" charset="-120"/>
                </a:rPr>
                <a:t>夏天是明亮的，太陽是辣的，</a:t>
              </a:r>
            </a:p>
            <a:p>
              <a:pPr algn="ctr"/>
              <a:r>
                <a:rPr lang="zh-TW" altLang="en-US" sz="1200" spc="300" dirty="0">
                  <a:latin typeface="Taipei Sans TC Beta Light" pitchFamily="2" charset="-120"/>
                  <a:ea typeface="Taipei Sans TC Beta Light" pitchFamily="2" charset="-120"/>
                </a:rPr>
                <a:t>青春的心是熱血的。</a:t>
              </a:r>
            </a:p>
            <a:p>
              <a:pPr algn="ctr"/>
              <a:r>
                <a:rPr lang="zh-TW" altLang="en-US" sz="1200" spc="300" dirty="0">
                  <a:latin typeface="Taipei Sans TC Beta Light" pitchFamily="2" charset="-120"/>
                  <a:ea typeface="Taipei Sans TC Beta Light" pitchFamily="2" charset="-120"/>
                </a:rPr>
                <a:t>離開了繁華，重返樸實；</a:t>
              </a:r>
            </a:p>
            <a:p>
              <a:pPr algn="ctr"/>
              <a:r>
                <a:rPr lang="zh-TW" altLang="en-US" sz="1200" spc="300" dirty="0">
                  <a:latin typeface="Taipei Sans TC Beta Light" pitchFamily="2" charset="-120"/>
                  <a:ea typeface="Taipei Sans TC Beta Light" pitchFamily="2" charset="-120"/>
                </a:rPr>
                <a:t>捨棄了依賴，回歸自立。</a:t>
              </a: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692620" y="57025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參與團體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233931" y="56886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外界交流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698656" y="6010339"/>
            <a:ext cx="24929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俐場域建築設計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納樊司工作室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公東高工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　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家具木工科／室內設計科／建築科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義築工具圖書館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老麥農場露營區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台東縣政府文化處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社團法人台東縣巴蘭文化發展協會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社團法人台灣義築協會　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233931" y="6009836"/>
            <a:ext cx="1261884" cy="115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聯新文教基金會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台東初鹿教會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台東捷陞租車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33930" y="7294040"/>
            <a:ext cx="1679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行政院農委會林務局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正昌製材（台灣杉）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東皇昌五金行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33930" y="69862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材料贊助</a:t>
            </a:r>
          </a:p>
        </p:txBody>
      </p:sp>
      <p:sp>
        <p:nvSpPr>
          <p:cNvPr id="23" name="橢圓 22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273264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5647420" y="533934"/>
            <a:ext cx="723449" cy="623663"/>
            <a:chOff x="5607902" y="1626097"/>
            <a:chExt cx="723449" cy="623663"/>
          </a:xfrm>
        </p:grpSpPr>
        <p:sp>
          <p:nvSpPr>
            <p:cNvPr id="13" name="等腰三角形 12"/>
            <p:cNvSpPr/>
            <p:nvPr/>
          </p:nvSpPr>
          <p:spPr>
            <a:xfrm>
              <a:off x="5607902" y="1626097"/>
              <a:ext cx="723449" cy="6236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5730914" y="1714500"/>
              <a:ext cx="228600" cy="411480"/>
            </a:xfrm>
            <a:custGeom>
              <a:avLst/>
              <a:gdLst>
                <a:gd name="connsiteX0" fmla="*/ 0 w 228600"/>
                <a:gd name="connsiteY0" fmla="*/ 411480 h 411480"/>
                <a:gd name="connsiteX1" fmla="*/ 228600 w 228600"/>
                <a:gd name="connsiteY1" fmla="*/ 0 h 411480"/>
                <a:gd name="connsiteX2" fmla="*/ 182880 w 228600"/>
                <a:gd name="connsiteY2" fmla="*/ 274320 h 411480"/>
                <a:gd name="connsiteX3" fmla="*/ 160020 w 228600"/>
                <a:gd name="connsiteY3" fmla="*/ 182880 h 411480"/>
                <a:gd name="connsiteX4" fmla="*/ 0 w 228600"/>
                <a:gd name="connsiteY4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411480">
                  <a:moveTo>
                    <a:pt x="0" y="411480"/>
                  </a:moveTo>
                  <a:lnTo>
                    <a:pt x="228600" y="0"/>
                  </a:lnTo>
                  <a:lnTo>
                    <a:pt x="182880" y="274320"/>
                  </a:lnTo>
                  <a:lnTo>
                    <a:pt x="160020" y="182880"/>
                  </a:lnTo>
                  <a:lnTo>
                    <a:pt x="0" y="4114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92620" y="1647747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二．自備物品與重要叮嚀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89312"/>
              </p:ext>
            </p:extLst>
          </p:nvPr>
        </p:nvGraphicFramePr>
        <p:xfrm>
          <a:off x="692620" y="2382520"/>
          <a:ext cx="5464340" cy="220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620">
                  <a:extLst>
                    <a:ext uri="{9D8B030D-6E8A-4147-A177-3AD203B41FA5}">
                      <a16:colId xmlns:a16="http://schemas.microsoft.com/office/drawing/2014/main" val="4278257807"/>
                    </a:ext>
                  </a:extLst>
                </a:gridCol>
                <a:gridCol w="4236720">
                  <a:extLst>
                    <a:ext uri="{9D8B030D-6E8A-4147-A177-3AD203B41FA5}">
                      <a16:colId xmlns:a16="http://schemas.microsoft.com/office/drawing/2014/main" val="2972649677"/>
                    </a:ext>
                  </a:extLst>
                </a:gridCol>
              </a:tblGrid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換洗衣物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輕便工作服／衣架／曬衣夾／塑膠袋／洗衣用具／肥皂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96806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盥洗用品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潔牙用品／毛巾／沐浴用品／吹風機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5878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個人衛生品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衛生紙／濕紙巾／生理用品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42354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個人藥物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健保卡／防蚊液／防曬乳／藥膏／個人用藥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80918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必備物品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手電筒／睡袋／麥克筆／抹布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92552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餐具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環保餐具／水壺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70738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帽子／外套／雨具／筆記／糧食／相機／袖套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足夠的零用金＆快樂心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60568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588019" y="5832442"/>
            <a:ext cx="4953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校園蛇類出沒，夜間活動務必攜帶手電筒，並尊重當地生態環境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2.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為避免影響施工進度，請按作息表活動，請勿飲酒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3.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避免使用香味濃郁的盥洗用品，易引來蚊蟲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4.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請留意貴重物品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5.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請注意當地禁忌，活動請結伴同行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6.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當地提款與融資服務不便，請攜帶足夠的現金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7.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施工區域內請勿穿脫鞋或涼鞋，並時時補充水分。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8.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由於浴室數量有限，洗澡時間限制十分鐘。</a:t>
            </a:r>
          </a:p>
        </p:txBody>
      </p:sp>
      <p:sp>
        <p:nvSpPr>
          <p:cNvPr id="46" name="矩形 45"/>
          <p:cNvSpPr/>
          <p:nvPr/>
        </p:nvSpPr>
        <p:spPr>
          <a:xfrm>
            <a:off x="575224" y="549327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重要叮嚀</a:t>
            </a:r>
          </a:p>
        </p:txBody>
      </p:sp>
      <p:sp>
        <p:nvSpPr>
          <p:cNvPr id="47" name="橢圓 46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87928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5647420" y="533934"/>
            <a:ext cx="723449" cy="623663"/>
            <a:chOff x="5607902" y="1626097"/>
            <a:chExt cx="723449" cy="623663"/>
          </a:xfrm>
        </p:grpSpPr>
        <p:sp>
          <p:nvSpPr>
            <p:cNvPr id="18" name="等腰三角形 17"/>
            <p:cNvSpPr/>
            <p:nvPr/>
          </p:nvSpPr>
          <p:spPr>
            <a:xfrm>
              <a:off x="5607902" y="1626097"/>
              <a:ext cx="723449" cy="6236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5730914" y="1714500"/>
              <a:ext cx="228600" cy="411480"/>
            </a:xfrm>
            <a:custGeom>
              <a:avLst/>
              <a:gdLst>
                <a:gd name="connsiteX0" fmla="*/ 0 w 228600"/>
                <a:gd name="connsiteY0" fmla="*/ 411480 h 411480"/>
                <a:gd name="connsiteX1" fmla="*/ 228600 w 228600"/>
                <a:gd name="connsiteY1" fmla="*/ 0 h 411480"/>
                <a:gd name="connsiteX2" fmla="*/ 182880 w 228600"/>
                <a:gd name="connsiteY2" fmla="*/ 274320 h 411480"/>
                <a:gd name="connsiteX3" fmla="*/ 160020 w 228600"/>
                <a:gd name="connsiteY3" fmla="*/ 182880 h 411480"/>
                <a:gd name="connsiteX4" fmla="*/ 0 w 228600"/>
                <a:gd name="connsiteY4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411480">
                  <a:moveTo>
                    <a:pt x="0" y="411480"/>
                  </a:moveTo>
                  <a:lnTo>
                    <a:pt x="228600" y="0"/>
                  </a:lnTo>
                  <a:lnTo>
                    <a:pt x="182880" y="274320"/>
                  </a:lnTo>
                  <a:lnTo>
                    <a:pt x="160020" y="182880"/>
                  </a:lnTo>
                  <a:lnTo>
                    <a:pt x="0" y="4114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90920" y="268926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施工注意事項</a:t>
            </a:r>
          </a:p>
        </p:txBody>
      </p:sp>
      <p:sp>
        <p:nvSpPr>
          <p:cNvPr id="11" name="矩形 10"/>
          <p:cNvSpPr/>
          <p:nvPr/>
        </p:nvSpPr>
        <p:spPr>
          <a:xfrm>
            <a:off x="588019" y="3109637"/>
            <a:ext cx="4953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最重要的三件事！！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晚間收工前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30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分鐘，清點材料、工具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2.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收工前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15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分鐘，整理工作環境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3.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工地危險，務必攜帶安全帽，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著長褲及全包覆鞋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，勿著涼拖鞋</a:t>
            </a:r>
          </a:p>
          <a:p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工具配件務必妥善放回它的位置，切勿亂放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建材勿隨意放置，會影響材料品質與建築壽命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廢料勿扔棄，做好資源管理，這是對建築過程的尊重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離隊務必告知組員、組長，個人行為將影響全體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注意言行、態度，對自己負責，也尊重合作夥伴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我們是一個大團體，務必保持與其他單位的良好互動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我們是一個共同體，請關心身邊的伙伴，發揮自己的價值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1874729" y="8010544"/>
            <a:ext cx="3108543" cy="277000"/>
            <a:chOff x="1148491" y="7025024"/>
            <a:chExt cx="3108543" cy="277000"/>
          </a:xfrm>
        </p:grpSpPr>
        <p:sp>
          <p:nvSpPr>
            <p:cNvPr id="16" name="剪去對角線角落矩形 15"/>
            <p:cNvSpPr/>
            <p:nvPr/>
          </p:nvSpPr>
          <p:spPr>
            <a:xfrm>
              <a:off x="1148491" y="7025024"/>
              <a:ext cx="3108543" cy="276999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48491" y="7025025"/>
              <a:ext cx="31085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ipei Sans TC Beta Light" pitchFamily="2" charset="-120"/>
                  <a:ea typeface="Taipei Sans TC Beta Light" pitchFamily="2" charset="-120"/>
                </a:rPr>
                <a:t>做一個謙卑的實踐者，感恩這份學習的機會</a:t>
              </a:r>
            </a:p>
          </p:txBody>
        </p:sp>
      </p:grpSp>
      <p:sp>
        <p:nvSpPr>
          <p:cNvPr id="17" name="橢圓 16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21125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647420" y="533934"/>
            <a:ext cx="723449" cy="623663"/>
            <a:chOff x="5607902" y="1626097"/>
            <a:chExt cx="723449" cy="623663"/>
          </a:xfrm>
        </p:grpSpPr>
        <p:sp>
          <p:nvSpPr>
            <p:cNvPr id="17" name="等腰三角形 16"/>
            <p:cNvSpPr/>
            <p:nvPr/>
          </p:nvSpPr>
          <p:spPr>
            <a:xfrm>
              <a:off x="5607902" y="1626097"/>
              <a:ext cx="723449" cy="6236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5730914" y="1714500"/>
              <a:ext cx="228600" cy="411480"/>
            </a:xfrm>
            <a:custGeom>
              <a:avLst/>
              <a:gdLst>
                <a:gd name="connsiteX0" fmla="*/ 0 w 228600"/>
                <a:gd name="connsiteY0" fmla="*/ 411480 h 411480"/>
                <a:gd name="connsiteX1" fmla="*/ 228600 w 228600"/>
                <a:gd name="connsiteY1" fmla="*/ 0 h 411480"/>
                <a:gd name="connsiteX2" fmla="*/ 182880 w 228600"/>
                <a:gd name="connsiteY2" fmla="*/ 274320 h 411480"/>
                <a:gd name="connsiteX3" fmla="*/ 160020 w 228600"/>
                <a:gd name="connsiteY3" fmla="*/ 182880 h 411480"/>
                <a:gd name="connsiteX4" fmla="*/ 0 w 228600"/>
                <a:gd name="connsiteY4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411480">
                  <a:moveTo>
                    <a:pt x="0" y="411480"/>
                  </a:moveTo>
                  <a:lnTo>
                    <a:pt x="228600" y="0"/>
                  </a:lnTo>
                  <a:lnTo>
                    <a:pt x="182880" y="274320"/>
                  </a:lnTo>
                  <a:lnTo>
                    <a:pt x="160020" y="182880"/>
                  </a:lnTo>
                  <a:lnTo>
                    <a:pt x="0" y="4114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92620" y="164774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三．每日作息與行事曆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55380"/>
              </p:ext>
            </p:extLst>
          </p:nvPr>
        </p:nvGraphicFramePr>
        <p:xfrm>
          <a:off x="692620" y="2456021"/>
          <a:ext cx="5464341" cy="3889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100">
                  <a:extLst>
                    <a:ext uri="{9D8B030D-6E8A-4147-A177-3AD203B41FA5}">
                      <a16:colId xmlns:a16="http://schemas.microsoft.com/office/drawing/2014/main" val="966056060"/>
                    </a:ext>
                  </a:extLst>
                </a:gridCol>
                <a:gridCol w="2306955">
                  <a:extLst>
                    <a:ext uri="{9D8B030D-6E8A-4147-A177-3AD203B41FA5}">
                      <a16:colId xmlns:a16="http://schemas.microsoft.com/office/drawing/2014/main" val="339812913"/>
                    </a:ext>
                  </a:extLst>
                </a:gridCol>
                <a:gridCol w="1899286">
                  <a:extLst>
                    <a:ext uri="{9D8B030D-6E8A-4147-A177-3AD203B41FA5}">
                      <a16:colId xmlns:a16="http://schemas.microsoft.com/office/drawing/2014/main" val="727961547"/>
                    </a:ext>
                  </a:extLst>
                </a:gridCol>
              </a:tblGrid>
              <a:tr h="32444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時間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活動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備註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70221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0630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Good 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宿舍長叫醒大家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02278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0630–0700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盥洗準備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47624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0700–0730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活力早餐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生活組提前準備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61754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0730–1200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木構</a:t>
                      </a:r>
                      <a:r>
                        <a:rPr lang="en-US" altLang="zh-TW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GO</a:t>
                      </a:r>
                      <a:r>
                        <a:rPr lang="en-US" altLang="zh-TW" sz="1200" baseline="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 </a:t>
                      </a:r>
                      <a:r>
                        <a:rPr lang="en-US" altLang="zh-TW" sz="1200" baseline="0" dirty="0" err="1">
                          <a:latin typeface="Taipei Sans TC Beta Light" pitchFamily="2" charset="-120"/>
                          <a:ea typeface="Taipei Sans TC Beta Light" pitchFamily="2" charset="-120"/>
                        </a:rPr>
                        <a:t>GO</a:t>
                      </a:r>
                      <a:r>
                        <a:rPr lang="zh-TW" altLang="en-US" sz="1200" baseline="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！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施工組開工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40911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1200–1300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午餐充電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生活組準備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74187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1300–1730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木構</a:t>
                      </a:r>
                      <a:r>
                        <a:rPr lang="en-US" altLang="zh-TW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GO</a:t>
                      </a:r>
                      <a:r>
                        <a:rPr lang="en-US" altLang="zh-TW" sz="1200" baseline="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 </a:t>
                      </a:r>
                      <a:r>
                        <a:rPr lang="en-US" altLang="zh-TW" sz="1200" baseline="0" dirty="0" err="1">
                          <a:latin typeface="Taipei Sans TC Beta Light" pitchFamily="2" charset="-120"/>
                          <a:ea typeface="Taipei Sans TC Beta Light" pitchFamily="2" charset="-120"/>
                        </a:rPr>
                        <a:t>GO</a:t>
                      </a:r>
                      <a:r>
                        <a:rPr lang="zh-TW" altLang="en-US" sz="1200" baseline="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 </a:t>
                      </a:r>
                      <a:r>
                        <a:rPr lang="en-US" altLang="zh-TW" sz="1200" baseline="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GO</a:t>
                      </a:r>
                      <a:r>
                        <a:rPr lang="zh-TW" altLang="en-US" sz="1200" baseline="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！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施工組開工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18854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1730–1830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晚餐時光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生活組準備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782666"/>
                  </a:ext>
                </a:extLst>
              </a:tr>
              <a:tr h="32054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1830–1900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工作會議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進度／工地狀況檢討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97451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1900–2000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洗澎澎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超時斷水電！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56131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2000–2200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小組／個人時間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工作日誌／影音整理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04265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2200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睡飽睡好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/>
                        <a:t>十點準時熄燈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36387"/>
                  </a:ext>
                </a:extLst>
              </a:tr>
            </a:tbl>
          </a:graphicData>
        </a:graphic>
      </p:graphicFrame>
      <p:sp>
        <p:nvSpPr>
          <p:cNvPr id="67" name="橢圓 66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４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97790" y="1750538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（時間可能依每日天候狀況有所調整）</a:t>
            </a:r>
          </a:p>
        </p:txBody>
      </p:sp>
    </p:spTree>
    <p:extLst>
      <p:ext uri="{BB962C8B-B14F-4D97-AF65-F5344CB8AC3E}">
        <p14:creationId xmlns:p14="http://schemas.microsoft.com/office/powerpoint/2010/main" val="2147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5647420" y="533934"/>
            <a:ext cx="723449" cy="623663"/>
            <a:chOff x="5607902" y="1626097"/>
            <a:chExt cx="723449" cy="623663"/>
          </a:xfrm>
        </p:grpSpPr>
        <p:sp>
          <p:nvSpPr>
            <p:cNvPr id="33" name="等腰三角形 32"/>
            <p:cNvSpPr/>
            <p:nvPr/>
          </p:nvSpPr>
          <p:spPr>
            <a:xfrm>
              <a:off x="5607902" y="1626097"/>
              <a:ext cx="723449" cy="6236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 33"/>
            <p:cNvSpPr/>
            <p:nvPr/>
          </p:nvSpPr>
          <p:spPr>
            <a:xfrm>
              <a:off x="5730914" y="1714500"/>
              <a:ext cx="228600" cy="411480"/>
            </a:xfrm>
            <a:custGeom>
              <a:avLst/>
              <a:gdLst>
                <a:gd name="connsiteX0" fmla="*/ 0 w 228600"/>
                <a:gd name="connsiteY0" fmla="*/ 411480 h 411480"/>
                <a:gd name="connsiteX1" fmla="*/ 228600 w 228600"/>
                <a:gd name="connsiteY1" fmla="*/ 0 h 411480"/>
                <a:gd name="connsiteX2" fmla="*/ 182880 w 228600"/>
                <a:gd name="connsiteY2" fmla="*/ 274320 h 411480"/>
                <a:gd name="connsiteX3" fmla="*/ 160020 w 228600"/>
                <a:gd name="connsiteY3" fmla="*/ 182880 h 411480"/>
                <a:gd name="connsiteX4" fmla="*/ 0 w 228600"/>
                <a:gd name="connsiteY4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411480">
                  <a:moveTo>
                    <a:pt x="0" y="411480"/>
                  </a:moveTo>
                  <a:lnTo>
                    <a:pt x="228600" y="0"/>
                  </a:lnTo>
                  <a:lnTo>
                    <a:pt x="182880" y="274320"/>
                  </a:lnTo>
                  <a:lnTo>
                    <a:pt x="160020" y="182880"/>
                  </a:lnTo>
                  <a:lnTo>
                    <a:pt x="0" y="4114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660127" y="2405785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08/19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（三）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60127" y="2820287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08/20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（四）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56873" y="3259277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08/21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（五）</a:t>
            </a:r>
          </a:p>
        </p:txBody>
      </p:sp>
      <p:cxnSp>
        <p:nvCxnSpPr>
          <p:cNvPr id="2" name="直線接點 1"/>
          <p:cNvCxnSpPr/>
          <p:nvPr/>
        </p:nvCxnSpPr>
        <p:spPr>
          <a:xfrm>
            <a:off x="1669992" y="2422099"/>
            <a:ext cx="0" cy="4057672"/>
          </a:xfrm>
          <a:prstGeom prst="line">
            <a:avLst/>
          </a:prstGeom>
          <a:ln w="381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/>
          <p:cNvSpPr/>
          <p:nvPr/>
        </p:nvSpPr>
        <p:spPr>
          <a:xfrm>
            <a:off x="1609032" y="2483324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609032" y="2915610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609032" y="3345942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9355" y="366301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08/22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（六）</a:t>
            </a:r>
          </a:p>
        </p:txBody>
      </p:sp>
      <p:sp>
        <p:nvSpPr>
          <p:cNvPr id="18" name="橢圓 17"/>
          <p:cNvSpPr/>
          <p:nvPr/>
        </p:nvSpPr>
        <p:spPr>
          <a:xfrm>
            <a:off x="1609032" y="3749239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9457" y="195828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行事曆</a:t>
            </a:r>
          </a:p>
        </p:txBody>
      </p:sp>
      <p:sp>
        <p:nvSpPr>
          <p:cNvPr id="52" name="橢圓 51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５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1813182" y="2405784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認識大家／基礎前置加工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657645" y="410280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08/23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（日）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657645" y="45173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08/24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（一）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656873" y="536004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08/26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（三）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654391" y="495630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08/25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（二）</a:t>
            </a:r>
          </a:p>
        </p:txBody>
      </p:sp>
      <p:sp>
        <p:nvSpPr>
          <p:cNvPr id="70" name="文字方塊 69"/>
          <p:cNvSpPr txBox="1"/>
          <p:nvPr/>
        </p:nvSpPr>
        <p:spPr>
          <a:xfrm>
            <a:off x="659355" y="6202772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08/28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（五）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656873" y="579903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08/27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（四）</a:t>
            </a:r>
          </a:p>
        </p:txBody>
      </p:sp>
      <p:sp>
        <p:nvSpPr>
          <p:cNvPr id="72" name="橢圓 71"/>
          <p:cNvSpPr/>
          <p:nvPr/>
        </p:nvSpPr>
        <p:spPr>
          <a:xfrm>
            <a:off x="1609032" y="4193631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1609032" y="4625917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1609032" y="5056249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1609032" y="5459546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1609032" y="5876793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1609032" y="6280090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813182" y="2838070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基礎前置加工／放樣／灌漿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1813182" y="327035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木料分類標號／尺寸標記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813182" y="536004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木構單元與基礎固定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13182" y="4116091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木料加工：斬斷／引孔／導角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13182" y="454837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木構系統單元化組裝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813182" y="495630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木構系統單元化組裝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813182" y="3692545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木料加工：斬斷／引孔／導角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813182" y="5799031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表面處理／護木漆／環境清潔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813182" y="6202772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表面處理／護木漆／環境清潔／撤收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09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5647420" y="533934"/>
            <a:ext cx="723449" cy="623663"/>
            <a:chOff x="5607902" y="1626097"/>
            <a:chExt cx="723449" cy="623663"/>
          </a:xfrm>
        </p:grpSpPr>
        <p:sp>
          <p:nvSpPr>
            <p:cNvPr id="33" name="等腰三角形 32"/>
            <p:cNvSpPr/>
            <p:nvPr/>
          </p:nvSpPr>
          <p:spPr>
            <a:xfrm>
              <a:off x="5607902" y="1626097"/>
              <a:ext cx="723449" cy="6236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 33"/>
            <p:cNvSpPr/>
            <p:nvPr/>
          </p:nvSpPr>
          <p:spPr>
            <a:xfrm>
              <a:off x="5730914" y="1714500"/>
              <a:ext cx="228600" cy="411480"/>
            </a:xfrm>
            <a:custGeom>
              <a:avLst/>
              <a:gdLst>
                <a:gd name="connsiteX0" fmla="*/ 0 w 228600"/>
                <a:gd name="connsiteY0" fmla="*/ 411480 h 411480"/>
                <a:gd name="connsiteX1" fmla="*/ 228600 w 228600"/>
                <a:gd name="connsiteY1" fmla="*/ 0 h 411480"/>
                <a:gd name="connsiteX2" fmla="*/ 182880 w 228600"/>
                <a:gd name="connsiteY2" fmla="*/ 274320 h 411480"/>
                <a:gd name="connsiteX3" fmla="*/ 160020 w 228600"/>
                <a:gd name="connsiteY3" fmla="*/ 182880 h 411480"/>
                <a:gd name="connsiteX4" fmla="*/ 0 w 228600"/>
                <a:gd name="connsiteY4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411480">
                  <a:moveTo>
                    <a:pt x="0" y="411480"/>
                  </a:moveTo>
                  <a:lnTo>
                    <a:pt x="228600" y="0"/>
                  </a:lnTo>
                  <a:lnTo>
                    <a:pt x="182880" y="274320"/>
                  </a:lnTo>
                  <a:lnTo>
                    <a:pt x="160020" y="182880"/>
                  </a:lnTo>
                  <a:lnTo>
                    <a:pt x="0" y="4114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92620" y="16477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四．交通與地圖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92620" y="7822261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</a:rPr>
              <a:t>由</a:t>
            </a:r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　臺東車站　</a:t>
            </a: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</a:rPr>
              <a:t>前往</a:t>
            </a:r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　初鹿國中</a:t>
            </a:r>
          </a:p>
        </p:txBody>
      </p:sp>
      <p:sp>
        <p:nvSpPr>
          <p:cNvPr id="21" name="等腰三角形 20"/>
          <p:cNvSpPr/>
          <p:nvPr/>
        </p:nvSpPr>
        <p:spPr>
          <a:xfrm>
            <a:off x="2996723" y="4181180"/>
            <a:ext cx="202541" cy="178476"/>
          </a:xfrm>
          <a:prstGeom prst="triangle">
            <a:avLst/>
          </a:prstGeom>
          <a:solidFill>
            <a:srgbClr val="EA4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6910" y="8130038"/>
            <a:ext cx="521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步行（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15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分鐘）至</a:t>
            </a:r>
            <a:r>
              <a:rPr lang="zh-TW" altLang="en-US" sz="1200" b="1" dirty="0">
                <a:latin typeface="Taipei Sans TC Beta" pitchFamily="2" charset="-120"/>
                <a:ea typeface="Taipei Sans TC Beta" pitchFamily="2" charset="-120"/>
              </a:rPr>
              <a:t>南王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站牌 </a:t>
            </a:r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搭乘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8171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號公車（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45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分鐘）至</a:t>
            </a:r>
            <a:r>
              <a:rPr lang="zh-TW" altLang="en-US" sz="1200" b="1" dirty="0">
                <a:latin typeface="Taipei Sans TC Beta" pitchFamily="2" charset="-120"/>
                <a:ea typeface="Taipei Sans TC Beta" pitchFamily="2" charset="-120"/>
              </a:rPr>
              <a:t>初鹿國中</a:t>
            </a:r>
          </a:p>
        </p:txBody>
      </p:sp>
      <p:sp>
        <p:nvSpPr>
          <p:cNvPr id="31" name="橢圓 30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６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E428326-7AA9-421D-A5D0-46C9EA255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30" t="16199" r="26751" b="6378"/>
          <a:stretch/>
        </p:blipFill>
        <p:spPr>
          <a:xfrm>
            <a:off x="713735" y="2459861"/>
            <a:ext cx="3930916" cy="468769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5DD7A18-4B56-4363-99D5-B2B35DD409D2}"/>
              </a:ext>
            </a:extLst>
          </p:cNvPr>
          <p:cNvSpPr txBox="1"/>
          <p:nvPr/>
        </p:nvSpPr>
        <p:spPr>
          <a:xfrm>
            <a:off x="2129125" y="3374830"/>
            <a:ext cx="117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highlight>
                  <a:srgbClr val="FF0000"/>
                </a:highlight>
                <a:latin typeface="Taipei Sans TC Beta" panose="02020500000000000000" charset="-120"/>
                <a:ea typeface="Taipei Sans TC Beta" panose="02020500000000000000" charset="-120"/>
              </a:rPr>
              <a:t>初鹿國中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CE77B26-8F23-4F01-B095-277D6BA0BF6C}"/>
              </a:ext>
            </a:extLst>
          </p:cNvPr>
          <p:cNvSpPr txBox="1"/>
          <p:nvPr/>
        </p:nvSpPr>
        <p:spPr>
          <a:xfrm>
            <a:off x="2129125" y="2841151"/>
            <a:ext cx="117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highlight>
                  <a:srgbClr val="FF0000"/>
                </a:highlight>
                <a:latin typeface="Taipei Sans TC Beta" panose="02020500000000000000" charset="-120"/>
                <a:ea typeface="Taipei Sans TC Beta" panose="02020500000000000000" charset="-120"/>
              </a:rPr>
              <a:t>初鹿教會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6E4A50-C63D-4C95-804E-22C3D36C6B32}"/>
              </a:ext>
            </a:extLst>
          </p:cNvPr>
          <p:cNvSpPr txBox="1"/>
          <p:nvPr/>
        </p:nvSpPr>
        <p:spPr>
          <a:xfrm>
            <a:off x="3336433" y="6302092"/>
            <a:ext cx="117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highlight>
                  <a:srgbClr val="FF0000"/>
                </a:highlight>
                <a:latin typeface="Taipei Sans TC Beta" panose="02020500000000000000" charset="-120"/>
                <a:ea typeface="Taipei Sans TC Beta" panose="02020500000000000000" charset="-120"/>
              </a:rPr>
              <a:t>台東車站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228256" y="3771074"/>
            <a:ext cx="1536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EA4032"/>
                </a:solidFill>
                <a:latin typeface="Taipei Sans TC Beta" pitchFamily="2" charset="-120"/>
                <a:ea typeface="Taipei Sans TC Beta" pitchFamily="2" charset="-120"/>
              </a:rPr>
              <a:t>加工／施工／住宿</a:t>
            </a:r>
            <a:endParaRPr lang="en-US" altLang="zh-TW" sz="1200" dirty="0">
              <a:solidFill>
                <a:srgbClr val="EA4032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B51568-AA59-45D1-BBB3-DFC49282430D}"/>
              </a:ext>
            </a:extLst>
          </p:cNvPr>
          <p:cNvSpPr txBox="1"/>
          <p:nvPr/>
        </p:nvSpPr>
        <p:spPr>
          <a:xfrm>
            <a:off x="3156081" y="2920214"/>
            <a:ext cx="1536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EA4032"/>
                </a:solidFill>
                <a:latin typeface="Taipei Sans TC Beta" pitchFamily="2" charset="-120"/>
                <a:ea typeface="Taipei Sans TC Beta" pitchFamily="2" charset="-120"/>
              </a:rPr>
              <a:t>盥洗</a:t>
            </a:r>
            <a:endParaRPr lang="en-US" altLang="zh-TW" sz="1200" dirty="0">
              <a:solidFill>
                <a:srgbClr val="EA4032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951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5647420" y="533934"/>
            <a:ext cx="723449" cy="623663"/>
            <a:chOff x="5607902" y="1626097"/>
            <a:chExt cx="723449" cy="623663"/>
          </a:xfrm>
        </p:grpSpPr>
        <p:sp>
          <p:nvSpPr>
            <p:cNvPr id="12" name="等腰三角形 11"/>
            <p:cNvSpPr/>
            <p:nvPr/>
          </p:nvSpPr>
          <p:spPr>
            <a:xfrm>
              <a:off x="5607902" y="1626097"/>
              <a:ext cx="723449" cy="6236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5730914" y="1714500"/>
              <a:ext cx="228600" cy="411480"/>
            </a:xfrm>
            <a:custGeom>
              <a:avLst/>
              <a:gdLst>
                <a:gd name="connsiteX0" fmla="*/ 0 w 228600"/>
                <a:gd name="connsiteY0" fmla="*/ 411480 h 411480"/>
                <a:gd name="connsiteX1" fmla="*/ 228600 w 228600"/>
                <a:gd name="connsiteY1" fmla="*/ 0 h 411480"/>
                <a:gd name="connsiteX2" fmla="*/ 182880 w 228600"/>
                <a:gd name="connsiteY2" fmla="*/ 274320 h 411480"/>
                <a:gd name="connsiteX3" fmla="*/ 160020 w 228600"/>
                <a:gd name="connsiteY3" fmla="*/ 182880 h 411480"/>
                <a:gd name="connsiteX4" fmla="*/ 0 w 228600"/>
                <a:gd name="connsiteY4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411480">
                  <a:moveTo>
                    <a:pt x="0" y="411480"/>
                  </a:moveTo>
                  <a:lnTo>
                    <a:pt x="228600" y="0"/>
                  </a:lnTo>
                  <a:lnTo>
                    <a:pt x="182880" y="274320"/>
                  </a:lnTo>
                  <a:lnTo>
                    <a:pt x="160020" y="182880"/>
                  </a:lnTo>
                  <a:lnTo>
                    <a:pt x="0" y="4114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97888"/>
              </p:ext>
            </p:extLst>
          </p:nvPr>
        </p:nvGraphicFramePr>
        <p:xfrm>
          <a:off x="969019" y="2281691"/>
          <a:ext cx="4572000" cy="3775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640">
                  <a:extLst>
                    <a:ext uri="{9D8B030D-6E8A-4147-A177-3AD203B41FA5}">
                      <a16:colId xmlns:a16="http://schemas.microsoft.com/office/drawing/2014/main" val="119574626"/>
                    </a:ext>
                  </a:extLst>
                </a:gridCol>
                <a:gridCol w="1789421">
                  <a:extLst>
                    <a:ext uri="{9D8B030D-6E8A-4147-A177-3AD203B41FA5}">
                      <a16:colId xmlns:a16="http://schemas.microsoft.com/office/drawing/2014/main" val="3614889072"/>
                    </a:ext>
                  </a:extLst>
                </a:gridCol>
                <a:gridCol w="1852939">
                  <a:extLst>
                    <a:ext uri="{9D8B030D-6E8A-4147-A177-3AD203B41FA5}">
                      <a16:colId xmlns:a16="http://schemas.microsoft.com/office/drawing/2014/main" val="2757815087"/>
                    </a:ext>
                  </a:extLst>
                </a:gridCol>
              </a:tblGrid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日期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生活值日生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住宿值日生</a:t>
                      </a:r>
                      <a:endParaRPr lang="en-US" altLang="zh-TW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362635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8/19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瑋聖</a:t>
                      </a:r>
                      <a:r>
                        <a:rPr lang="zh-TW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　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仁楷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正威　昊翰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96736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8/20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偵慧　文慧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玥綾　柏翔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814186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8/21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仁楷　正威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昊翰　震洋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858069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8/22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文慧　玥綾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柏翔　甫亘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55725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8/23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正威　昊翰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震洋　瑋聖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601858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8/24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玥綾　柏翔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甫亘　偵慧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832926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8/25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昊翰　震洋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瑋聖　仁楷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394604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8/26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柏翔　甫亘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偵慧　文慧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122163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8/27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震洋　瑋聖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仁楷　正威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24039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8/28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甫亘　偵慧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文慧　玥綾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705312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85660" y="17178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值日生班表</a:t>
            </a:r>
          </a:p>
        </p:txBody>
      </p:sp>
      <p:sp>
        <p:nvSpPr>
          <p:cNvPr id="9" name="橢圓 8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FCC386-F298-4128-90BA-99A3122BE696}"/>
              </a:ext>
            </a:extLst>
          </p:cNvPr>
          <p:cNvSpPr/>
          <p:nvPr/>
        </p:nvSpPr>
        <p:spPr>
          <a:xfrm>
            <a:off x="692620" y="6757489"/>
            <a:ext cx="21541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生活值日生工作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1.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工作環境整理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2.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餐後、廚餘整理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3.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清洗、收拾餐具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4.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搬運、發放食物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622F8D-56D0-4C69-8C2B-7BF50251079A}"/>
              </a:ext>
            </a:extLst>
          </p:cNvPr>
          <p:cNvSpPr/>
          <p:nvPr/>
        </p:nvSpPr>
        <p:spPr>
          <a:xfrm>
            <a:off x="2491147" y="6757489"/>
            <a:ext cx="2473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住宿值日生工作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1.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寢室環境清潔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2.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廁所清潔及垃圾清理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3.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浴廁清潔</a:t>
            </a:r>
          </a:p>
        </p:txBody>
      </p:sp>
    </p:spTree>
    <p:extLst>
      <p:ext uri="{BB962C8B-B14F-4D97-AF65-F5344CB8AC3E}">
        <p14:creationId xmlns:p14="http://schemas.microsoft.com/office/powerpoint/2010/main" val="382398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11636</TotalTime>
  <Words>1032</Words>
  <Application>Microsoft Macintosh PowerPoint</Application>
  <PresentationFormat>A4 紙張 (210x297 公釐)</PresentationFormat>
  <Paragraphs>196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Taipei Sans TC Beta Light</vt:lpstr>
      <vt:lpstr>Calibri Light</vt:lpstr>
      <vt:lpstr>Calibri</vt:lpstr>
      <vt:lpstr>Taipei Sans TC Beta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</dc:creator>
  <cp:lastModifiedBy>Microsoft Office User</cp:lastModifiedBy>
  <cp:revision>70</cp:revision>
  <dcterms:created xsi:type="dcterms:W3CDTF">2020-07-29T04:49:53Z</dcterms:created>
  <dcterms:modified xsi:type="dcterms:W3CDTF">2021-08-13T12:10:56Z</dcterms:modified>
</cp:coreProperties>
</file>