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2" r:id="rId10"/>
    <p:sldId id="268" r:id="rId11"/>
    <p:sldId id="269" r:id="rId12"/>
  </p:sldIdLst>
  <p:sldSz cx="6858000" cy="9906000" type="A4"/>
  <p:notesSz cx="6858000" cy="9144000"/>
  <p:embeddedFontLst>
    <p:embeddedFont>
      <p:font typeface="Taipei Sans TC Beta" pitchFamily="2" charset="-120"/>
      <p:regular r:id="rId13"/>
      <p:bold r:id="rId14"/>
    </p:embeddedFont>
    <p:embeddedFont>
      <p:font typeface="Taipei Sans TC Beta Light" pitchFamily="2" charset="-12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88" d="100"/>
          <a:sy n="88" d="100"/>
        </p:scale>
        <p:origin x="3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B7A0-8050-4D1A-A332-1D9CA5D87DB8}" type="datetimeFigureOut">
              <a:rPr lang="zh-TW" altLang="en-US" smtClean="0"/>
              <a:t>2021/8/10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2053-34F6-48F9-B4CF-EA8F9F0524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57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B7A0-8050-4D1A-A332-1D9CA5D87DB8}" type="datetimeFigureOut">
              <a:rPr lang="zh-TW" altLang="en-US" smtClean="0"/>
              <a:t>2021/8/10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2053-34F6-48F9-B4CF-EA8F9F0524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719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B7A0-8050-4D1A-A332-1D9CA5D87DB8}" type="datetimeFigureOut">
              <a:rPr lang="zh-TW" altLang="en-US" smtClean="0"/>
              <a:t>2021/8/10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2053-34F6-48F9-B4CF-EA8F9F0524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77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B7A0-8050-4D1A-A332-1D9CA5D87DB8}" type="datetimeFigureOut">
              <a:rPr lang="zh-TW" altLang="en-US" smtClean="0"/>
              <a:t>2021/8/10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2053-34F6-48F9-B4CF-EA8F9F0524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43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B7A0-8050-4D1A-A332-1D9CA5D87DB8}" type="datetimeFigureOut">
              <a:rPr lang="zh-TW" altLang="en-US" smtClean="0"/>
              <a:t>2021/8/10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2053-34F6-48F9-B4CF-EA8F9F0524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59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B7A0-8050-4D1A-A332-1D9CA5D87DB8}" type="datetimeFigureOut">
              <a:rPr lang="zh-TW" altLang="en-US" smtClean="0"/>
              <a:t>2021/8/10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2053-34F6-48F9-B4CF-EA8F9F0524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34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B7A0-8050-4D1A-A332-1D9CA5D87DB8}" type="datetimeFigureOut">
              <a:rPr lang="zh-TW" altLang="en-US" smtClean="0"/>
              <a:t>2021/8/10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2053-34F6-48F9-B4CF-EA8F9F0524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74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B7A0-8050-4D1A-A332-1D9CA5D87DB8}" type="datetimeFigureOut">
              <a:rPr lang="zh-TW" altLang="en-US" smtClean="0"/>
              <a:t>2021/8/10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2053-34F6-48F9-B4CF-EA8F9F0524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950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B7A0-8050-4D1A-A332-1D9CA5D87DB8}" type="datetimeFigureOut">
              <a:rPr lang="zh-TW" altLang="en-US" smtClean="0"/>
              <a:t>2021/8/10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2053-34F6-48F9-B4CF-EA8F9F0524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385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B7A0-8050-4D1A-A332-1D9CA5D87DB8}" type="datetimeFigureOut">
              <a:rPr lang="zh-TW" altLang="en-US" smtClean="0"/>
              <a:t>2021/8/10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2053-34F6-48F9-B4CF-EA8F9F0524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645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B7A0-8050-4D1A-A332-1D9CA5D87DB8}" type="datetimeFigureOut">
              <a:rPr lang="zh-TW" altLang="en-US" smtClean="0"/>
              <a:t>2021/8/10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2053-34F6-48F9-B4CF-EA8F9F0524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441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6B7A0-8050-4D1A-A332-1D9CA5D87DB8}" type="datetimeFigureOut">
              <a:rPr lang="zh-TW" altLang="en-US" smtClean="0"/>
              <a:t>2021/8/10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C2053-34F6-48F9-B4CF-EA8F9F0524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39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2442258"/>
            <a:ext cx="6858000" cy="14584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1826794" y="2829014"/>
            <a:ext cx="2954655" cy="821683"/>
            <a:chOff x="6862620" y="2577223"/>
            <a:chExt cx="2954655" cy="821683"/>
          </a:xfrm>
        </p:grpSpPr>
        <p:sp>
          <p:nvSpPr>
            <p:cNvPr id="4" name="文字方塊 3"/>
            <p:cNvSpPr txBox="1"/>
            <p:nvPr/>
          </p:nvSpPr>
          <p:spPr>
            <a:xfrm>
              <a:off x="6862620" y="2577223"/>
              <a:ext cx="9092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aipei Sans TC Beta" pitchFamily="2" charset="-120"/>
                  <a:ea typeface="Taipei Sans TC Beta" pitchFamily="2" charset="-120"/>
                </a:rPr>
                <a:t>2020</a:t>
              </a: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862620" y="2937241"/>
              <a:ext cx="29546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aipei Sans TC Beta" pitchFamily="2" charset="-120"/>
                  <a:ea typeface="Taipei Sans TC Beta" pitchFamily="2" charset="-120"/>
                </a:rPr>
                <a:t>卑南義築．工作手冊</a:t>
              </a:r>
            </a:p>
          </p:txBody>
        </p:sp>
      </p:grpSp>
      <p:sp>
        <p:nvSpPr>
          <p:cNvPr id="13" name="弧形 12"/>
          <p:cNvSpPr/>
          <p:nvPr/>
        </p:nvSpPr>
        <p:spPr>
          <a:xfrm>
            <a:off x="-739928" y="3160740"/>
            <a:ext cx="1479855" cy="1479855"/>
          </a:xfrm>
          <a:prstGeom prst="arc">
            <a:avLst/>
          </a:prstGeom>
          <a:ln w="1270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弧形 13"/>
          <p:cNvSpPr/>
          <p:nvPr/>
        </p:nvSpPr>
        <p:spPr>
          <a:xfrm>
            <a:off x="-1226382" y="2674286"/>
            <a:ext cx="2452764" cy="2452764"/>
          </a:xfrm>
          <a:prstGeom prst="arc">
            <a:avLst/>
          </a:prstGeom>
          <a:ln w="1270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3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5129917" y="568077"/>
            <a:ext cx="1415179" cy="386963"/>
            <a:chOff x="4002157" y="2173357"/>
            <a:chExt cx="1696278" cy="463826"/>
          </a:xfrm>
        </p:grpSpPr>
        <p:sp>
          <p:nvSpPr>
            <p:cNvPr id="4" name="手繪多邊形 3"/>
            <p:cNvSpPr/>
            <p:nvPr/>
          </p:nvSpPr>
          <p:spPr>
            <a:xfrm>
              <a:off x="4002157" y="2173357"/>
              <a:ext cx="1696278" cy="463826"/>
            </a:xfrm>
            <a:custGeom>
              <a:avLst/>
              <a:gdLst>
                <a:gd name="connsiteX0" fmla="*/ 92765 w 1696278"/>
                <a:gd name="connsiteY0" fmla="*/ 145773 h 463826"/>
                <a:gd name="connsiteX1" fmla="*/ 516834 w 1696278"/>
                <a:gd name="connsiteY1" fmla="*/ 66260 h 463826"/>
                <a:gd name="connsiteX2" fmla="*/ 662608 w 1696278"/>
                <a:gd name="connsiteY2" fmla="*/ 0 h 463826"/>
                <a:gd name="connsiteX3" fmla="*/ 834886 w 1696278"/>
                <a:gd name="connsiteY3" fmla="*/ 92765 h 463826"/>
                <a:gd name="connsiteX4" fmla="*/ 1007165 w 1696278"/>
                <a:gd name="connsiteY4" fmla="*/ 39756 h 463826"/>
                <a:gd name="connsiteX5" fmla="*/ 1285460 w 1696278"/>
                <a:gd name="connsiteY5" fmla="*/ 106017 h 463826"/>
                <a:gd name="connsiteX6" fmla="*/ 1550504 w 1696278"/>
                <a:gd name="connsiteY6" fmla="*/ 198782 h 463826"/>
                <a:gd name="connsiteX7" fmla="*/ 1696278 w 1696278"/>
                <a:gd name="connsiteY7" fmla="*/ 304800 h 463826"/>
                <a:gd name="connsiteX8" fmla="*/ 1683026 w 1696278"/>
                <a:gd name="connsiteY8" fmla="*/ 410817 h 463826"/>
                <a:gd name="connsiteX9" fmla="*/ 1431234 w 1696278"/>
                <a:gd name="connsiteY9" fmla="*/ 450573 h 463826"/>
                <a:gd name="connsiteX10" fmla="*/ 1086678 w 1696278"/>
                <a:gd name="connsiteY10" fmla="*/ 450573 h 463826"/>
                <a:gd name="connsiteX11" fmla="*/ 861391 w 1696278"/>
                <a:gd name="connsiteY11" fmla="*/ 463826 h 463826"/>
                <a:gd name="connsiteX12" fmla="*/ 530086 w 1696278"/>
                <a:gd name="connsiteY12" fmla="*/ 424069 h 463826"/>
                <a:gd name="connsiteX13" fmla="*/ 304800 w 1696278"/>
                <a:gd name="connsiteY13" fmla="*/ 424069 h 463826"/>
                <a:gd name="connsiteX14" fmla="*/ 0 w 1696278"/>
                <a:gd name="connsiteY14" fmla="*/ 331304 h 463826"/>
                <a:gd name="connsiteX15" fmla="*/ 0 w 1696278"/>
                <a:gd name="connsiteY15" fmla="*/ 212034 h 463826"/>
                <a:gd name="connsiteX16" fmla="*/ 92765 w 1696278"/>
                <a:gd name="connsiteY16" fmla="*/ 145773 h 463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96278" h="463826">
                  <a:moveTo>
                    <a:pt x="92765" y="145773"/>
                  </a:moveTo>
                  <a:lnTo>
                    <a:pt x="516834" y="66260"/>
                  </a:lnTo>
                  <a:lnTo>
                    <a:pt x="662608" y="0"/>
                  </a:lnTo>
                  <a:lnTo>
                    <a:pt x="834886" y="92765"/>
                  </a:lnTo>
                  <a:lnTo>
                    <a:pt x="1007165" y="39756"/>
                  </a:lnTo>
                  <a:lnTo>
                    <a:pt x="1285460" y="106017"/>
                  </a:lnTo>
                  <a:lnTo>
                    <a:pt x="1550504" y="198782"/>
                  </a:lnTo>
                  <a:lnTo>
                    <a:pt x="1696278" y="304800"/>
                  </a:lnTo>
                  <a:lnTo>
                    <a:pt x="1683026" y="410817"/>
                  </a:lnTo>
                  <a:lnTo>
                    <a:pt x="1431234" y="450573"/>
                  </a:lnTo>
                  <a:lnTo>
                    <a:pt x="1086678" y="450573"/>
                  </a:lnTo>
                  <a:lnTo>
                    <a:pt x="861391" y="463826"/>
                  </a:lnTo>
                  <a:lnTo>
                    <a:pt x="530086" y="424069"/>
                  </a:lnTo>
                  <a:lnTo>
                    <a:pt x="304800" y="424069"/>
                  </a:lnTo>
                  <a:lnTo>
                    <a:pt x="0" y="331304"/>
                  </a:lnTo>
                  <a:lnTo>
                    <a:pt x="0" y="212034"/>
                  </a:lnTo>
                  <a:lnTo>
                    <a:pt x="92765" y="145773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手繪多邊形 4"/>
            <p:cNvSpPr/>
            <p:nvPr/>
          </p:nvSpPr>
          <p:spPr>
            <a:xfrm>
              <a:off x="4941736" y="2299492"/>
              <a:ext cx="203200" cy="111760"/>
            </a:xfrm>
            <a:custGeom>
              <a:avLst/>
              <a:gdLst>
                <a:gd name="connsiteX0" fmla="*/ 91440 w 203200"/>
                <a:gd name="connsiteY0" fmla="*/ 50800 h 111760"/>
                <a:gd name="connsiteX1" fmla="*/ 203200 w 203200"/>
                <a:gd name="connsiteY1" fmla="*/ 0 h 111760"/>
                <a:gd name="connsiteX2" fmla="*/ 162560 w 203200"/>
                <a:gd name="connsiteY2" fmla="*/ 111760 h 111760"/>
                <a:gd name="connsiteX3" fmla="*/ 50800 w 203200"/>
                <a:gd name="connsiteY3" fmla="*/ 101600 h 111760"/>
                <a:gd name="connsiteX4" fmla="*/ 0 w 203200"/>
                <a:gd name="connsiteY4" fmla="*/ 10160 h 111760"/>
                <a:gd name="connsiteX5" fmla="*/ 91440 w 203200"/>
                <a:gd name="connsiteY5" fmla="*/ 5080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200" h="111760">
                  <a:moveTo>
                    <a:pt x="91440" y="50800"/>
                  </a:moveTo>
                  <a:lnTo>
                    <a:pt x="203200" y="0"/>
                  </a:lnTo>
                  <a:lnTo>
                    <a:pt x="162560" y="111760"/>
                  </a:lnTo>
                  <a:lnTo>
                    <a:pt x="50800" y="101600"/>
                  </a:lnTo>
                  <a:lnTo>
                    <a:pt x="0" y="10160"/>
                  </a:lnTo>
                  <a:lnTo>
                    <a:pt x="91440" y="508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 5"/>
            <p:cNvSpPr/>
            <p:nvPr/>
          </p:nvSpPr>
          <p:spPr>
            <a:xfrm>
              <a:off x="4281557" y="2405270"/>
              <a:ext cx="213360" cy="111760"/>
            </a:xfrm>
            <a:custGeom>
              <a:avLst/>
              <a:gdLst>
                <a:gd name="connsiteX0" fmla="*/ 0 w 213360"/>
                <a:gd name="connsiteY0" fmla="*/ 91440 h 111760"/>
                <a:gd name="connsiteX1" fmla="*/ 213360 w 213360"/>
                <a:gd name="connsiteY1" fmla="*/ 0 h 111760"/>
                <a:gd name="connsiteX2" fmla="*/ 182880 w 213360"/>
                <a:gd name="connsiteY2" fmla="*/ 111760 h 111760"/>
                <a:gd name="connsiteX3" fmla="*/ 0 w 213360"/>
                <a:gd name="connsiteY3" fmla="*/ 9144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60" h="111760">
                  <a:moveTo>
                    <a:pt x="0" y="91440"/>
                  </a:moveTo>
                  <a:lnTo>
                    <a:pt x="213360" y="0"/>
                  </a:lnTo>
                  <a:lnTo>
                    <a:pt x="182880" y="111760"/>
                  </a:lnTo>
                  <a:lnTo>
                    <a:pt x="0" y="9144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885660" y="171781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latin typeface="Taipei Sans TC Beta" pitchFamily="2" charset="-120"/>
                <a:ea typeface="Taipei Sans TC Beta" pitchFamily="2" charset="-120"/>
              </a:rPr>
              <a:t>牛棚設計圖面</a:t>
            </a:r>
          </a:p>
        </p:txBody>
      </p:sp>
      <p:sp>
        <p:nvSpPr>
          <p:cNvPr id="9" name="橢圓 8"/>
          <p:cNvSpPr/>
          <p:nvPr/>
        </p:nvSpPr>
        <p:spPr>
          <a:xfrm>
            <a:off x="6168312" y="752483"/>
            <a:ext cx="405114" cy="4051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10</a:t>
            </a:r>
            <a:endParaRPr lang="zh-TW" altLang="en-US" sz="1000" spc="-150" dirty="0">
              <a:solidFill>
                <a:schemeClr val="tx1">
                  <a:lumMod val="50000"/>
                  <a:lumOff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374917" y="1609619"/>
            <a:ext cx="459206" cy="395867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302C3C6-F22A-4CFC-A180-8D726ED016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84463"/>
            <a:ext cx="6858000" cy="373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264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6A4CEA1-8677-487C-8371-6B9FDC0B87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84463"/>
            <a:ext cx="6858000" cy="373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849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692620" y="164774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目錄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692620" y="2302142"/>
            <a:ext cx="3595856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一．活動簡述．．．．．．．．．．．．１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二．自備物品與重要叮嚀．．．．．．．２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三．每日作息與行事曆．．．．．．．．４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四．交通與地圖．．．．．．．．．．．６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五．附件．．．．．．．．．．．．．．７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　　 值日生班表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 Light" pitchFamily="2" charset="-120"/>
              <a:ea typeface="Taipei Sans TC Beta Light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　　 各組分工負責人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 Light" pitchFamily="2" charset="-120"/>
              <a:ea typeface="Taipei Sans TC Beta Light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　　 通訊錄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 Light" pitchFamily="2" charset="-120"/>
              <a:ea typeface="Taipei Sans TC Beta Light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　　 牛棚設計圖面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 Light" pitchFamily="2" charset="-120"/>
              <a:ea typeface="Taipei Sans TC Beta Light" pitchFamily="2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         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木材尺寸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 Light" pitchFamily="2" charset="-120"/>
              <a:ea typeface="Taipei Sans TC Beta Light" pitchFamily="2" charset="-120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5129917" y="568077"/>
            <a:ext cx="1415179" cy="386963"/>
            <a:chOff x="4002157" y="2173357"/>
            <a:chExt cx="1696278" cy="463826"/>
          </a:xfrm>
        </p:grpSpPr>
        <p:sp>
          <p:nvSpPr>
            <p:cNvPr id="2" name="手繪多邊形 1"/>
            <p:cNvSpPr/>
            <p:nvPr/>
          </p:nvSpPr>
          <p:spPr>
            <a:xfrm>
              <a:off x="4002157" y="2173357"/>
              <a:ext cx="1696278" cy="463826"/>
            </a:xfrm>
            <a:custGeom>
              <a:avLst/>
              <a:gdLst>
                <a:gd name="connsiteX0" fmla="*/ 92765 w 1696278"/>
                <a:gd name="connsiteY0" fmla="*/ 145773 h 463826"/>
                <a:gd name="connsiteX1" fmla="*/ 516834 w 1696278"/>
                <a:gd name="connsiteY1" fmla="*/ 66260 h 463826"/>
                <a:gd name="connsiteX2" fmla="*/ 662608 w 1696278"/>
                <a:gd name="connsiteY2" fmla="*/ 0 h 463826"/>
                <a:gd name="connsiteX3" fmla="*/ 834886 w 1696278"/>
                <a:gd name="connsiteY3" fmla="*/ 92765 h 463826"/>
                <a:gd name="connsiteX4" fmla="*/ 1007165 w 1696278"/>
                <a:gd name="connsiteY4" fmla="*/ 39756 h 463826"/>
                <a:gd name="connsiteX5" fmla="*/ 1285460 w 1696278"/>
                <a:gd name="connsiteY5" fmla="*/ 106017 h 463826"/>
                <a:gd name="connsiteX6" fmla="*/ 1550504 w 1696278"/>
                <a:gd name="connsiteY6" fmla="*/ 198782 h 463826"/>
                <a:gd name="connsiteX7" fmla="*/ 1696278 w 1696278"/>
                <a:gd name="connsiteY7" fmla="*/ 304800 h 463826"/>
                <a:gd name="connsiteX8" fmla="*/ 1683026 w 1696278"/>
                <a:gd name="connsiteY8" fmla="*/ 410817 h 463826"/>
                <a:gd name="connsiteX9" fmla="*/ 1431234 w 1696278"/>
                <a:gd name="connsiteY9" fmla="*/ 450573 h 463826"/>
                <a:gd name="connsiteX10" fmla="*/ 1086678 w 1696278"/>
                <a:gd name="connsiteY10" fmla="*/ 450573 h 463826"/>
                <a:gd name="connsiteX11" fmla="*/ 861391 w 1696278"/>
                <a:gd name="connsiteY11" fmla="*/ 463826 h 463826"/>
                <a:gd name="connsiteX12" fmla="*/ 530086 w 1696278"/>
                <a:gd name="connsiteY12" fmla="*/ 424069 h 463826"/>
                <a:gd name="connsiteX13" fmla="*/ 304800 w 1696278"/>
                <a:gd name="connsiteY13" fmla="*/ 424069 h 463826"/>
                <a:gd name="connsiteX14" fmla="*/ 0 w 1696278"/>
                <a:gd name="connsiteY14" fmla="*/ 331304 h 463826"/>
                <a:gd name="connsiteX15" fmla="*/ 0 w 1696278"/>
                <a:gd name="connsiteY15" fmla="*/ 212034 h 463826"/>
                <a:gd name="connsiteX16" fmla="*/ 92765 w 1696278"/>
                <a:gd name="connsiteY16" fmla="*/ 145773 h 463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96278" h="463826">
                  <a:moveTo>
                    <a:pt x="92765" y="145773"/>
                  </a:moveTo>
                  <a:lnTo>
                    <a:pt x="516834" y="66260"/>
                  </a:lnTo>
                  <a:lnTo>
                    <a:pt x="662608" y="0"/>
                  </a:lnTo>
                  <a:lnTo>
                    <a:pt x="834886" y="92765"/>
                  </a:lnTo>
                  <a:lnTo>
                    <a:pt x="1007165" y="39756"/>
                  </a:lnTo>
                  <a:lnTo>
                    <a:pt x="1285460" y="106017"/>
                  </a:lnTo>
                  <a:lnTo>
                    <a:pt x="1550504" y="198782"/>
                  </a:lnTo>
                  <a:lnTo>
                    <a:pt x="1696278" y="304800"/>
                  </a:lnTo>
                  <a:lnTo>
                    <a:pt x="1683026" y="410817"/>
                  </a:lnTo>
                  <a:lnTo>
                    <a:pt x="1431234" y="450573"/>
                  </a:lnTo>
                  <a:lnTo>
                    <a:pt x="1086678" y="450573"/>
                  </a:lnTo>
                  <a:lnTo>
                    <a:pt x="861391" y="463826"/>
                  </a:lnTo>
                  <a:lnTo>
                    <a:pt x="530086" y="424069"/>
                  </a:lnTo>
                  <a:lnTo>
                    <a:pt x="304800" y="424069"/>
                  </a:lnTo>
                  <a:lnTo>
                    <a:pt x="0" y="331304"/>
                  </a:lnTo>
                  <a:lnTo>
                    <a:pt x="0" y="212034"/>
                  </a:lnTo>
                  <a:lnTo>
                    <a:pt x="92765" y="145773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手繪多邊形 2"/>
            <p:cNvSpPr/>
            <p:nvPr/>
          </p:nvSpPr>
          <p:spPr>
            <a:xfrm>
              <a:off x="4941736" y="2299492"/>
              <a:ext cx="203200" cy="111760"/>
            </a:xfrm>
            <a:custGeom>
              <a:avLst/>
              <a:gdLst>
                <a:gd name="connsiteX0" fmla="*/ 91440 w 203200"/>
                <a:gd name="connsiteY0" fmla="*/ 50800 h 111760"/>
                <a:gd name="connsiteX1" fmla="*/ 203200 w 203200"/>
                <a:gd name="connsiteY1" fmla="*/ 0 h 111760"/>
                <a:gd name="connsiteX2" fmla="*/ 162560 w 203200"/>
                <a:gd name="connsiteY2" fmla="*/ 111760 h 111760"/>
                <a:gd name="connsiteX3" fmla="*/ 50800 w 203200"/>
                <a:gd name="connsiteY3" fmla="*/ 101600 h 111760"/>
                <a:gd name="connsiteX4" fmla="*/ 0 w 203200"/>
                <a:gd name="connsiteY4" fmla="*/ 10160 h 111760"/>
                <a:gd name="connsiteX5" fmla="*/ 91440 w 203200"/>
                <a:gd name="connsiteY5" fmla="*/ 5080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200" h="111760">
                  <a:moveTo>
                    <a:pt x="91440" y="50800"/>
                  </a:moveTo>
                  <a:lnTo>
                    <a:pt x="203200" y="0"/>
                  </a:lnTo>
                  <a:lnTo>
                    <a:pt x="162560" y="111760"/>
                  </a:lnTo>
                  <a:lnTo>
                    <a:pt x="50800" y="101600"/>
                  </a:lnTo>
                  <a:lnTo>
                    <a:pt x="0" y="10160"/>
                  </a:lnTo>
                  <a:lnTo>
                    <a:pt x="91440" y="508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手繪多邊形 13"/>
            <p:cNvSpPr/>
            <p:nvPr/>
          </p:nvSpPr>
          <p:spPr>
            <a:xfrm>
              <a:off x="4281557" y="2405270"/>
              <a:ext cx="213360" cy="111760"/>
            </a:xfrm>
            <a:custGeom>
              <a:avLst/>
              <a:gdLst>
                <a:gd name="connsiteX0" fmla="*/ 0 w 213360"/>
                <a:gd name="connsiteY0" fmla="*/ 91440 h 111760"/>
                <a:gd name="connsiteX1" fmla="*/ 213360 w 213360"/>
                <a:gd name="connsiteY1" fmla="*/ 0 h 111760"/>
                <a:gd name="connsiteX2" fmla="*/ 182880 w 213360"/>
                <a:gd name="connsiteY2" fmla="*/ 111760 h 111760"/>
                <a:gd name="connsiteX3" fmla="*/ 0 w 213360"/>
                <a:gd name="connsiteY3" fmla="*/ 9144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60" h="111760">
                  <a:moveTo>
                    <a:pt x="0" y="91440"/>
                  </a:moveTo>
                  <a:lnTo>
                    <a:pt x="213360" y="0"/>
                  </a:lnTo>
                  <a:lnTo>
                    <a:pt x="182880" y="111760"/>
                  </a:lnTo>
                  <a:lnTo>
                    <a:pt x="0" y="9144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1326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692620" y="1647747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一．活動簡述</a:t>
            </a:r>
          </a:p>
        </p:txBody>
      </p:sp>
      <p:grpSp>
        <p:nvGrpSpPr>
          <p:cNvPr id="15" name="群組 14"/>
          <p:cNvGrpSpPr/>
          <p:nvPr/>
        </p:nvGrpSpPr>
        <p:grpSpPr>
          <a:xfrm>
            <a:off x="5129917" y="568077"/>
            <a:ext cx="1415179" cy="386963"/>
            <a:chOff x="4002157" y="2173357"/>
            <a:chExt cx="1696278" cy="463826"/>
          </a:xfrm>
        </p:grpSpPr>
        <p:sp>
          <p:nvSpPr>
            <p:cNvPr id="2" name="手繪多邊形 1"/>
            <p:cNvSpPr/>
            <p:nvPr/>
          </p:nvSpPr>
          <p:spPr>
            <a:xfrm>
              <a:off x="4002157" y="2173357"/>
              <a:ext cx="1696278" cy="463826"/>
            </a:xfrm>
            <a:custGeom>
              <a:avLst/>
              <a:gdLst>
                <a:gd name="connsiteX0" fmla="*/ 92765 w 1696278"/>
                <a:gd name="connsiteY0" fmla="*/ 145773 h 463826"/>
                <a:gd name="connsiteX1" fmla="*/ 516834 w 1696278"/>
                <a:gd name="connsiteY1" fmla="*/ 66260 h 463826"/>
                <a:gd name="connsiteX2" fmla="*/ 662608 w 1696278"/>
                <a:gd name="connsiteY2" fmla="*/ 0 h 463826"/>
                <a:gd name="connsiteX3" fmla="*/ 834886 w 1696278"/>
                <a:gd name="connsiteY3" fmla="*/ 92765 h 463826"/>
                <a:gd name="connsiteX4" fmla="*/ 1007165 w 1696278"/>
                <a:gd name="connsiteY4" fmla="*/ 39756 h 463826"/>
                <a:gd name="connsiteX5" fmla="*/ 1285460 w 1696278"/>
                <a:gd name="connsiteY5" fmla="*/ 106017 h 463826"/>
                <a:gd name="connsiteX6" fmla="*/ 1550504 w 1696278"/>
                <a:gd name="connsiteY6" fmla="*/ 198782 h 463826"/>
                <a:gd name="connsiteX7" fmla="*/ 1696278 w 1696278"/>
                <a:gd name="connsiteY7" fmla="*/ 304800 h 463826"/>
                <a:gd name="connsiteX8" fmla="*/ 1683026 w 1696278"/>
                <a:gd name="connsiteY8" fmla="*/ 410817 h 463826"/>
                <a:gd name="connsiteX9" fmla="*/ 1431234 w 1696278"/>
                <a:gd name="connsiteY9" fmla="*/ 450573 h 463826"/>
                <a:gd name="connsiteX10" fmla="*/ 1086678 w 1696278"/>
                <a:gd name="connsiteY10" fmla="*/ 450573 h 463826"/>
                <a:gd name="connsiteX11" fmla="*/ 861391 w 1696278"/>
                <a:gd name="connsiteY11" fmla="*/ 463826 h 463826"/>
                <a:gd name="connsiteX12" fmla="*/ 530086 w 1696278"/>
                <a:gd name="connsiteY12" fmla="*/ 424069 h 463826"/>
                <a:gd name="connsiteX13" fmla="*/ 304800 w 1696278"/>
                <a:gd name="connsiteY13" fmla="*/ 424069 h 463826"/>
                <a:gd name="connsiteX14" fmla="*/ 0 w 1696278"/>
                <a:gd name="connsiteY14" fmla="*/ 331304 h 463826"/>
                <a:gd name="connsiteX15" fmla="*/ 0 w 1696278"/>
                <a:gd name="connsiteY15" fmla="*/ 212034 h 463826"/>
                <a:gd name="connsiteX16" fmla="*/ 92765 w 1696278"/>
                <a:gd name="connsiteY16" fmla="*/ 145773 h 463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96278" h="463826">
                  <a:moveTo>
                    <a:pt x="92765" y="145773"/>
                  </a:moveTo>
                  <a:lnTo>
                    <a:pt x="516834" y="66260"/>
                  </a:lnTo>
                  <a:lnTo>
                    <a:pt x="662608" y="0"/>
                  </a:lnTo>
                  <a:lnTo>
                    <a:pt x="834886" y="92765"/>
                  </a:lnTo>
                  <a:lnTo>
                    <a:pt x="1007165" y="39756"/>
                  </a:lnTo>
                  <a:lnTo>
                    <a:pt x="1285460" y="106017"/>
                  </a:lnTo>
                  <a:lnTo>
                    <a:pt x="1550504" y="198782"/>
                  </a:lnTo>
                  <a:lnTo>
                    <a:pt x="1696278" y="304800"/>
                  </a:lnTo>
                  <a:lnTo>
                    <a:pt x="1683026" y="410817"/>
                  </a:lnTo>
                  <a:lnTo>
                    <a:pt x="1431234" y="450573"/>
                  </a:lnTo>
                  <a:lnTo>
                    <a:pt x="1086678" y="450573"/>
                  </a:lnTo>
                  <a:lnTo>
                    <a:pt x="861391" y="463826"/>
                  </a:lnTo>
                  <a:lnTo>
                    <a:pt x="530086" y="424069"/>
                  </a:lnTo>
                  <a:lnTo>
                    <a:pt x="304800" y="424069"/>
                  </a:lnTo>
                  <a:lnTo>
                    <a:pt x="0" y="331304"/>
                  </a:lnTo>
                  <a:lnTo>
                    <a:pt x="0" y="212034"/>
                  </a:lnTo>
                  <a:lnTo>
                    <a:pt x="92765" y="145773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手繪多邊形 2"/>
            <p:cNvSpPr/>
            <p:nvPr/>
          </p:nvSpPr>
          <p:spPr>
            <a:xfrm>
              <a:off x="4941736" y="2299492"/>
              <a:ext cx="203200" cy="111760"/>
            </a:xfrm>
            <a:custGeom>
              <a:avLst/>
              <a:gdLst>
                <a:gd name="connsiteX0" fmla="*/ 91440 w 203200"/>
                <a:gd name="connsiteY0" fmla="*/ 50800 h 111760"/>
                <a:gd name="connsiteX1" fmla="*/ 203200 w 203200"/>
                <a:gd name="connsiteY1" fmla="*/ 0 h 111760"/>
                <a:gd name="connsiteX2" fmla="*/ 162560 w 203200"/>
                <a:gd name="connsiteY2" fmla="*/ 111760 h 111760"/>
                <a:gd name="connsiteX3" fmla="*/ 50800 w 203200"/>
                <a:gd name="connsiteY3" fmla="*/ 101600 h 111760"/>
                <a:gd name="connsiteX4" fmla="*/ 0 w 203200"/>
                <a:gd name="connsiteY4" fmla="*/ 10160 h 111760"/>
                <a:gd name="connsiteX5" fmla="*/ 91440 w 203200"/>
                <a:gd name="connsiteY5" fmla="*/ 5080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200" h="111760">
                  <a:moveTo>
                    <a:pt x="91440" y="50800"/>
                  </a:moveTo>
                  <a:lnTo>
                    <a:pt x="203200" y="0"/>
                  </a:lnTo>
                  <a:lnTo>
                    <a:pt x="162560" y="111760"/>
                  </a:lnTo>
                  <a:lnTo>
                    <a:pt x="50800" y="101600"/>
                  </a:lnTo>
                  <a:lnTo>
                    <a:pt x="0" y="10160"/>
                  </a:lnTo>
                  <a:lnTo>
                    <a:pt x="91440" y="508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手繪多邊形 13"/>
            <p:cNvSpPr/>
            <p:nvPr/>
          </p:nvSpPr>
          <p:spPr>
            <a:xfrm>
              <a:off x="4281557" y="2405270"/>
              <a:ext cx="213360" cy="111760"/>
            </a:xfrm>
            <a:custGeom>
              <a:avLst/>
              <a:gdLst>
                <a:gd name="connsiteX0" fmla="*/ 0 w 213360"/>
                <a:gd name="connsiteY0" fmla="*/ 91440 h 111760"/>
                <a:gd name="connsiteX1" fmla="*/ 213360 w 213360"/>
                <a:gd name="connsiteY1" fmla="*/ 0 h 111760"/>
                <a:gd name="connsiteX2" fmla="*/ 182880 w 213360"/>
                <a:gd name="connsiteY2" fmla="*/ 111760 h 111760"/>
                <a:gd name="connsiteX3" fmla="*/ 0 w 213360"/>
                <a:gd name="connsiteY3" fmla="*/ 9144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60" h="111760">
                  <a:moveTo>
                    <a:pt x="0" y="91440"/>
                  </a:moveTo>
                  <a:lnTo>
                    <a:pt x="213360" y="0"/>
                  </a:lnTo>
                  <a:lnTo>
                    <a:pt x="182880" y="111760"/>
                  </a:lnTo>
                  <a:lnTo>
                    <a:pt x="0" y="9144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692620" y="2391938"/>
            <a:ext cx="4953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時間：</a:t>
            </a:r>
            <a:r>
              <a:rPr lang="en-US" altLang="zh-TW" sz="1200" dirty="0">
                <a:latin typeface="Taipei Sans TC Beta" pitchFamily="2" charset="-120"/>
                <a:ea typeface="Taipei Sans TC Beta" pitchFamily="2" charset="-120"/>
              </a:rPr>
              <a:t>2020</a:t>
            </a:r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年</a:t>
            </a:r>
            <a:r>
              <a:rPr lang="en-US" altLang="zh-TW" sz="1200" dirty="0">
                <a:latin typeface="Taipei Sans TC Beta" pitchFamily="2" charset="-120"/>
                <a:ea typeface="Taipei Sans TC Beta" pitchFamily="2" charset="-120"/>
              </a:rPr>
              <a:t>8</a:t>
            </a:r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月</a:t>
            </a:r>
            <a:r>
              <a:rPr lang="en-US" altLang="zh-TW" sz="1200" dirty="0">
                <a:latin typeface="Taipei Sans TC Beta" pitchFamily="2" charset="-120"/>
                <a:ea typeface="Taipei Sans TC Beta" pitchFamily="2" charset="-120"/>
              </a:rPr>
              <a:t>19</a:t>
            </a:r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日 </a:t>
            </a:r>
            <a:r>
              <a:rPr lang="en-US" altLang="zh-TW" sz="1200" dirty="0">
                <a:latin typeface="Taipei Sans TC Beta" pitchFamily="2" charset="-120"/>
                <a:ea typeface="Taipei Sans TC Beta" pitchFamily="2" charset="-120"/>
              </a:rPr>
              <a:t>—2020</a:t>
            </a:r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年</a:t>
            </a:r>
            <a:r>
              <a:rPr lang="en-US" altLang="zh-TW" sz="1200" dirty="0">
                <a:latin typeface="Taipei Sans TC Beta" pitchFamily="2" charset="-120"/>
                <a:ea typeface="Taipei Sans TC Beta" pitchFamily="2" charset="-120"/>
              </a:rPr>
              <a:t>8</a:t>
            </a:r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月</a:t>
            </a:r>
            <a:r>
              <a:rPr lang="en-US" altLang="zh-TW" sz="1200" dirty="0">
                <a:latin typeface="Taipei Sans TC Beta" pitchFamily="2" charset="-120"/>
                <a:ea typeface="Taipei Sans TC Beta" pitchFamily="2" charset="-120"/>
              </a:rPr>
              <a:t>28</a:t>
            </a:r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日</a:t>
            </a:r>
            <a:endParaRPr lang="en-US" altLang="zh-TW" sz="1200" dirty="0">
              <a:latin typeface="Taipei Sans TC Beta" pitchFamily="2" charset="-120"/>
              <a:ea typeface="Taipei Sans TC Beta" pitchFamily="2" charset="-120"/>
            </a:endParaRPr>
          </a:p>
          <a:p>
            <a:endParaRPr lang="en-US" altLang="zh-TW" sz="1200" dirty="0">
              <a:latin typeface="Taipei Sans TC Beta" pitchFamily="2" charset="-120"/>
              <a:ea typeface="Taipei Sans TC Beta" pitchFamily="2" charset="-120"/>
            </a:endParaRPr>
          </a:p>
          <a:p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地點：台東縣卑南鄉卑南國小（台東縣台東市更生北路</a:t>
            </a:r>
            <a:r>
              <a:rPr lang="en-US" altLang="zh-TW" sz="1200" dirty="0">
                <a:latin typeface="Taipei Sans TC Beta" pitchFamily="2" charset="-120"/>
                <a:ea typeface="Taipei Sans TC Beta" pitchFamily="2" charset="-120"/>
              </a:rPr>
              <a:t>317</a:t>
            </a:r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號）</a:t>
            </a:r>
            <a:endParaRPr lang="en-US" altLang="zh-TW" sz="1200" dirty="0">
              <a:latin typeface="Taipei Sans TC Beta" pitchFamily="2" charset="-120"/>
              <a:ea typeface="Taipei Sans TC Beta" pitchFamily="2" charset="-120"/>
            </a:endParaRPr>
          </a:p>
          <a:p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住宿：卑南國小主題教室</a:t>
            </a:r>
          </a:p>
        </p:txBody>
      </p:sp>
      <p:grpSp>
        <p:nvGrpSpPr>
          <p:cNvPr id="10" name="群組 9"/>
          <p:cNvGrpSpPr/>
          <p:nvPr/>
        </p:nvGrpSpPr>
        <p:grpSpPr>
          <a:xfrm>
            <a:off x="2006362" y="4132603"/>
            <a:ext cx="2845276" cy="830997"/>
            <a:chOff x="6044939" y="2847299"/>
            <a:chExt cx="2845276" cy="830997"/>
          </a:xfrm>
        </p:grpSpPr>
        <p:sp>
          <p:nvSpPr>
            <p:cNvPr id="11" name="剪去對角線角落矩形 10"/>
            <p:cNvSpPr/>
            <p:nvPr/>
          </p:nvSpPr>
          <p:spPr>
            <a:xfrm>
              <a:off x="6044939" y="2847299"/>
              <a:ext cx="2845276" cy="830997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204864" y="2847299"/>
              <a:ext cx="268535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200" spc="300" dirty="0">
                  <a:latin typeface="Taipei Sans TC Beta Light" pitchFamily="2" charset="-120"/>
                  <a:ea typeface="Taipei Sans TC Beta Light" pitchFamily="2" charset="-120"/>
                </a:rPr>
                <a:t>夏天是明亮的，太陽是辣的，</a:t>
              </a:r>
            </a:p>
            <a:p>
              <a:pPr algn="ctr"/>
              <a:r>
                <a:rPr lang="zh-TW" altLang="en-US" sz="1200" spc="300" dirty="0">
                  <a:latin typeface="Taipei Sans TC Beta Light" pitchFamily="2" charset="-120"/>
                  <a:ea typeface="Taipei Sans TC Beta Light" pitchFamily="2" charset="-120"/>
                </a:rPr>
                <a:t>青春的心是熱血的。</a:t>
              </a:r>
            </a:p>
            <a:p>
              <a:pPr algn="ctr"/>
              <a:r>
                <a:rPr lang="zh-TW" altLang="en-US" sz="1200" spc="300" dirty="0">
                  <a:latin typeface="Taipei Sans TC Beta Light" pitchFamily="2" charset="-120"/>
                  <a:ea typeface="Taipei Sans TC Beta Light" pitchFamily="2" charset="-120"/>
                </a:rPr>
                <a:t>離開了繁華，重返樸實；</a:t>
              </a:r>
            </a:p>
            <a:p>
              <a:pPr algn="ctr"/>
              <a:r>
                <a:rPr lang="zh-TW" altLang="en-US" sz="1200" spc="300" dirty="0">
                  <a:latin typeface="Taipei Sans TC Beta Light" pitchFamily="2" charset="-120"/>
                  <a:ea typeface="Taipei Sans TC Beta Light" pitchFamily="2" charset="-120"/>
                </a:rPr>
                <a:t>捨棄了依賴，回歸自立。</a:t>
              </a:r>
            </a:p>
          </p:txBody>
        </p:sp>
      </p:grpSp>
      <p:sp>
        <p:nvSpPr>
          <p:cNvPr id="17" name="文字方塊 16"/>
          <p:cNvSpPr txBox="1"/>
          <p:nvPr/>
        </p:nvSpPr>
        <p:spPr>
          <a:xfrm>
            <a:off x="692620" y="570256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參與團體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4233931" y="568860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外界交流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698656" y="6010339"/>
            <a:ext cx="24929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台東縣政府文化處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公東高工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　</a:t>
            </a:r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家具木工科／室內設計科／建築科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納樊斯木工作室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義築工具圖書館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老麥農場露營區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社團法人台東縣巴蘭文化發展協會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社團法人台灣義築協會　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4233931" y="6009836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大愛電視台 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聯新文教基金會</a:t>
            </a:r>
          </a:p>
        </p:txBody>
      </p:sp>
      <p:sp>
        <p:nvSpPr>
          <p:cNvPr id="21" name="矩形 20"/>
          <p:cNvSpPr/>
          <p:nvPr/>
        </p:nvSpPr>
        <p:spPr>
          <a:xfrm>
            <a:off x="4233930" y="7164500"/>
            <a:ext cx="1679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行政院農委會林務局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正昌製材（台灣杉）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誠豐木業（黃檜木）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東皇昌五金行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233930" y="685672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材料贊助</a:t>
            </a:r>
          </a:p>
        </p:txBody>
      </p:sp>
      <p:sp>
        <p:nvSpPr>
          <p:cNvPr id="23" name="橢圓 22"/>
          <p:cNvSpPr/>
          <p:nvPr/>
        </p:nvSpPr>
        <p:spPr>
          <a:xfrm>
            <a:off x="6168312" y="752483"/>
            <a:ext cx="405114" cy="4051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１</a:t>
            </a:r>
          </a:p>
        </p:txBody>
      </p:sp>
      <p:sp>
        <p:nvSpPr>
          <p:cNvPr id="25" name="等腰三角形 24"/>
          <p:cNvSpPr/>
          <p:nvPr/>
        </p:nvSpPr>
        <p:spPr>
          <a:xfrm>
            <a:off x="236432" y="5644556"/>
            <a:ext cx="459206" cy="395867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2646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692620" y="1647747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二．自備物品與重要叮嚀</a:t>
            </a:r>
          </a:p>
        </p:txBody>
      </p:sp>
      <p:grpSp>
        <p:nvGrpSpPr>
          <p:cNvPr id="15" name="群組 14"/>
          <p:cNvGrpSpPr/>
          <p:nvPr/>
        </p:nvGrpSpPr>
        <p:grpSpPr>
          <a:xfrm>
            <a:off x="5129917" y="568077"/>
            <a:ext cx="1415179" cy="386963"/>
            <a:chOff x="4002157" y="2173357"/>
            <a:chExt cx="1696278" cy="463826"/>
          </a:xfrm>
        </p:grpSpPr>
        <p:sp>
          <p:nvSpPr>
            <p:cNvPr id="2" name="手繪多邊形 1"/>
            <p:cNvSpPr/>
            <p:nvPr/>
          </p:nvSpPr>
          <p:spPr>
            <a:xfrm>
              <a:off x="4002157" y="2173357"/>
              <a:ext cx="1696278" cy="463826"/>
            </a:xfrm>
            <a:custGeom>
              <a:avLst/>
              <a:gdLst>
                <a:gd name="connsiteX0" fmla="*/ 92765 w 1696278"/>
                <a:gd name="connsiteY0" fmla="*/ 145773 h 463826"/>
                <a:gd name="connsiteX1" fmla="*/ 516834 w 1696278"/>
                <a:gd name="connsiteY1" fmla="*/ 66260 h 463826"/>
                <a:gd name="connsiteX2" fmla="*/ 662608 w 1696278"/>
                <a:gd name="connsiteY2" fmla="*/ 0 h 463826"/>
                <a:gd name="connsiteX3" fmla="*/ 834886 w 1696278"/>
                <a:gd name="connsiteY3" fmla="*/ 92765 h 463826"/>
                <a:gd name="connsiteX4" fmla="*/ 1007165 w 1696278"/>
                <a:gd name="connsiteY4" fmla="*/ 39756 h 463826"/>
                <a:gd name="connsiteX5" fmla="*/ 1285460 w 1696278"/>
                <a:gd name="connsiteY5" fmla="*/ 106017 h 463826"/>
                <a:gd name="connsiteX6" fmla="*/ 1550504 w 1696278"/>
                <a:gd name="connsiteY6" fmla="*/ 198782 h 463826"/>
                <a:gd name="connsiteX7" fmla="*/ 1696278 w 1696278"/>
                <a:gd name="connsiteY7" fmla="*/ 304800 h 463826"/>
                <a:gd name="connsiteX8" fmla="*/ 1683026 w 1696278"/>
                <a:gd name="connsiteY8" fmla="*/ 410817 h 463826"/>
                <a:gd name="connsiteX9" fmla="*/ 1431234 w 1696278"/>
                <a:gd name="connsiteY9" fmla="*/ 450573 h 463826"/>
                <a:gd name="connsiteX10" fmla="*/ 1086678 w 1696278"/>
                <a:gd name="connsiteY10" fmla="*/ 450573 h 463826"/>
                <a:gd name="connsiteX11" fmla="*/ 861391 w 1696278"/>
                <a:gd name="connsiteY11" fmla="*/ 463826 h 463826"/>
                <a:gd name="connsiteX12" fmla="*/ 530086 w 1696278"/>
                <a:gd name="connsiteY12" fmla="*/ 424069 h 463826"/>
                <a:gd name="connsiteX13" fmla="*/ 304800 w 1696278"/>
                <a:gd name="connsiteY13" fmla="*/ 424069 h 463826"/>
                <a:gd name="connsiteX14" fmla="*/ 0 w 1696278"/>
                <a:gd name="connsiteY14" fmla="*/ 331304 h 463826"/>
                <a:gd name="connsiteX15" fmla="*/ 0 w 1696278"/>
                <a:gd name="connsiteY15" fmla="*/ 212034 h 463826"/>
                <a:gd name="connsiteX16" fmla="*/ 92765 w 1696278"/>
                <a:gd name="connsiteY16" fmla="*/ 145773 h 463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96278" h="463826">
                  <a:moveTo>
                    <a:pt x="92765" y="145773"/>
                  </a:moveTo>
                  <a:lnTo>
                    <a:pt x="516834" y="66260"/>
                  </a:lnTo>
                  <a:lnTo>
                    <a:pt x="662608" y="0"/>
                  </a:lnTo>
                  <a:lnTo>
                    <a:pt x="834886" y="92765"/>
                  </a:lnTo>
                  <a:lnTo>
                    <a:pt x="1007165" y="39756"/>
                  </a:lnTo>
                  <a:lnTo>
                    <a:pt x="1285460" y="106017"/>
                  </a:lnTo>
                  <a:lnTo>
                    <a:pt x="1550504" y="198782"/>
                  </a:lnTo>
                  <a:lnTo>
                    <a:pt x="1696278" y="304800"/>
                  </a:lnTo>
                  <a:lnTo>
                    <a:pt x="1683026" y="410817"/>
                  </a:lnTo>
                  <a:lnTo>
                    <a:pt x="1431234" y="450573"/>
                  </a:lnTo>
                  <a:lnTo>
                    <a:pt x="1086678" y="450573"/>
                  </a:lnTo>
                  <a:lnTo>
                    <a:pt x="861391" y="463826"/>
                  </a:lnTo>
                  <a:lnTo>
                    <a:pt x="530086" y="424069"/>
                  </a:lnTo>
                  <a:lnTo>
                    <a:pt x="304800" y="424069"/>
                  </a:lnTo>
                  <a:lnTo>
                    <a:pt x="0" y="331304"/>
                  </a:lnTo>
                  <a:lnTo>
                    <a:pt x="0" y="212034"/>
                  </a:lnTo>
                  <a:lnTo>
                    <a:pt x="92765" y="145773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手繪多邊形 2"/>
            <p:cNvSpPr/>
            <p:nvPr/>
          </p:nvSpPr>
          <p:spPr>
            <a:xfrm>
              <a:off x="4941736" y="2299492"/>
              <a:ext cx="203200" cy="111760"/>
            </a:xfrm>
            <a:custGeom>
              <a:avLst/>
              <a:gdLst>
                <a:gd name="connsiteX0" fmla="*/ 91440 w 203200"/>
                <a:gd name="connsiteY0" fmla="*/ 50800 h 111760"/>
                <a:gd name="connsiteX1" fmla="*/ 203200 w 203200"/>
                <a:gd name="connsiteY1" fmla="*/ 0 h 111760"/>
                <a:gd name="connsiteX2" fmla="*/ 162560 w 203200"/>
                <a:gd name="connsiteY2" fmla="*/ 111760 h 111760"/>
                <a:gd name="connsiteX3" fmla="*/ 50800 w 203200"/>
                <a:gd name="connsiteY3" fmla="*/ 101600 h 111760"/>
                <a:gd name="connsiteX4" fmla="*/ 0 w 203200"/>
                <a:gd name="connsiteY4" fmla="*/ 10160 h 111760"/>
                <a:gd name="connsiteX5" fmla="*/ 91440 w 203200"/>
                <a:gd name="connsiteY5" fmla="*/ 5080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200" h="111760">
                  <a:moveTo>
                    <a:pt x="91440" y="50800"/>
                  </a:moveTo>
                  <a:lnTo>
                    <a:pt x="203200" y="0"/>
                  </a:lnTo>
                  <a:lnTo>
                    <a:pt x="162560" y="111760"/>
                  </a:lnTo>
                  <a:lnTo>
                    <a:pt x="50800" y="101600"/>
                  </a:lnTo>
                  <a:lnTo>
                    <a:pt x="0" y="10160"/>
                  </a:lnTo>
                  <a:lnTo>
                    <a:pt x="91440" y="508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手繪多邊形 13"/>
            <p:cNvSpPr/>
            <p:nvPr/>
          </p:nvSpPr>
          <p:spPr>
            <a:xfrm>
              <a:off x="4281557" y="2405270"/>
              <a:ext cx="213360" cy="111760"/>
            </a:xfrm>
            <a:custGeom>
              <a:avLst/>
              <a:gdLst>
                <a:gd name="connsiteX0" fmla="*/ 0 w 213360"/>
                <a:gd name="connsiteY0" fmla="*/ 91440 h 111760"/>
                <a:gd name="connsiteX1" fmla="*/ 213360 w 213360"/>
                <a:gd name="connsiteY1" fmla="*/ 0 h 111760"/>
                <a:gd name="connsiteX2" fmla="*/ 182880 w 213360"/>
                <a:gd name="connsiteY2" fmla="*/ 111760 h 111760"/>
                <a:gd name="connsiteX3" fmla="*/ 0 w 213360"/>
                <a:gd name="connsiteY3" fmla="*/ 9144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60" h="111760">
                  <a:moveTo>
                    <a:pt x="0" y="91440"/>
                  </a:moveTo>
                  <a:lnTo>
                    <a:pt x="213360" y="0"/>
                  </a:lnTo>
                  <a:lnTo>
                    <a:pt x="182880" y="111760"/>
                  </a:lnTo>
                  <a:lnTo>
                    <a:pt x="0" y="9144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489312"/>
              </p:ext>
            </p:extLst>
          </p:nvPr>
        </p:nvGraphicFramePr>
        <p:xfrm>
          <a:off x="692620" y="2382520"/>
          <a:ext cx="5464340" cy="22077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7620">
                  <a:extLst>
                    <a:ext uri="{9D8B030D-6E8A-4147-A177-3AD203B41FA5}">
                      <a16:colId xmlns:a16="http://schemas.microsoft.com/office/drawing/2014/main" val="4278257807"/>
                    </a:ext>
                  </a:extLst>
                </a:gridCol>
                <a:gridCol w="4236720">
                  <a:extLst>
                    <a:ext uri="{9D8B030D-6E8A-4147-A177-3AD203B41FA5}">
                      <a16:colId xmlns:a16="http://schemas.microsoft.com/office/drawing/2014/main" val="2972649677"/>
                    </a:ext>
                  </a:extLst>
                </a:gridCol>
              </a:tblGrid>
              <a:tr h="291753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換洗衣物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 Light" pitchFamily="2" charset="-120"/>
                          <a:ea typeface="Taipei Sans TC Beta Light" pitchFamily="2" charset="-120"/>
                        </a:rPr>
                        <a:t>輕便工作服／衣架／曬衣夾／塑膠袋／洗衣用具／肥皂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096806"/>
                  </a:ext>
                </a:extLst>
              </a:tr>
              <a:tr h="291753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盥洗用品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 Light" pitchFamily="2" charset="-120"/>
                          <a:ea typeface="Taipei Sans TC Beta Light" pitchFamily="2" charset="-120"/>
                        </a:rPr>
                        <a:t>潔牙用品／毛巾／沐浴用品／吹風機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45878"/>
                  </a:ext>
                </a:extLst>
              </a:tr>
              <a:tr h="291753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個人衛生品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 Light" pitchFamily="2" charset="-120"/>
                          <a:ea typeface="Taipei Sans TC Beta Light" pitchFamily="2" charset="-120"/>
                        </a:rPr>
                        <a:t>衛生紙／濕紙巾／生理用品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442354"/>
                  </a:ext>
                </a:extLst>
              </a:tr>
              <a:tr h="291753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個人藥物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 Light" pitchFamily="2" charset="-120"/>
                          <a:ea typeface="Taipei Sans TC Beta Light" pitchFamily="2" charset="-120"/>
                        </a:rPr>
                        <a:t>健保卡／防蚊液／防曬乳／藥膏／個人用藥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280918"/>
                  </a:ext>
                </a:extLst>
              </a:tr>
              <a:tr h="291753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必備物品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 Light" pitchFamily="2" charset="-120"/>
                          <a:ea typeface="Taipei Sans TC Beta Light" pitchFamily="2" charset="-120"/>
                        </a:rPr>
                        <a:t>手電筒／睡袋／麥克筆／抹布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592552"/>
                  </a:ext>
                </a:extLst>
              </a:tr>
              <a:tr h="291753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餐具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 Light" pitchFamily="2" charset="-120"/>
                          <a:ea typeface="Taipei Sans TC Beta Light" pitchFamily="2" charset="-120"/>
                        </a:rPr>
                        <a:t>環保餐具／水壺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270738"/>
                  </a:ext>
                </a:extLst>
              </a:tr>
              <a:tr h="291753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其他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 Light" pitchFamily="2" charset="-120"/>
                          <a:ea typeface="Taipei Sans TC Beta Light" pitchFamily="2" charset="-120"/>
                        </a:rPr>
                        <a:t>帽子／外套／雨具／筆記／糧食／相機／袖套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 Light" pitchFamily="2" charset="-120"/>
                          <a:ea typeface="Taipei Sans TC Beta Light" pitchFamily="2" charset="-120"/>
                        </a:rPr>
                        <a:t>足夠的零用金＆快樂心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560568"/>
                  </a:ext>
                </a:extLst>
              </a:tr>
            </a:tbl>
          </a:graphicData>
        </a:graphic>
      </p:graphicFrame>
      <p:sp>
        <p:nvSpPr>
          <p:cNvPr id="45" name="矩形 44"/>
          <p:cNvSpPr/>
          <p:nvPr/>
        </p:nvSpPr>
        <p:spPr>
          <a:xfrm>
            <a:off x="588019" y="5832442"/>
            <a:ext cx="4953000" cy="22612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1.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校園蛇類出沒，夜間活動務必攜帶手電筒，並尊重當地生態環境 。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2.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為避免影響施工進度，請按作息表活動，請勿飲酒 。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3.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避免使用香味濃郁的盥洗用品，易引來蚊蟲 。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4.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請留意貴重物品 。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5.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請注意當地禁忌，活動請結伴同行 。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6.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當地提款與融資服務不便，請攜帶足夠的現金 。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7.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施工區域內請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著長褲及全包覆鞋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，勿穿拖鞋或涼鞋，並時時補充水分。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8.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由於浴室數量有限，洗澡時間限制十分鐘。</a:t>
            </a:r>
          </a:p>
        </p:txBody>
      </p:sp>
      <p:sp>
        <p:nvSpPr>
          <p:cNvPr id="46" name="矩形 45"/>
          <p:cNvSpPr/>
          <p:nvPr/>
        </p:nvSpPr>
        <p:spPr>
          <a:xfrm>
            <a:off x="575224" y="5493275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重要叮嚀</a:t>
            </a:r>
          </a:p>
        </p:txBody>
      </p:sp>
      <p:sp>
        <p:nvSpPr>
          <p:cNvPr id="47" name="橢圓 46"/>
          <p:cNvSpPr/>
          <p:nvPr/>
        </p:nvSpPr>
        <p:spPr>
          <a:xfrm>
            <a:off x="6168312" y="752483"/>
            <a:ext cx="405114" cy="4051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２</a:t>
            </a:r>
          </a:p>
        </p:txBody>
      </p:sp>
    </p:spTree>
    <p:extLst>
      <p:ext uri="{BB962C8B-B14F-4D97-AF65-F5344CB8AC3E}">
        <p14:creationId xmlns:p14="http://schemas.microsoft.com/office/powerpoint/2010/main" val="187928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5129917" y="568077"/>
            <a:ext cx="1415179" cy="386963"/>
            <a:chOff x="4002157" y="2173357"/>
            <a:chExt cx="1696278" cy="463826"/>
          </a:xfrm>
        </p:grpSpPr>
        <p:sp>
          <p:nvSpPr>
            <p:cNvPr id="2" name="手繪多邊形 1"/>
            <p:cNvSpPr/>
            <p:nvPr/>
          </p:nvSpPr>
          <p:spPr>
            <a:xfrm>
              <a:off x="4002157" y="2173357"/>
              <a:ext cx="1696278" cy="463826"/>
            </a:xfrm>
            <a:custGeom>
              <a:avLst/>
              <a:gdLst>
                <a:gd name="connsiteX0" fmla="*/ 92765 w 1696278"/>
                <a:gd name="connsiteY0" fmla="*/ 145773 h 463826"/>
                <a:gd name="connsiteX1" fmla="*/ 516834 w 1696278"/>
                <a:gd name="connsiteY1" fmla="*/ 66260 h 463826"/>
                <a:gd name="connsiteX2" fmla="*/ 662608 w 1696278"/>
                <a:gd name="connsiteY2" fmla="*/ 0 h 463826"/>
                <a:gd name="connsiteX3" fmla="*/ 834886 w 1696278"/>
                <a:gd name="connsiteY3" fmla="*/ 92765 h 463826"/>
                <a:gd name="connsiteX4" fmla="*/ 1007165 w 1696278"/>
                <a:gd name="connsiteY4" fmla="*/ 39756 h 463826"/>
                <a:gd name="connsiteX5" fmla="*/ 1285460 w 1696278"/>
                <a:gd name="connsiteY5" fmla="*/ 106017 h 463826"/>
                <a:gd name="connsiteX6" fmla="*/ 1550504 w 1696278"/>
                <a:gd name="connsiteY6" fmla="*/ 198782 h 463826"/>
                <a:gd name="connsiteX7" fmla="*/ 1696278 w 1696278"/>
                <a:gd name="connsiteY7" fmla="*/ 304800 h 463826"/>
                <a:gd name="connsiteX8" fmla="*/ 1683026 w 1696278"/>
                <a:gd name="connsiteY8" fmla="*/ 410817 h 463826"/>
                <a:gd name="connsiteX9" fmla="*/ 1431234 w 1696278"/>
                <a:gd name="connsiteY9" fmla="*/ 450573 h 463826"/>
                <a:gd name="connsiteX10" fmla="*/ 1086678 w 1696278"/>
                <a:gd name="connsiteY10" fmla="*/ 450573 h 463826"/>
                <a:gd name="connsiteX11" fmla="*/ 861391 w 1696278"/>
                <a:gd name="connsiteY11" fmla="*/ 463826 h 463826"/>
                <a:gd name="connsiteX12" fmla="*/ 530086 w 1696278"/>
                <a:gd name="connsiteY12" fmla="*/ 424069 h 463826"/>
                <a:gd name="connsiteX13" fmla="*/ 304800 w 1696278"/>
                <a:gd name="connsiteY13" fmla="*/ 424069 h 463826"/>
                <a:gd name="connsiteX14" fmla="*/ 0 w 1696278"/>
                <a:gd name="connsiteY14" fmla="*/ 331304 h 463826"/>
                <a:gd name="connsiteX15" fmla="*/ 0 w 1696278"/>
                <a:gd name="connsiteY15" fmla="*/ 212034 h 463826"/>
                <a:gd name="connsiteX16" fmla="*/ 92765 w 1696278"/>
                <a:gd name="connsiteY16" fmla="*/ 145773 h 463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96278" h="463826">
                  <a:moveTo>
                    <a:pt x="92765" y="145773"/>
                  </a:moveTo>
                  <a:lnTo>
                    <a:pt x="516834" y="66260"/>
                  </a:lnTo>
                  <a:lnTo>
                    <a:pt x="662608" y="0"/>
                  </a:lnTo>
                  <a:lnTo>
                    <a:pt x="834886" y="92765"/>
                  </a:lnTo>
                  <a:lnTo>
                    <a:pt x="1007165" y="39756"/>
                  </a:lnTo>
                  <a:lnTo>
                    <a:pt x="1285460" y="106017"/>
                  </a:lnTo>
                  <a:lnTo>
                    <a:pt x="1550504" y="198782"/>
                  </a:lnTo>
                  <a:lnTo>
                    <a:pt x="1696278" y="304800"/>
                  </a:lnTo>
                  <a:lnTo>
                    <a:pt x="1683026" y="410817"/>
                  </a:lnTo>
                  <a:lnTo>
                    <a:pt x="1431234" y="450573"/>
                  </a:lnTo>
                  <a:lnTo>
                    <a:pt x="1086678" y="450573"/>
                  </a:lnTo>
                  <a:lnTo>
                    <a:pt x="861391" y="463826"/>
                  </a:lnTo>
                  <a:lnTo>
                    <a:pt x="530086" y="424069"/>
                  </a:lnTo>
                  <a:lnTo>
                    <a:pt x="304800" y="424069"/>
                  </a:lnTo>
                  <a:lnTo>
                    <a:pt x="0" y="331304"/>
                  </a:lnTo>
                  <a:lnTo>
                    <a:pt x="0" y="212034"/>
                  </a:lnTo>
                  <a:lnTo>
                    <a:pt x="92765" y="145773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手繪多邊形 2"/>
            <p:cNvSpPr/>
            <p:nvPr/>
          </p:nvSpPr>
          <p:spPr>
            <a:xfrm>
              <a:off x="4941736" y="2299492"/>
              <a:ext cx="203200" cy="111760"/>
            </a:xfrm>
            <a:custGeom>
              <a:avLst/>
              <a:gdLst>
                <a:gd name="connsiteX0" fmla="*/ 91440 w 203200"/>
                <a:gd name="connsiteY0" fmla="*/ 50800 h 111760"/>
                <a:gd name="connsiteX1" fmla="*/ 203200 w 203200"/>
                <a:gd name="connsiteY1" fmla="*/ 0 h 111760"/>
                <a:gd name="connsiteX2" fmla="*/ 162560 w 203200"/>
                <a:gd name="connsiteY2" fmla="*/ 111760 h 111760"/>
                <a:gd name="connsiteX3" fmla="*/ 50800 w 203200"/>
                <a:gd name="connsiteY3" fmla="*/ 101600 h 111760"/>
                <a:gd name="connsiteX4" fmla="*/ 0 w 203200"/>
                <a:gd name="connsiteY4" fmla="*/ 10160 h 111760"/>
                <a:gd name="connsiteX5" fmla="*/ 91440 w 203200"/>
                <a:gd name="connsiteY5" fmla="*/ 5080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200" h="111760">
                  <a:moveTo>
                    <a:pt x="91440" y="50800"/>
                  </a:moveTo>
                  <a:lnTo>
                    <a:pt x="203200" y="0"/>
                  </a:lnTo>
                  <a:lnTo>
                    <a:pt x="162560" y="111760"/>
                  </a:lnTo>
                  <a:lnTo>
                    <a:pt x="50800" y="101600"/>
                  </a:lnTo>
                  <a:lnTo>
                    <a:pt x="0" y="10160"/>
                  </a:lnTo>
                  <a:lnTo>
                    <a:pt x="91440" y="508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手繪多邊形 13"/>
            <p:cNvSpPr/>
            <p:nvPr/>
          </p:nvSpPr>
          <p:spPr>
            <a:xfrm>
              <a:off x="4281557" y="2405270"/>
              <a:ext cx="213360" cy="111760"/>
            </a:xfrm>
            <a:custGeom>
              <a:avLst/>
              <a:gdLst>
                <a:gd name="connsiteX0" fmla="*/ 0 w 213360"/>
                <a:gd name="connsiteY0" fmla="*/ 91440 h 111760"/>
                <a:gd name="connsiteX1" fmla="*/ 213360 w 213360"/>
                <a:gd name="connsiteY1" fmla="*/ 0 h 111760"/>
                <a:gd name="connsiteX2" fmla="*/ 182880 w 213360"/>
                <a:gd name="connsiteY2" fmla="*/ 111760 h 111760"/>
                <a:gd name="connsiteX3" fmla="*/ 0 w 213360"/>
                <a:gd name="connsiteY3" fmla="*/ 9144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60" h="111760">
                  <a:moveTo>
                    <a:pt x="0" y="91440"/>
                  </a:moveTo>
                  <a:lnTo>
                    <a:pt x="213360" y="0"/>
                  </a:lnTo>
                  <a:lnTo>
                    <a:pt x="182880" y="111760"/>
                  </a:lnTo>
                  <a:lnTo>
                    <a:pt x="0" y="9144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590920" y="2689269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施工注意事項</a:t>
            </a:r>
          </a:p>
        </p:txBody>
      </p:sp>
      <p:sp>
        <p:nvSpPr>
          <p:cNvPr id="11" name="矩形 10"/>
          <p:cNvSpPr/>
          <p:nvPr/>
        </p:nvSpPr>
        <p:spPr>
          <a:xfrm>
            <a:off x="588019" y="3109637"/>
            <a:ext cx="4953000" cy="350865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最重要的三件事！！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1.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 晚間收工前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30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分鐘，清點材料、工具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2.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 收工前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15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分鐘，整理工作環境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3.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 工地危險，務必攜帶安全帽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著長褲及全包覆鞋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，勿著涼拖鞋</a:t>
            </a:r>
          </a:p>
          <a:p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-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工具配件務必妥善放回它的位置，切勿亂放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-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建材勿隨意放置，會影響材料品質與建築壽命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-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廢料勿扔棄，做好資源管理，這是對建築過程的尊重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-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離隊務必告知組員、組長，個人行為將影響全體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-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注意言行、態度，對自己負責，也尊重合作夥伴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-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我們是一個大團體，務必保持與其他單位的良好互動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-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我們是一個共同體，請關心身邊的伙伴，發揮自己的價值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1874729" y="8010544"/>
            <a:ext cx="3108543" cy="277000"/>
            <a:chOff x="1148491" y="7025024"/>
            <a:chExt cx="3108543" cy="277000"/>
          </a:xfrm>
        </p:grpSpPr>
        <p:sp>
          <p:nvSpPr>
            <p:cNvPr id="16" name="剪去對角線角落矩形 15"/>
            <p:cNvSpPr/>
            <p:nvPr/>
          </p:nvSpPr>
          <p:spPr>
            <a:xfrm>
              <a:off x="1148491" y="7025024"/>
              <a:ext cx="3108543" cy="276999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48491" y="7025025"/>
              <a:ext cx="31085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aipei Sans TC Beta Light" pitchFamily="2" charset="-120"/>
                  <a:ea typeface="Taipei Sans TC Beta Light" pitchFamily="2" charset="-120"/>
                </a:rPr>
                <a:t>做一個謙卑的實踐者，感恩這份學習的機會</a:t>
              </a:r>
            </a:p>
          </p:txBody>
        </p:sp>
      </p:grpSp>
      <p:sp>
        <p:nvSpPr>
          <p:cNvPr id="17" name="橢圓 16"/>
          <p:cNvSpPr/>
          <p:nvPr/>
        </p:nvSpPr>
        <p:spPr>
          <a:xfrm>
            <a:off x="6168312" y="752483"/>
            <a:ext cx="405114" cy="4051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３</a:t>
            </a:r>
          </a:p>
        </p:txBody>
      </p:sp>
    </p:spTree>
    <p:extLst>
      <p:ext uri="{BB962C8B-B14F-4D97-AF65-F5344CB8AC3E}">
        <p14:creationId xmlns:p14="http://schemas.microsoft.com/office/powerpoint/2010/main" val="211257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692620" y="1647747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三．每日作息與行事曆</a:t>
            </a:r>
          </a:p>
        </p:txBody>
      </p:sp>
      <p:grpSp>
        <p:nvGrpSpPr>
          <p:cNvPr id="15" name="群組 14"/>
          <p:cNvGrpSpPr/>
          <p:nvPr/>
        </p:nvGrpSpPr>
        <p:grpSpPr>
          <a:xfrm>
            <a:off x="5129917" y="568077"/>
            <a:ext cx="1415179" cy="386963"/>
            <a:chOff x="4002157" y="2173357"/>
            <a:chExt cx="1696278" cy="463826"/>
          </a:xfrm>
        </p:grpSpPr>
        <p:sp>
          <p:nvSpPr>
            <p:cNvPr id="2" name="手繪多邊形 1"/>
            <p:cNvSpPr/>
            <p:nvPr/>
          </p:nvSpPr>
          <p:spPr>
            <a:xfrm>
              <a:off x="4002157" y="2173357"/>
              <a:ext cx="1696278" cy="463826"/>
            </a:xfrm>
            <a:custGeom>
              <a:avLst/>
              <a:gdLst>
                <a:gd name="connsiteX0" fmla="*/ 92765 w 1696278"/>
                <a:gd name="connsiteY0" fmla="*/ 145773 h 463826"/>
                <a:gd name="connsiteX1" fmla="*/ 516834 w 1696278"/>
                <a:gd name="connsiteY1" fmla="*/ 66260 h 463826"/>
                <a:gd name="connsiteX2" fmla="*/ 662608 w 1696278"/>
                <a:gd name="connsiteY2" fmla="*/ 0 h 463826"/>
                <a:gd name="connsiteX3" fmla="*/ 834886 w 1696278"/>
                <a:gd name="connsiteY3" fmla="*/ 92765 h 463826"/>
                <a:gd name="connsiteX4" fmla="*/ 1007165 w 1696278"/>
                <a:gd name="connsiteY4" fmla="*/ 39756 h 463826"/>
                <a:gd name="connsiteX5" fmla="*/ 1285460 w 1696278"/>
                <a:gd name="connsiteY5" fmla="*/ 106017 h 463826"/>
                <a:gd name="connsiteX6" fmla="*/ 1550504 w 1696278"/>
                <a:gd name="connsiteY6" fmla="*/ 198782 h 463826"/>
                <a:gd name="connsiteX7" fmla="*/ 1696278 w 1696278"/>
                <a:gd name="connsiteY7" fmla="*/ 304800 h 463826"/>
                <a:gd name="connsiteX8" fmla="*/ 1683026 w 1696278"/>
                <a:gd name="connsiteY8" fmla="*/ 410817 h 463826"/>
                <a:gd name="connsiteX9" fmla="*/ 1431234 w 1696278"/>
                <a:gd name="connsiteY9" fmla="*/ 450573 h 463826"/>
                <a:gd name="connsiteX10" fmla="*/ 1086678 w 1696278"/>
                <a:gd name="connsiteY10" fmla="*/ 450573 h 463826"/>
                <a:gd name="connsiteX11" fmla="*/ 861391 w 1696278"/>
                <a:gd name="connsiteY11" fmla="*/ 463826 h 463826"/>
                <a:gd name="connsiteX12" fmla="*/ 530086 w 1696278"/>
                <a:gd name="connsiteY12" fmla="*/ 424069 h 463826"/>
                <a:gd name="connsiteX13" fmla="*/ 304800 w 1696278"/>
                <a:gd name="connsiteY13" fmla="*/ 424069 h 463826"/>
                <a:gd name="connsiteX14" fmla="*/ 0 w 1696278"/>
                <a:gd name="connsiteY14" fmla="*/ 331304 h 463826"/>
                <a:gd name="connsiteX15" fmla="*/ 0 w 1696278"/>
                <a:gd name="connsiteY15" fmla="*/ 212034 h 463826"/>
                <a:gd name="connsiteX16" fmla="*/ 92765 w 1696278"/>
                <a:gd name="connsiteY16" fmla="*/ 145773 h 463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96278" h="463826">
                  <a:moveTo>
                    <a:pt x="92765" y="145773"/>
                  </a:moveTo>
                  <a:lnTo>
                    <a:pt x="516834" y="66260"/>
                  </a:lnTo>
                  <a:lnTo>
                    <a:pt x="662608" y="0"/>
                  </a:lnTo>
                  <a:lnTo>
                    <a:pt x="834886" y="92765"/>
                  </a:lnTo>
                  <a:lnTo>
                    <a:pt x="1007165" y="39756"/>
                  </a:lnTo>
                  <a:lnTo>
                    <a:pt x="1285460" y="106017"/>
                  </a:lnTo>
                  <a:lnTo>
                    <a:pt x="1550504" y="198782"/>
                  </a:lnTo>
                  <a:lnTo>
                    <a:pt x="1696278" y="304800"/>
                  </a:lnTo>
                  <a:lnTo>
                    <a:pt x="1683026" y="410817"/>
                  </a:lnTo>
                  <a:lnTo>
                    <a:pt x="1431234" y="450573"/>
                  </a:lnTo>
                  <a:lnTo>
                    <a:pt x="1086678" y="450573"/>
                  </a:lnTo>
                  <a:lnTo>
                    <a:pt x="861391" y="463826"/>
                  </a:lnTo>
                  <a:lnTo>
                    <a:pt x="530086" y="424069"/>
                  </a:lnTo>
                  <a:lnTo>
                    <a:pt x="304800" y="424069"/>
                  </a:lnTo>
                  <a:lnTo>
                    <a:pt x="0" y="331304"/>
                  </a:lnTo>
                  <a:lnTo>
                    <a:pt x="0" y="212034"/>
                  </a:lnTo>
                  <a:lnTo>
                    <a:pt x="92765" y="145773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手繪多邊形 2"/>
            <p:cNvSpPr/>
            <p:nvPr/>
          </p:nvSpPr>
          <p:spPr>
            <a:xfrm>
              <a:off x="4941736" y="2299492"/>
              <a:ext cx="203200" cy="111760"/>
            </a:xfrm>
            <a:custGeom>
              <a:avLst/>
              <a:gdLst>
                <a:gd name="connsiteX0" fmla="*/ 91440 w 203200"/>
                <a:gd name="connsiteY0" fmla="*/ 50800 h 111760"/>
                <a:gd name="connsiteX1" fmla="*/ 203200 w 203200"/>
                <a:gd name="connsiteY1" fmla="*/ 0 h 111760"/>
                <a:gd name="connsiteX2" fmla="*/ 162560 w 203200"/>
                <a:gd name="connsiteY2" fmla="*/ 111760 h 111760"/>
                <a:gd name="connsiteX3" fmla="*/ 50800 w 203200"/>
                <a:gd name="connsiteY3" fmla="*/ 101600 h 111760"/>
                <a:gd name="connsiteX4" fmla="*/ 0 w 203200"/>
                <a:gd name="connsiteY4" fmla="*/ 10160 h 111760"/>
                <a:gd name="connsiteX5" fmla="*/ 91440 w 203200"/>
                <a:gd name="connsiteY5" fmla="*/ 5080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200" h="111760">
                  <a:moveTo>
                    <a:pt x="91440" y="50800"/>
                  </a:moveTo>
                  <a:lnTo>
                    <a:pt x="203200" y="0"/>
                  </a:lnTo>
                  <a:lnTo>
                    <a:pt x="162560" y="111760"/>
                  </a:lnTo>
                  <a:lnTo>
                    <a:pt x="50800" y="101600"/>
                  </a:lnTo>
                  <a:lnTo>
                    <a:pt x="0" y="10160"/>
                  </a:lnTo>
                  <a:lnTo>
                    <a:pt x="91440" y="508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手繪多邊形 13"/>
            <p:cNvSpPr/>
            <p:nvPr/>
          </p:nvSpPr>
          <p:spPr>
            <a:xfrm>
              <a:off x="4281557" y="2405270"/>
              <a:ext cx="213360" cy="111760"/>
            </a:xfrm>
            <a:custGeom>
              <a:avLst/>
              <a:gdLst>
                <a:gd name="connsiteX0" fmla="*/ 0 w 213360"/>
                <a:gd name="connsiteY0" fmla="*/ 91440 h 111760"/>
                <a:gd name="connsiteX1" fmla="*/ 213360 w 213360"/>
                <a:gd name="connsiteY1" fmla="*/ 0 h 111760"/>
                <a:gd name="connsiteX2" fmla="*/ 182880 w 213360"/>
                <a:gd name="connsiteY2" fmla="*/ 111760 h 111760"/>
                <a:gd name="connsiteX3" fmla="*/ 0 w 213360"/>
                <a:gd name="connsiteY3" fmla="*/ 9144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60" h="111760">
                  <a:moveTo>
                    <a:pt x="0" y="91440"/>
                  </a:moveTo>
                  <a:lnTo>
                    <a:pt x="213360" y="0"/>
                  </a:lnTo>
                  <a:lnTo>
                    <a:pt x="182880" y="111760"/>
                  </a:lnTo>
                  <a:lnTo>
                    <a:pt x="0" y="9144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866463"/>
              </p:ext>
            </p:extLst>
          </p:nvPr>
        </p:nvGraphicFramePr>
        <p:xfrm>
          <a:off x="692620" y="2456021"/>
          <a:ext cx="5464341" cy="38933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100">
                  <a:extLst>
                    <a:ext uri="{9D8B030D-6E8A-4147-A177-3AD203B41FA5}">
                      <a16:colId xmlns:a16="http://schemas.microsoft.com/office/drawing/2014/main" val="966056060"/>
                    </a:ext>
                  </a:extLst>
                </a:gridCol>
                <a:gridCol w="2306320">
                  <a:extLst>
                    <a:ext uri="{9D8B030D-6E8A-4147-A177-3AD203B41FA5}">
                      <a16:colId xmlns:a16="http://schemas.microsoft.com/office/drawing/2014/main" val="339812913"/>
                    </a:ext>
                  </a:extLst>
                </a:gridCol>
                <a:gridCol w="1899921">
                  <a:extLst>
                    <a:ext uri="{9D8B030D-6E8A-4147-A177-3AD203B41FA5}">
                      <a16:colId xmlns:a16="http://schemas.microsoft.com/office/drawing/2014/main" val="727961547"/>
                    </a:ext>
                  </a:extLst>
                </a:gridCol>
              </a:tblGrid>
              <a:tr h="324442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Taipei Sans TC Beta" pitchFamily="2" charset="-120"/>
                          <a:ea typeface="Taipei Sans TC Beta" pitchFamily="2" charset="-120"/>
                        </a:rPr>
                        <a:t>時間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Taipei Sans TC Beta" pitchFamily="2" charset="-120"/>
                          <a:ea typeface="Taipei Sans TC Beta" pitchFamily="2" charset="-120"/>
                        </a:rPr>
                        <a:t>活動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Taipei Sans TC Beta" pitchFamily="2" charset="-120"/>
                          <a:ea typeface="Taipei Sans TC Beta" pitchFamily="2" charset="-120"/>
                        </a:rPr>
                        <a:t>備註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270221"/>
                  </a:ext>
                </a:extLst>
              </a:tr>
              <a:tr h="32444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0600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Taipei Sans TC Beta Light" pitchFamily="2" charset="-120"/>
                          <a:ea typeface="Taipei Sans TC Beta Light" pitchFamily="2" charset="-120"/>
                        </a:rPr>
                        <a:t>Good Morning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Taipei Sans TC Beta Light" pitchFamily="2" charset="-120"/>
                          <a:ea typeface="Taipei Sans TC Beta Light" pitchFamily="2" charset="-120"/>
                        </a:rPr>
                        <a:t>宿舍長叫醒大家</a:t>
                      </a:r>
                      <a:endParaRPr lang="en-US" altLang="zh-TW" sz="1200" dirty="0">
                        <a:latin typeface="Taipei Sans TC Beta Light" pitchFamily="2" charset="-120"/>
                        <a:ea typeface="Taipei Sans TC Beta Light" pitchFamily="2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502278"/>
                  </a:ext>
                </a:extLst>
              </a:tr>
              <a:tr h="32444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0600–0630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Taipei Sans TC Beta Light" pitchFamily="2" charset="-120"/>
                          <a:ea typeface="Taipei Sans TC Beta Light" pitchFamily="2" charset="-120"/>
                        </a:rPr>
                        <a:t>盥洗準備</a:t>
                      </a:r>
                      <a:endParaRPr lang="en-US" altLang="zh-TW" sz="1200" dirty="0">
                        <a:latin typeface="Taipei Sans TC Beta Light" pitchFamily="2" charset="-120"/>
                        <a:ea typeface="Taipei Sans TC Beta Light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47624"/>
                  </a:ext>
                </a:extLst>
              </a:tr>
              <a:tr h="32444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0630–0700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Taipei Sans TC Beta Light" pitchFamily="2" charset="-120"/>
                          <a:ea typeface="Taipei Sans TC Beta Light" pitchFamily="2" charset="-120"/>
                        </a:rPr>
                        <a:t>活力早餐</a:t>
                      </a:r>
                      <a:endParaRPr lang="en-US" altLang="zh-TW" sz="1200" dirty="0">
                        <a:latin typeface="Taipei Sans TC Beta Light" pitchFamily="2" charset="-120"/>
                        <a:ea typeface="Taipei Sans TC Beta Light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Taipei Sans TC Beta Light" pitchFamily="2" charset="-120"/>
                          <a:ea typeface="Taipei Sans TC Beta Light" pitchFamily="2" charset="-120"/>
                        </a:rPr>
                        <a:t>生活組提前準備</a:t>
                      </a:r>
                      <a:endParaRPr lang="en-US" altLang="zh-TW" sz="1200" dirty="0">
                        <a:latin typeface="Taipei Sans TC Beta Light" pitchFamily="2" charset="-120"/>
                        <a:ea typeface="Taipei Sans TC Beta Light" pitchFamily="2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561754"/>
                  </a:ext>
                </a:extLst>
              </a:tr>
              <a:tr h="32444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0700–1130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Taipei Sans TC Beta Light" pitchFamily="2" charset="-120"/>
                          <a:ea typeface="Taipei Sans TC Beta Light" pitchFamily="2" charset="-120"/>
                        </a:rPr>
                        <a:t>牛棚建起來</a:t>
                      </a:r>
                      <a:endParaRPr lang="en-US" altLang="zh-TW" sz="1200" dirty="0">
                        <a:latin typeface="Taipei Sans TC Beta Light" pitchFamily="2" charset="-120"/>
                        <a:ea typeface="Taipei Sans TC Beta Light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Taipei Sans TC Beta Light" pitchFamily="2" charset="-120"/>
                          <a:ea typeface="Taipei Sans TC Beta Light" pitchFamily="2" charset="-120"/>
                        </a:rPr>
                        <a:t>施工組開工</a:t>
                      </a:r>
                      <a:endParaRPr lang="en-US" altLang="zh-TW" sz="1200" dirty="0">
                        <a:latin typeface="Taipei Sans TC Beta Light" pitchFamily="2" charset="-120"/>
                        <a:ea typeface="Taipei Sans TC Beta Light" pitchFamily="2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740911"/>
                  </a:ext>
                </a:extLst>
              </a:tr>
              <a:tr h="32444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1130–1300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Taipei Sans TC Beta Light" pitchFamily="2" charset="-120"/>
                          <a:ea typeface="Taipei Sans TC Beta Light" pitchFamily="2" charset="-120"/>
                        </a:rPr>
                        <a:t>午餐輕巧吃</a:t>
                      </a:r>
                      <a:endParaRPr lang="en-US" altLang="zh-TW" sz="1200" dirty="0">
                        <a:latin typeface="Taipei Sans TC Beta Light" pitchFamily="2" charset="-120"/>
                        <a:ea typeface="Taipei Sans TC Beta Light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Taipei Sans TC Beta Light" pitchFamily="2" charset="-120"/>
                          <a:ea typeface="Taipei Sans TC Beta Light" pitchFamily="2" charset="-120"/>
                        </a:rPr>
                        <a:t>生活組準備</a:t>
                      </a:r>
                      <a:endParaRPr lang="en-US" altLang="zh-TW" sz="1200" dirty="0">
                        <a:latin typeface="Taipei Sans TC Beta Light" pitchFamily="2" charset="-120"/>
                        <a:ea typeface="Taipei Sans TC Beta Light" pitchFamily="2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474187"/>
                  </a:ext>
                </a:extLst>
              </a:tr>
              <a:tr h="32444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1300–1700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Taipei Sans TC Beta Light" pitchFamily="2" charset="-120"/>
                          <a:ea typeface="Taipei Sans TC Beta Light" pitchFamily="2" charset="-120"/>
                        </a:rPr>
                        <a:t>牛棚繼續建起來</a:t>
                      </a:r>
                      <a:endParaRPr lang="en-US" altLang="zh-TW" sz="1200" dirty="0">
                        <a:latin typeface="Taipei Sans TC Beta Light" pitchFamily="2" charset="-120"/>
                        <a:ea typeface="Taipei Sans TC Beta Light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Taipei Sans TC Beta Light" pitchFamily="2" charset="-120"/>
                          <a:ea typeface="Taipei Sans TC Beta Light" pitchFamily="2" charset="-120"/>
                        </a:rPr>
                        <a:t>施工組開工</a:t>
                      </a:r>
                      <a:endParaRPr lang="en-US" altLang="zh-TW" sz="1200" dirty="0">
                        <a:latin typeface="Taipei Sans TC Beta Light" pitchFamily="2" charset="-120"/>
                        <a:ea typeface="Taipei Sans TC Beta Light" pitchFamily="2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518854"/>
                  </a:ext>
                </a:extLst>
              </a:tr>
              <a:tr h="32444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1700–1800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Taipei Sans TC Beta Light" pitchFamily="2" charset="-120"/>
                          <a:ea typeface="Taipei Sans TC Beta Light" pitchFamily="2" charset="-120"/>
                        </a:rPr>
                        <a:t>洗澎澎</a:t>
                      </a:r>
                      <a:endParaRPr lang="en-US" altLang="zh-TW" sz="1200" dirty="0">
                        <a:latin typeface="Taipei Sans TC Beta Light" pitchFamily="2" charset="-120"/>
                        <a:ea typeface="Taipei Sans TC Beta Light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Taipei Sans TC Beta Light" pitchFamily="2" charset="-120"/>
                          <a:ea typeface="Taipei Sans TC Beta Light" pitchFamily="2" charset="-120"/>
                        </a:rPr>
                        <a:t>超時斷水電！</a:t>
                      </a:r>
                      <a:endParaRPr lang="en-US" altLang="zh-TW" sz="1200" dirty="0">
                        <a:latin typeface="Taipei Sans TC Beta Light" pitchFamily="2" charset="-120"/>
                        <a:ea typeface="Taipei Sans TC Beta Light" pitchFamily="2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782666"/>
                  </a:ext>
                </a:extLst>
              </a:tr>
              <a:tr h="32444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1800–1930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Taipei Sans TC Beta Light" pitchFamily="2" charset="-120"/>
                          <a:ea typeface="Taipei Sans TC Beta Light" pitchFamily="2" charset="-120"/>
                        </a:rPr>
                        <a:t>晚餐時光</a:t>
                      </a:r>
                      <a:endParaRPr lang="en-US" altLang="zh-TW" sz="1200" dirty="0">
                        <a:latin typeface="Taipei Sans TC Beta Light" pitchFamily="2" charset="-120"/>
                        <a:ea typeface="Taipei Sans TC Beta Light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Taipei Sans TC Beta Light" pitchFamily="2" charset="-120"/>
                          <a:ea typeface="Taipei Sans TC Beta Light" pitchFamily="2" charset="-120"/>
                        </a:rPr>
                        <a:t>生活組準備</a:t>
                      </a:r>
                      <a:endParaRPr lang="en-US" altLang="zh-TW" sz="1200" dirty="0">
                        <a:latin typeface="Taipei Sans TC Beta Light" pitchFamily="2" charset="-120"/>
                        <a:ea typeface="Taipei Sans TC Beta Light" pitchFamily="2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697451"/>
                  </a:ext>
                </a:extLst>
              </a:tr>
              <a:tr h="32444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1930–2100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Taipei Sans TC Beta Light" pitchFamily="2" charset="-120"/>
                          <a:ea typeface="Taipei Sans TC Beta Light" pitchFamily="2" charset="-120"/>
                        </a:rPr>
                        <a:t>工作會議</a:t>
                      </a:r>
                      <a:endParaRPr lang="en-US" altLang="zh-TW" sz="1200" dirty="0">
                        <a:latin typeface="Taipei Sans TC Beta Light" pitchFamily="2" charset="-120"/>
                        <a:ea typeface="Taipei Sans TC Beta Light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Taipei Sans TC Beta Light" pitchFamily="2" charset="-120"/>
                          <a:ea typeface="Taipei Sans TC Beta Light" pitchFamily="2" charset="-120"/>
                        </a:rPr>
                        <a:t>進度／工地狀況檢討</a:t>
                      </a:r>
                      <a:endParaRPr lang="en-US" altLang="zh-TW" sz="1200" dirty="0">
                        <a:latin typeface="Taipei Sans TC Beta Light" pitchFamily="2" charset="-120"/>
                        <a:ea typeface="Taipei Sans TC Beta Light" pitchFamily="2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056131"/>
                  </a:ext>
                </a:extLst>
              </a:tr>
              <a:tr h="32444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2100–2200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Taipei Sans TC Beta Light" pitchFamily="2" charset="-120"/>
                          <a:ea typeface="Taipei Sans TC Beta Light" pitchFamily="2" charset="-120"/>
                        </a:rPr>
                        <a:t>小組／個人時間</a:t>
                      </a:r>
                      <a:endParaRPr lang="en-US" altLang="zh-TW" sz="1200" dirty="0">
                        <a:latin typeface="Taipei Sans TC Beta Light" pitchFamily="2" charset="-120"/>
                        <a:ea typeface="Taipei Sans TC Beta Light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Taipei Sans TC Beta Light" pitchFamily="2" charset="-120"/>
                          <a:ea typeface="Taipei Sans TC Beta Light" pitchFamily="2" charset="-120"/>
                        </a:rPr>
                        <a:t>工作日誌／影音整理</a:t>
                      </a:r>
                      <a:endParaRPr lang="en-US" altLang="zh-TW" sz="1200" dirty="0">
                        <a:latin typeface="Taipei Sans TC Beta Light" pitchFamily="2" charset="-120"/>
                        <a:ea typeface="Taipei Sans TC Beta Light" pitchFamily="2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404265"/>
                  </a:ext>
                </a:extLst>
              </a:tr>
              <a:tr h="32444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2200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Taipei Sans TC Beta Light" pitchFamily="2" charset="-120"/>
                          <a:ea typeface="Taipei Sans TC Beta Light" pitchFamily="2" charset="-120"/>
                        </a:rPr>
                        <a:t>睡飽睡好</a:t>
                      </a:r>
                      <a:endParaRPr lang="en-US" altLang="zh-TW" sz="1200" dirty="0">
                        <a:latin typeface="Taipei Sans TC Beta Light" pitchFamily="2" charset="-120"/>
                        <a:ea typeface="Taipei Sans TC Beta Light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636387"/>
                  </a:ext>
                </a:extLst>
              </a:tr>
            </a:tbl>
          </a:graphicData>
        </a:graphic>
      </p:graphicFrame>
      <p:sp>
        <p:nvSpPr>
          <p:cNvPr id="65" name="矩形 64"/>
          <p:cNvSpPr/>
          <p:nvPr/>
        </p:nvSpPr>
        <p:spPr>
          <a:xfrm>
            <a:off x="692620" y="6757489"/>
            <a:ext cx="21541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生活值日生工作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1.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工作環境整理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2.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餐後、廚餘整理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3.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清洗、收拾餐具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4.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搬運、發放食物</a:t>
            </a:r>
          </a:p>
        </p:txBody>
      </p:sp>
      <p:sp>
        <p:nvSpPr>
          <p:cNvPr id="66" name="矩形 65"/>
          <p:cNvSpPr/>
          <p:nvPr/>
        </p:nvSpPr>
        <p:spPr>
          <a:xfrm>
            <a:off x="2491147" y="6757489"/>
            <a:ext cx="24731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住宿值日生工作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1.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寢室環境清潔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2.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廁所清潔及垃圾清理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3.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浴廁清潔</a:t>
            </a:r>
          </a:p>
        </p:txBody>
      </p:sp>
      <p:sp>
        <p:nvSpPr>
          <p:cNvPr id="67" name="橢圓 66"/>
          <p:cNvSpPr/>
          <p:nvPr/>
        </p:nvSpPr>
        <p:spPr>
          <a:xfrm>
            <a:off x="6168312" y="752483"/>
            <a:ext cx="405114" cy="4051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４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3197790" y="1750538"/>
            <a:ext cx="2800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（時間可能依每日天候狀況有所調整）</a:t>
            </a:r>
          </a:p>
        </p:txBody>
      </p:sp>
      <p:sp>
        <p:nvSpPr>
          <p:cNvPr id="13" name="等腰三角形 12"/>
          <p:cNvSpPr/>
          <p:nvPr/>
        </p:nvSpPr>
        <p:spPr>
          <a:xfrm>
            <a:off x="334605" y="1631670"/>
            <a:ext cx="459206" cy="395867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5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字方塊 13"/>
          <p:cNvSpPr txBox="1"/>
          <p:nvPr/>
        </p:nvSpPr>
        <p:spPr>
          <a:xfrm>
            <a:off x="660127" y="2405785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08/19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 （三）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660127" y="2820287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08/20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 （四）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656873" y="3259277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08/21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 （五）</a:t>
            </a:r>
          </a:p>
        </p:txBody>
      </p:sp>
      <p:cxnSp>
        <p:nvCxnSpPr>
          <p:cNvPr id="2" name="直線接點 1"/>
          <p:cNvCxnSpPr/>
          <p:nvPr/>
        </p:nvCxnSpPr>
        <p:spPr>
          <a:xfrm>
            <a:off x="1669992" y="2422099"/>
            <a:ext cx="0" cy="4057672"/>
          </a:xfrm>
          <a:prstGeom prst="line">
            <a:avLst/>
          </a:prstGeom>
          <a:ln w="38100" cap="rnd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橢圓 3"/>
          <p:cNvSpPr/>
          <p:nvPr/>
        </p:nvSpPr>
        <p:spPr>
          <a:xfrm>
            <a:off x="1609032" y="2483324"/>
            <a:ext cx="121920" cy="1219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1609032" y="2915610"/>
            <a:ext cx="121920" cy="1219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609032" y="3345942"/>
            <a:ext cx="121920" cy="1219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59355" y="366301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08/22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 （六）</a:t>
            </a:r>
          </a:p>
        </p:txBody>
      </p:sp>
      <p:sp>
        <p:nvSpPr>
          <p:cNvPr id="18" name="橢圓 17"/>
          <p:cNvSpPr/>
          <p:nvPr/>
        </p:nvSpPr>
        <p:spPr>
          <a:xfrm>
            <a:off x="1609032" y="3749239"/>
            <a:ext cx="121920" cy="1219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49457" y="1958287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行事曆</a:t>
            </a:r>
          </a:p>
        </p:txBody>
      </p:sp>
      <p:grpSp>
        <p:nvGrpSpPr>
          <p:cNvPr id="28" name="群組 27"/>
          <p:cNvGrpSpPr/>
          <p:nvPr/>
        </p:nvGrpSpPr>
        <p:grpSpPr>
          <a:xfrm>
            <a:off x="5129917" y="568077"/>
            <a:ext cx="1415179" cy="386963"/>
            <a:chOff x="4002157" y="2173357"/>
            <a:chExt cx="1696278" cy="463826"/>
          </a:xfrm>
        </p:grpSpPr>
        <p:sp>
          <p:nvSpPr>
            <p:cNvPr id="29" name="手繪多邊形 28"/>
            <p:cNvSpPr/>
            <p:nvPr/>
          </p:nvSpPr>
          <p:spPr>
            <a:xfrm>
              <a:off x="4002157" y="2173357"/>
              <a:ext cx="1696278" cy="463826"/>
            </a:xfrm>
            <a:custGeom>
              <a:avLst/>
              <a:gdLst>
                <a:gd name="connsiteX0" fmla="*/ 92765 w 1696278"/>
                <a:gd name="connsiteY0" fmla="*/ 145773 h 463826"/>
                <a:gd name="connsiteX1" fmla="*/ 516834 w 1696278"/>
                <a:gd name="connsiteY1" fmla="*/ 66260 h 463826"/>
                <a:gd name="connsiteX2" fmla="*/ 662608 w 1696278"/>
                <a:gd name="connsiteY2" fmla="*/ 0 h 463826"/>
                <a:gd name="connsiteX3" fmla="*/ 834886 w 1696278"/>
                <a:gd name="connsiteY3" fmla="*/ 92765 h 463826"/>
                <a:gd name="connsiteX4" fmla="*/ 1007165 w 1696278"/>
                <a:gd name="connsiteY4" fmla="*/ 39756 h 463826"/>
                <a:gd name="connsiteX5" fmla="*/ 1285460 w 1696278"/>
                <a:gd name="connsiteY5" fmla="*/ 106017 h 463826"/>
                <a:gd name="connsiteX6" fmla="*/ 1550504 w 1696278"/>
                <a:gd name="connsiteY6" fmla="*/ 198782 h 463826"/>
                <a:gd name="connsiteX7" fmla="*/ 1696278 w 1696278"/>
                <a:gd name="connsiteY7" fmla="*/ 304800 h 463826"/>
                <a:gd name="connsiteX8" fmla="*/ 1683026 w 1696278"/>
                <a:gd name="connsiteY8" fmla="*/ 410817 h 463826"/>
                <a:gd name="connsiteX9" fmla="*/ 1431234 w 1696278"/>
                <a:gd name="connsiteY9" fmla="*/ 450573 h 463826"/>
                <a:gd name="connsiteX10" fmla="*/ 1086678 w 1696278"/>
                <a:gd name="connsiteY10" fmla="*/ 450573 h 463826"/>
                <a:gd name="connsiteX11" fmla="*/ 861391 w 1696278"/>
                <a:gd name="connsiteY11" fmla="*/ 463826 h 463826"/>
                <a:gd name="connsiteX12" fmla="*/ 530086 w 1696278"/>
                <a:gd name="connsiteY12" fmla="*/ 424069 h 463826"/>
                <a:gd name="connsiteX13" fmla="*/ 304800 w 1696278"/>
                <a:gd name="connsiteY13" fmla="*/ 424069 h 463826"/>
                <a:gd name="connsiteX14" fmla="*/ 0 w 1696278"/>
                <a:gd name="connsiteY14" fmla="*/ 331304 h 463826"/>
                <a:gd name="connsiteX15" fmla="*/ 0 w 1696278"/>
                <a:gd name="connsiteY15" fmla="*/ 212034 h 463826"/>
                <a:gd name="connsiteX16" fmla="*/ 92765 w 1696278"/>
                <a:gd name="connsiteY16" fmla="*/ 145773 h 463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96278" h="463826">
                  <a:moveTo>
                    <a:pt x="92765" y="145773"/>
                  </a:moveTo>
                  <a:lnTo>
                    <a:pt x="516834" y="66260"/>
                  </a:lnTo>
                  <a:lnTo>
                    <a:pt x="662608" y="0"/>
                  </a:lnTo>
                  <a:lnTo>
                    <a:pt x="834886" y="92765"/>
                  </a:lnTo>
                  <a:lnTo>
                    <a:pt x="1007165" y="39756"/>
                  </a:lnTo>
                  <a:lnTo>
                    <a:pt x="1285460" y="106017"/>
                  </a:lnTo>
                  <a:lnTo>
                    <a:pt x="1550504" y="198782"/>
                  </a:lnTo>
                  <a:lnTo>
                    <a:pt x="1696278" y="304800"/>
                  </a:lnTo>
                  <a:lnTo>
                    <a:pt x="1683026" y="410817"/>
                  </a:lnTo>
                  <a:lnTo>
                    <a:pt x="1431234" y="450573"/>
                  </a:lnTo>
                  <a:lnTo>
                    <a:pt x="1086678" y="450573"/>
                  </a:lnTo>
                  <a:lnTo>
                    <a:pt x="861391" y="463826"/>
                  </a:lnTo>
                  <a:lnTo>
                    <a:pt x="530086" y="424069"/>
                  </a:lnTo>
                  <a:lnTo>
                    <a:pt x="304800" y="424069"/>
                  </a:lnTo>
                  <a:lnTo>
                    <a:pt x="0" y="331304"/>
                  </a:lnTo>
                  <a:lnTo>
                    <a:pt x="0" y="212034"/>
                  </a:lnTo>
                  <a:lnTo>
                    <a:pt x="92765" y="145773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手繪多邊形 29"/>
            <p:cNvSpPr/>
            <p:nvPr/>
          </p:nvSpPr>
          <p:spPr>
            <a:xfrm>
              <a:off x="4941736" y="2299492"/>
              <a:ext cx="203200" cy="111760"/>
            </a:xfrm>
            <a:custGeom>
              <a:avLst/>
              <a:gdLst>
                <a:gd name="connsiteX0" fmla="*/ 91440 w 203200"/>
                <a:gd name="connsiteY0" fmla="*/ 50800 h 111760"/>
                <a:gd name="connsiteX1" fmla="*/ 203200 w 203200"/>
                <a:gd name="connsiteY1" fmla="*/ 0 h 111760"/>
                <a:gd name="connsiteX2" fmla="*/ 162560 w 203200"/>
                <a:gd name="connsiteY2" fmla="*/ 111760 h 111760"/>
                <a:gd name="connsiteX3" fmla="*/ 50800 w 203200"/>
                <a:gd name="connsiteY3" fmla="*/ 101600 h 111760"/>
                <a:gd name="connsiteX4" fmla="*/ 0 w 203200"/>
                <a:gd name="connsiteY4" fmla="*/ 10160 h 111760"/>
                <a:gd name="connsiteX5" fmla="*/ 91440 w 203200"/>
                <a:gd name="connsiteY5" fmla="*/ 5080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200" h="111760">
                  <a:moveTo>
                    <a:pt x="91440" y="50800"/>
                  </a:moveTo>
                  <a:lnTo>
                    <a:pt x="203200" y="0"/>
                  </a:lnTo>
                  <a:lnTo>
                    <a:pt x="162560" y="111760"/>
                  </a:lnTo>
                  <a:lnTo>
                    <a:pt x="50800" y="101600"/>
                  </a:lnTo>
                  <a:lnTo>
                    <a:pt x="0" y="10160"/>
                  </a:lnTo>
                  <a:lnTo>
                    <a:pt x="91440" y="508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手繪多邊形 30"/>
            <p:cNvSpPr/>
            <p:nvPr/>
          </p:nvSpPr>
          <p:spPr>
            <a:xfrm>
              <a:off x="4281557" y="2405270"/>
              <a:ext cx="213360" cy="111760"/>
            </a:xfrm>
            <a:custGeom>
              <a:avLst/>
              <a:gdLst>
                <a:gd name="connsiteX0" fmla="*/ 0 w 213360"/>
                <a:gd name="connsiteY0" fmla="*/ 91440 h 111760"/>
                <a:gd name="connsiteX1" fmla="*/ 213360 w 213360"/>
                <a:gd name="connsiteY1" fmla="*/ 0 h 111760"/>
                <a:gd name="connsiteX2" fmla="*/ 182880 w 213360"/>
                <a:gd name="connsiteY2" fmla="*/ 111760 h 111760"/>
                <a:gd name="connsiteX3" fmla="*/ 0 w 213360"/>
                <a:gd name="connsiteY3" fmla="*/ 9144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60" h="111760">
                  <a:moveTo>
                    <a:pt x="0" y="91440"/>
                  </a:moveTo>
                  <a:lnTo>
                    <a:pt x="213360" y="0"/>
                  </a:lnTo>
                  <a:lnTo>
                    <a:pt x="182880" y="111760"/>
                  </a:lnTo>
                  <a:lnTo>
                    <a:pt x="0" y="9144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2" name="橢圓 51"/>
          <p:cNvSpPr/>
          <p:nvPr/>
        </p:nvSpPr>
        <p:spPr>
          <a:xfrm>
            <a:off x="6168312" y="752483"/>
            <a:ext cx="405114" cy="4051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５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1813182" y="2405784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認識大家／基礎前置加工</a:t>
            </a:r>
          </a:p>
        </p:txBody>
      </p:sp>
      <p:sp>
        <p:nvSpPr>
          <p:cNvPr id="66" name="文字方塊 65"/>
          <p:cNvSpPr txBox="1"/>
          <p:nvPr/>
        </p:nvSpPr>
        <p:spPr>
          <a:xfrm>
            <a:off x="657645" y="410280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08/23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 （日）</a:t>
            </a:r>
          </a:p>
        </p:txBody>
      </p:sp>
      <p:sp>
        <p:nvSpPr>
          <p:cNvPr id="67" name="文字方塊 66"/>
          <p:cNvSpPr txBox="1"/>
          <p:nvPr/>
        </p:nvSpPr>
        <p:spPr>
          <a:xfrm>
            <a:off x="657645" y="4517310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08/24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 （一）</a:t>
            </a:r>
          </a:p>
        </p:txBody>
      </p:sp>
      <p:sp>
        <p:nvSpPr>
          <p:cNvPr id="68" name="文字方塊 67"/>
          <p:cNvSpPr txBox="1"/>
          <p:nvPr/>
        </p:nvSpPr>
        <p:spPr>
          <a:xfrm>
            <a:off x="656873" y="5360041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08/26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 （三）</a:t>
            </a:r>
          </a:p>
        </p:txBody>
      </p:sp>
      <p:sp>
        <p:nvSpPr>
          <p:cNvPr id="69" name="文字方塊 68"/>
          <p:cNvSpPr txBox="1"/>
          <p:nvPr/>
        </p:nvSpPr>
        <p:spPr>
          <a:xfrm>
            <a:off x="654391" y="4956300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08/25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 （二）</a:t>
            </a:r>
          </a:p>
        </p:txBody>
      </p:sp>
      <p:sp>
        <p:nvSpPr>
          <p:cNvPr id="70" name="文字方塊 69"/>
          <p:cNvSpPr txBox="1"/>
          <p:nvPr/>
        </p:nvSpPr>
        <p:spPr>
          <a:xfrm>
            <a:off x="659355" y="6202772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08/28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 （五）</a:t>
            </a:r>
          </a:p>
        </p:txBody>
      </p:sp>
      <p:sp>
        <p:nvSpPr>
          <p:cNvPr id="71" name="文字方塊 70"/>
          <p:cNvSpPr txBox="1"/>
          <p:nvPr/>
        </p:nvSpPr>
        <p:spPr>
          <a:xfrm>
            <a:off x="656873" y="5799031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08/27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 （四）</a:t>
            </a:r>
          </a:p>
        </p:txBody>
      </p:sp>
      <p:sp>
        <p:nvSpPr>
          <p:cNvPr id="72" name="橢圓 71"/>
          <p:cNvSpPr/>
          <p:nvPr/>
        </p:nvSpPr>
        <p:spPr>
          <a:xfrm>
            <a:off x="1609032" y="4193631"/>
            <a:ext cx="121920" cy="1219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橢圓 72"/>
          <p:cNvSpPr/>
          <p:nvPr/>
        </p:nvSpPr>
        <p:spPr>
          <a:xfrm>
            <a:off x="1609032" y="4625917"/>
            <a:ext cx="121920" cy="1219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橢圓 73"/>
          <p:cNvSpPr/>
          <p:nvPr/>
        </p:nvSpPr>
        <p:spPr>
          <a:xfrm>
            <a:off x="1609032" y="5056249"/>
            <a:ext cx="121920" cy="1219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橢圓 74"/>
          <p:cNvSpPr/>
          <p:nvPr/>
        </p:nvSpPr>
        <p:spPr>
          <a:xfrm>
            <a:off x="1609032" y="5459546"/>
            <a:ext cx="121920" cy="1219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橢圓 75"/>
          <p:cNvSpPr/>
          <p:nvPr/>
        </p:nvSpPr>
        <p:spPr>
          <a:xfrm>
            <a:off x="1609032" y="5876793"/>
            <a:ext cx="121920" cy="1219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橢圓 76"/>
          <p:cNvSpPr/>
          <p:nvPr/>
        </p:nvSpPr>
        <p:spPr>
          <a:xfrm>
            <a:off x="1609032" y="6280090"/>
            <a:ext cx="121920" cy="1219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等腰三角形 77"/>
          <p:cNvSpPr/>
          <p:nvPr/>
        </p:nvSpPr>
        <p:spPr>
          <a:xfrm>
            <a:off x="197667" y="1889939"/>
            <a:ext cx="459206" cy="395867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1092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51891" t="36312" r="31699" b="13590"/>
          <a:stretch/>
        </p:blipFill>
        <p:spPr>
          <a:xfrm>
            <a:off x="1563098" y="2317571"/>
            <a:ext cx="3001108" cy="5153715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692620" y="1647747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四．交通與地圖</a:t>
            </a:r>
          </a:p>
        </p:txBody>
      </p:sp>
      <p:grpSp>
        <p:nvGrpSpPr>
          <p:cNvPr id="15" name="群組 14"/>
          <p:cNvGrpSpPr/>
          <p:nvPr/>
        </p:nvGrpSpPr>
        <p:grpSpPr>
          <a:xfrm>
            <a:off x="5129917" y="568077"/>
            <a:ext cx="1415179" cy="386963"/>
            <a:chOff x="4002157" y="2173357"/>
            <a:chExt cx="1696278" cy="463826"/>
          </a:xfrm>
        </p:grpSpPr>
        <p:sp>
          <p:nvSpPr>
            <p:cNvPr id="2" name="手繪多邊形 1"/>
            <p:cNvSpPr/>
            <p:nvPr/>
          </p:nvSpPr>
          <p:spPr>
            <a:xfrm>
              <a:off x="4002157" y="2173357"/>
              <a:ext cx="1696278" cy="463826"/>
            </a:xfrm>
            <a:custGeom>
              <a:avLst/>
              <a:gdLst>
                <a:gd name="connsiteX0" fmla="*/ 92765 w 1696278"/>
                <a:gd name="connsiteY0" fmla="*/ 145773 h 463826"/>
                <a:gd name="connsiteX1" fmla="*/ 516834 w 1696278"/>
                <a:gd name="connsiteY1" fmla="*/ 66260 h 463826"/>
                <a:gd name="connsiteX2" fmla="*/ 662608 w 1696278"/>
                <a:gd name="connsiteY2" fmla="*/ 0 h 463826"/>
                <a:gd name="connsiteX3" fmla="*/ 834886 w 1696278"/>
                <a:gd name="connsiteY3" fmla="*/ 92765 h 463826"/>
                <a:gd name="connsiteX4" fmla="*/ 1007165 w 1696278"/>
                <a:gd name="connsiteY4" fmla="*/ 39756 h 463826"/>
                <a:gd name="connsiteX5" fmla="*/ 1285460 w 1696278"/>
                <a:gd name="connsiteY5" fmla="*/ 106017 h 463826"/>
                <a:gd name="connsiteX6" fmla="*/ 1550504 w 1696278"/>
                <a:gd name="connsiteY6" fmla="*/ 198782 h 463826"/>
                <a:gd name="connsiteX7" fmla="*/ 1696278 w 1696278"/>
                <a:gd name="connsiteY7" fmla="*/ 304800 h 463826"/>
                <a:gd name="connsiteX8" fmla="*/ 1683026 w 1696278"/>
                <a:gd name="connsiteY8" fmla="*/ 410817 h 463826"/>
                <a:gd name="connsiteX9" fmla="*/ 1431234 w 1696278"/>
                <a:gd name="connsiteY9" fmla="*/ 450573 h 463826"/>
                <a:gd name="connsiteX10" fmla="*/ 1086678 w 1696278"/>
                <a:gd name="connsiteY10" fmla="*/ 450573 h 463826"/>
                <a:gd name="connsiteX11" fmla="*/ 861391 w 1696278"/>
                <a:gd name="connsiteY11" fmla="*/ 463826 h 463826"/>
                <a:gd name="connsiteX12" fmla="*/ 530086 w 1696278"/>
                <a:gd name="connsiteY12" fmla="*/ 424069 h 463826"/>
                <a:gd name="connsiteX13" fmla="*/ 304800 w 1696278"/>
                <a:gd name="connsiteY13" fmla="*/ 424069 h 463826"/>
                <a:gd name="connsiteX14" fmla="*/ 0 w 1696278"/>
                <a:gd name="connsiteY14" fmla="*/ 331304 h 463826"/>
                <a:gd name="connsiteX15" fmla="*/ 0 w 1696278"/>
                <a:gd name="connsiteY15" fmla="*/ 212034 h 463826"/>
                <a:gd name="connsiteX16" fmla="*/ 92765 w 1696278"/>
                <a:gd name="connsiteY16" fmla="*/ 145773 h 463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96278" h="463826">
                  <a:moveTo>
                    <a:pt x="92765" y="145773"/>
                  </a:moveTo>
                  <a:lnTo>
                    <a:pt x="516834" y="66260"/>
                  </a:lnTo>
                  <a:lnTo>
                    <a:pt x="662608" y="0"/>
                  </a:lnTo>
                  <a:lnTo>
                    <a:pt x="834886" y="92765"/>
                  </a:lnTo>
                  <a:lnTo>
                    <a:pt x="1007165" y="39756"/>
                  </a:lnTo>
                  <a:lnTo>
                    <a:pt x="1285460" y="106017"/>
                  </a:lnTo>
                  <a:lnTo>
                    <a:pt x="1550504" y="198782"/>
                  </a:lnTo>
                  <a:lnTo>
                    <a:pt x="1696278" y="304800"/>
                  </a:lnTo>
                  <a:lnTo>
                    <a:pt x="1683026" y="410817"/>
                  </a:lnTo>
                  <a:lnTo>
                    <a:pt x="1431234" y="450573"/>
                  </a:lnTo>
                  <a:lnTo>
                    <a:pt x="1086678" y="450573"/>
                  </a:lnTo>
                  <a:lnTo>
                    <a:pt x="861391" y="463826"/>
                  </a:lnTo>
                  <a:lnTo>
                    <a:pt x="530086" y="424069"/>
                  </a:lnTo>
                  <a:lnTo>
                    <a:pt x="304800" y="424069"/>
                  </a:lnTo>
                  <a:lnTo>
                    <a:pt x="0" y="331304"/>
                  </a:lnTo>
                  <a:lnTo>
                    <a:pt x="0" y="212034"/>
                  </a:lnTo>
                  <a:lnTo>
                    <a:pt x="92765" y="145773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手繪多邊形 2"/>
            <p:cNvSpPr/>
            <p:nvPr/>
          </p:nvSpPr>
          <p:spPr>
            <a:xfrm>
              <a:off x="4941736" y="2299492"/>
              <a:ext cx="203200" cy="111760"/>
            </a:xfrm>
            <a:custGeom>
              <a:avLst/>
              <a:gdLst>
                <a:gd name="connsiteX0" fmla="*/ 91440 w 203200"/>
                <a:gd name="connsiteY0" fmla="*/ 50800 h 111760"/>
                <a:gd name="connsiteX1" fmla="*/ 203200 w 203200"/>
                <a:gd name="connsiteY1" fmla="*/ 0 h 111760"/>
                <a:gd name="connsiteX2" fmla="*/ 162560 w 203200"/>
                <a:gd name="connsiteY2" fmla="*/ 111760 h 111760"/>
                <a:gd name="connsiteX3" fmla="*/ 50800 w 203200"/>
                <a:gd name="connsiteY3" fmla="*/ 101600 h 111760"/>
                <a:gd name="connsiteX4" fmla="*/ 0 w 203200"/>
                <a:gd name="connsiteY4" fmla="*/ 10160 h 111760"/>
                <a:gd name="connsiteX5" fmla="*/ 91440 w 203200"/>
                <a:gd name="connsiteY5" fmla="*/ 5080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200" h="111760">
                  <a:moveTo>
                    <a:pt x="91440" y="50800"/>
                  </a:moveTo>
                  <a:lnTo>
                    <a:pt x="203200" y="0"/>
                  </a:lnTo>
                  <a:lnTo>
                    <a:pt x="162560" y="111760"/>
                  </a:lnTo>
                  <a:lnTo>
                    <a:pt x="50800" y="101600"/>
                  </a:lnTo>
                  <a:lnTo>
                    <a:pt x="0" y="10160"/>
                  </a:lnTo>
                  <a:lnTo>
                    <a:pt x="91440" y="508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手繪多邊形 13"/>
            <p:cNvSpPr/>
            <p:nvPr/>
          </p:nvSpPr>
          <p:spPr>
            <a:xfrm>
              <a:off x="4281557" y="2405270"/>
              <a:ext cx="213360" cy="111760"/>
            </a:xfrm>
            <a:custGeom>
              <a:avLst/>
              <a:gdLst>
                <a:gd name="connsiteX0" fmla="*/ 0 w 213360"/>
                <a:gd name="connsiteY0" fmla="*/ 91440 h 111760"/>
                <a:gd name="connsiteX1" fmla="*/ 213360 w 213360"/>
                <a:gd name="connsiteY1" fmla="*/ 0 h 111760"/>
                <a:gd name="connsiteX2" fmla="*/ 182880 w 213360"/>
                <a:gd name="connsiteY2" fmla="*/ 111760 h 111760"/>
                <a:gd name="connsiteX3" fmla="*/ 0 w 213360"/>
                <a:gd name="connsiteY3" fmla="*/ 9144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60" h="111760">
                  <a:moveTo>
                    <a:pt x="0" y="91440"/>
                  </a:moveTo>
                  <a:lnTo>
                    <a:pt x="213360" y="0"/>
                  </a:lnTo>
                  <a:lnTo>
                    <a:pt x="182880" y="111760"/>
                  </a:lnTo>
                  <a:lnTo>
                    <a:pt x="0" y="9144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692620" y="8340421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Taipei Sans TC Beta" pitchFamily="2" charset="-120"/>
                <a:ea typeface="Taipei Sans TC Beta" pitchFamily="2" charset="-120"/>
              </a:rPr>
              <a:t>由</a:t>
            </a:r>
            <a:r>
              <a:rPr lang="zh-TW" altLang="en-US" sz="1400" b="1" dirty="0">
                <a:latin typeface="Taipei Sans TC Beta" pitchFamily="2" charset="-120"/>
                <a:ea typeface="Taipei Sans TC Beta" pitchFamily="2" charset="-120"/>
              </a:rPr>
              <a:t>　臺東車站　</a:t>
            </a:r>
            <a:r>
              <a:rPr lang="zh-TW" altLang="en-US" sz="1400" dirty="0">
                <a:latin typeface="Taipei Sans TC Beta" pitchFamily="2" charset="-120"/>
                <a:ea typeface="Taipei Sans TC Beta" pitchFamily="2" charset="-120"/>
              </a:rPr>
              <a:t>前往</a:t>
            </a:r>
            <a:r>
              <a:rPr lang="zh-TW" altLang="en-US" sz="1400" b="1" dirty="0">
                <a:latin typeface="Taipei Sans TC Beta" pitchFamily="2" charset="-120"/>
                <a:ea typeface="Taipei Sans TC Beta" pitchFamily="2" charset="-120"/>
              </a:rPr>
              <a:t>　初鹿國中</a:t>
            </a:r>
          </a:p>
        </p:txBody>
      </p:sp>
      <p:sp>
        <p:nvSpPr>
          <p:cNvPr id="17" name="等腰三角形 16"/>
          <p:cNvSpPr/>
          <p:nvPr/>
        </p:nvSpPr>
        <p:spPr>
          <a:xfrm>
            <a:off x="1828322" y="7127231"/>
            <a:ext cx="202541" cy="178476"/>
          </a:xfrm>
          <a:prstGeom prst="triangle">
            <a:avLst/>
          </a:prstGeom>
          <a:solidFill>
            <a:srgbClr val="EA40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1982291" y="7061277"/>
            <a:ext cx="561578" cy="31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EA4032"/>
                </a:solidFill>
                <a:latin typeface="Taipei Sans TC Beta" pitchFamily="2" charset="-120"/>
                <a:ea typeface="Taipei Sans TC Beta" pitchFamily="2" charset="-120"/>
              </a:rPr>
              <a:t>住宿</a:t>
            </a:r>
            <a:endParaRPr lang="en-US" altLang="zh-TW" sz="1200" dirty="0">
              <a:solidFill>
                <a:srgbClr val="EA4032"/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21" name="等腰三角形 20"/>
          <p:cNvSpPr/>
          <p:nvPr/>
        </p:nvSpPr>
        <p:spPr>
          <a:xfrm>
            <a:off x="1828323" y="6810080"/>
            <a:ext cx="202541" cy="178476"/>
          </a:xfrm>
          <a:prstGeom prst="triangle">
            <a:avLst/>
          </a:prstGeom>
          <a:solidFill>
            <a:srgbClr val="EA40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1982291" y="6744127"/>
            <a:ext cx="1030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EA4032"/>
                </a:solidFill>
                <a:latin typeface="Taipei Sans TC Beta" pitchFamily="2" charset="-120"/>
                <a:ea typeface="Taipei Sans TC Beta" pitchFamily="2" charset="-120"/>
              </a:rPr>
              <a:t>加工、施工</a:t>
            </a:r>
            <a:endParaRPr lang="en-US" altLang="zh-TW" sz="1200" dirty="0">
              <a:solidFill>
                <a:srgbClr val="EA4032"/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23" name="等腰三角形 22"/>
          <p:cNvSpPr/>
          <p:nvPr/>
        </p:nvSpPr>
        <p:spPr>
          <a:xfrm>
            <a:off x="-2519011" y="4007125"/>
            <a:ext cx="202541" cy="178476"/>
          </a:xfrm>
          <a:prstGeom prst="triangle">
            <a:avLst/>
          </a:prstGeom>
          <a:solidFill>
            <a:srgbClr val="EA40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-2365043" y="3941172"/>
            <a:ext cx="561578" cy="31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EA4032"/>
                </a:solidFill>
                <a:latin typeface="Taipei Sans TC Beta" pitchFamily="2" charset="-120"/>
                <a:ea typeface="Taipei Sans TC Beta" pitchFamily="2" charset="-120"/>
              </a:rPr>
              <a:t>集合</a:t>
            </a:r>
            <a:endParaRPr lang="en-US" altLang="zh-TW" sz="1200" dirty="0">
              <a:solidFill>
                <a:srgbClr val="EA4032"/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96910" y="8648198"/>
            <a:ext cx="5216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步行（</a:t>
            </a:r>
            <a:r>
              <a:rPr lang="en-US" altLang="zh-TW" sz="1200" dirty="0">
                <a:latin typeface="Taipei Sans TC Beta" pitchFamily="2" charset="-120"/>
                <a:ea typeface="Taipei Sans TC Beta" pitchFamily="2" charset="-120"/>
              </a:rPr>
              <a:t>15</a:t>
            </a:r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分鐘）至</a:t>
            </a:r>
            <a:r>
              <a:rPr lang="zh-TW" altLang="en-US" sz="1200" b="1" dirty="0">
                <a:latin typeface="Taipei Sans TC Beta" pitchFamily="2" charset="-120"/>
                <a:ea typeface="Taipei Sans TC Beta" pitchFamily="2" charset="-120"/>
              </a:rPr>
              <a:t>南王</a:t>
            </a:r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站牌 </a:t>
            </a:r>
            <a:endParaRPr lang="en-US" altLang="zh-TW" sz="1200" dirty="0">
              <a:latin typeface="Taipei Sans TC Beta" pitchFamily="2" charset="-120"/>
              <a:ea typeface="Taipei Sans TC Beta" pitchFamily="2" charset="-120"/>
            </a:endParaRPr>
          </a:p>
          <a:p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搭乘</a:t>
            </a:r>
            <a:r>
              <a:rPr lang="en-US" altLang="zh-TW" sz="1200" dirty="0">
                <a:latin typeface="Taipei Sans TC Beta" pitchFamily="2" charset="-120"/>
                <a:ea typeface="Taipei Sans TC Beta" pitchFamily="2" charset="-120"/>
              </a:rPr>
              <a:t>8171</a:t>
            </a:r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號公車（</a:t>
            </a:r>
            <a:r>
              <a:rPr lang="en-US" altLang="zh-TW" sz="1200" dirty="0">
                <a:latin typeface="Taipei Sans TC Beta" pitchFamily="2" charset="-120"/>
                <a:ea typeface="Taipei Sans TC Beta" pitchFamily="2" charset="-120"/>
              </a:rPr>
              <a:t>45</a:t>
            </a:r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分鐘）至</a:t>
            </a:r>
            <a:r>
              <a:rPr lang="zh-TW" altLang="en-US" sz="1200" b="1" dirty="0">
                <a:latin typeface="Taipei Sans TC Beta" pitchFamily="2" charset="-120"/>
                <a:ea typeface="Taipei Sans TC Beta" pitchFamily="2" charset="-120"/>
              </a:rPr>
              <a:t>初鹿國中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692620" y="7890748"/>
            <a:ext cx="3995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latin typeface="Taipei Sans TC Beta" pitchFamily="2" charset="-120"/>
                <a:ea typeface="Taipei Sans TC Beta" pitchFamily="2" charset="-120"/>
              </a:rPr>
              <a:t>※</a:t>
            </a:r>
            <a:r>
              <a:rPr lang="zh-TW" altLang="en-US" sz="1400" b="1" dirty="0">
                <a:latin typeface="Taipei Sans TC Beta" pitchFamily="2" charset="-120"/>
                <a:ea typeface="Taipei Sans TC Beta" pitchFamily="2" charset="-120"/>
              </a:rPr>
              <a:t> 抵達臺東車站後，基本上都是縣府派車支援！</a:t>
            </a:r>
          </a:p>
        </p:txBody>
      </p:sp>
      <p:sp>
        <p:nvSpPr>
          <p:cNvPr id="31" name="橢圓 30"/>
          <p:cNvSpPr/>
          <p:nvPr/>
        </p:nvSpPr>
        <p:spPr>
          <a:xfrm>
            <a:off x="6168312" y="752483"/>
            <a:ext cx="405114" cy="4051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６</a:t>
            </a:r>
          </a:p>
        </p:txBody>
      </p:sp>
      <p:sp>
        <p:nvSpPr>
          <p:cNvPr id="32" name="等腰三角形 31"/>
          <p:cNvSpPr/>
          <p:nvPr/>
        </p:nvSpPr>
        <p:spPr>
          <a:xfrm>
            <a:off x="4564206" y="7818027"/>
            <a:ext cx="459206" cy="395867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514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5129917" y="568077"/>
            <a:ext cx="1415179" cy="386963"/>
            <a:chOff x="4002157" y="2173357"/>
            <a:chExt cx="1696278" cy="463826"/>
          </a:xfrm>
        </p:grpSpPr>
        <p:sp>
          <p:nvSpPr>
            <p:cNvPr id="4" name="手繪多邊形 3"/>
            <p:cNvSpPr/>
            <p:nvPr/>
          </p:nvSpPr>
          <p:spPr>
            <a:xfrm>
              <a:off x="4002157" y="2173357"/>
              <a:ext cx="1696278" cy="463826"/>
            </a:xfrm>
            <a:custGeom>
              <a:avLst/>
              <a:gdLst>
                <a:gd name="connsiteX0" fmla="*/ 92765 w 1696278"/>
                <a:gd name="connsiteY0" fmla="*/ 145773 h 463826"/>
                <a:gd name="connsiteX1" fmla="*/ 516834 w 1696278"/>
                <a:gd name="connsiteY1" fmla="*/ 66260 h 463826"/>
                <a:gd name="connsiteX2" fmla="*/ 662608 w 1696278"/>
                <a:gd name="connsiteY2" fmla="*/ 0 h 463826"/>
                <a:gd name="connsiteX3" fmla="*/ 834886 w 1696278"/>
                <a:gd name="connsiteY3" fmla="*/ 92765 h 463826"/>
                <a:gd name="connsiteX4" fmla="*/ 1007165 w 1696278"/>
                <a:gd name="connsiteY4" fmla="*/ 39756 h 463826"/>
                <a:gd name="connsiteX5" fmla="*/ 1285460 w 1696278"/>
                <a:gd name="connsiteY5" fmla="*/ 106017 h 463826"/>
                <a:gd name="connsiteX6" fmla="*/ 1550504 w 1696278"/>
                <a:gd name="connsiteY6" fmla="*/ 198782 h 463826"/>
                <a:gd name="connsiteX7" fmla="*/ 1696278 w 1696278"/>
                <a:gd name="connsiteY7" fmla="*/ 304800 h 463826"/>
                <a:gd name="connsiteX8" fmla="*/ 1683026 w 1696278"/>
                <a:gd name="connsiteY8" fmla="*/ 410817 h 463826"/>
                <a:gd name="connsiteX9" fmla="*/ 1431234 w 1696278"/>
                <a:gd name="connsiteY9" fmla="*/ 450573 h 463826"/>
                <a:gd name="connsiteX10" fmla="*/ 1086678 w 1696278"/>
                <a:gd name="connsiteY10" fmla="*/ 450573 h 463826"/>
                <a:gd name="connsiteX11" fmla="*/ 861391 w 1696278"/>
                <a:gd name="connsiteY11" fmla="*/ 463826 h 463826"/>
                <a:gd name="connsiteX12" fmla="*/ 530086 w 1696278"/>
                <a:gd name="connsiteY12" fmla="*/ 424069 h 463826"/>
                <a:gd name="connsiteX13" fmla="*/ 304800 w 1696278"/>
                <a:gd name="connsiteY13" fmla="*/ 424069 h 463826"/>
                <a:gd name="connsiteX14" fmla="*/ 0 w 1696278"/>
                <a:gd name="connsiteY14" fmla="*/ 331304 h 463826"/>
                <a:gd name="connsiteX15" fmla="*/ 0 w 1696278"/>
                <a:gd name="connsiteY15" fmla="*/ 212034 h 463826"/>
                <a:gd name="connsiteX16" fmla="*/ 92765 w 1696278"/>
                <a:gd name="connsiteY16" fmla="*/ 145773 h 463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96278" h="463826">
                  <a:moveTo>
                    <a:pt x="92765" y="145773"/>
                  </a:moveTo>
                  <a:lnTo>
                    <a:pt x="516834" y="66260"/>
                  </a:lnTo>
                  <a:lnTo>
                    <a:pt x="662608" y="0"/>
                  </a:lnTo>
                  <a:lnTo>
                    <a:pt x="834886" y="92765"/>
                  </a:lnTo>
                  <a:lnTo>
                    <a:pt x="1007165" y="39756"/>
                  </a:lnTo>
                  <a:lnTo>
                    <a:pt x="1285460" y="106017"/>
                  </a:lnTo>
                  <a:lnTo>
                    <a:pt x="1550504" y="198782"/>
                  </a:lnTo>
                  <a:lnTo>
                    <a:pt x="1696278" y="304800"/>
                  </a:lnTo>
                  <a:lnTo>
                    <a:pt x="1683026" y="410817"/>
                  </a:lnTo>
                  <a:lnTo>
                    <a:pt x="1431234" y="450573"/>
                  </a:lnTo>
                  <a:lnTo>
                    <a:pt x="1086678" y="450573"/>
                  </a:lnTo>
                  <a:lnTo>
                    <a:pt x="861391" y="463826"/>
                  </a:lnTo>
                  <a:lnTo>
                    <a:pt x="530086" y="424069"/>
                  </a:lnTo>
                  <a:lnTo>
                    <a:pt x="304800" y="424069"/>
                  </a:lnTo>
                  <a:lnTo>
                    <a:pt x="0" y="331304"/>
                  </a:lnTo>
                  <a:lnTo>
                    <a:pt x="0" y="212034"/>
                  </a:lnTo>
                  <a:lnTo>
                    <a:pt x="92765" y="145773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手繪多邊形 4"/>
            <p:cNvSpPr/>
            <p:nvPr/>
          </p:nvSpPr>
          <p:spPr>
            <a:xfrm>
              <a:off x="4941736" y="2299492"/>
              <a:ext cx="203200" cy="111760"/>
            </a:xfrm>
            <a:custGeom>
              <a:avLst/>
              <a:gdLst>
                <a:gd name="connsiteX0" fmla="*/ 91440 w 203200"/>
                <a:gd name="connsiteY0" fmla="*/ 50800 h 111760"/>
                <a:gd name="connsiteX1" fmla="*/ 203200 w 203200"/>
                <a:gd name="connsiteY1" fmla="*/ 0 h 111760"/>
                <a:gd name="connsiteX2" fmla="*/ 162560 w 203200"/>
                <a:gd name="connsiteY2" fmla="*/ 111760 h 111760"/>
                <a:gd name="connsiteX3" fmla="*/ 50800 w 203200"/>
                <a:gd name="connsiteY3" fmla="*/ 101600 h 111760"/>
                <a:gd name="connsiteX4" fmla="*/ 0 w 203200"/>
                <a:gd name="connsiteY4" fmla="*/ 10160 h 111760"/>
                <a:gd name="connsiteX5" fmla="*/ 91440 w 203200"/>
                <a:gd name="connsiteY5" fmla="*/ 5080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200" h="111760">
                  <a:moveTo>
                    <a:pt x="91440" y="50800"/>
                  </a:moveTo>
                  <a:lnTo>
                    <a:pt x="203200" y="0"/>
                  </a:lnTo>
                  <a:lnTo>
                    <a:pt x="162560" y="111760"/>
                  </a:lnTo>
                  <a:lnTo>
                    <a:pt x="50800" y="101600"/>
                  </a:lnTo>
                  <a:lnTo>
                    <a:pt x="0" y="10160"/>
                  </a:lnTo>
                  <a:lnTo>
                    <a:pt x="91440" y="508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 5"/>
            <p:cNvSpPr/>
            <p:nvPr/>
          </p:nvSpPr>
          <p:spPr>
            <a:xfrm>
              <a:off x="4281557" y="2405270"/>
              <a:ext cx="213360" cy="111760"/>
            </a:xfrm>
            <a:custGeom>
              <a:avLst/>
              <a:gdLst>
                <a:gd name="connsiteX0" fmla="*/ 0 w 213360"/>
                <a:gd name="connsiteY0" fmla="*/ 91440 h 111760"/>
                <a:gd name="connsiteX1" fmla="*/ 213360 w 213360"/>
                <a:gd name="connsiteY1" fmla="*/ 0 h 111760"/>
                <a:gd name="connsiteX2" fmla="*/ 182880 w 213360"/>
                <a:gd name="connsiteY2" fmla="*/ 111760 h 111760"/>
                <a:gd name="connsiteX3" fmla="*/ 0 w 213360"/>
                <a:gd name="connsiteY3" fmla="*/ 9144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60" h="111760">
                  <a:moveTo>
                    <a:pt x="0" y="91440"/>
                  </a:moveTo>
                  <a:lnTo>
                    <a:pt x="213360" y="0"/>
                  </a:lnTo>
                  <a:lnTo>
                    <a:pt x="182880" y="111760"/>
                  </a:lnTo>
                  <a:lnTo>
                    <a:pt x="0" y="9144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346415"/>
              </p:ext>
            </p:extLst>
          </p:nvPr>
        </p:nvGraphicFramePr>
        <p:xfrm>
          <a:off x="969019" y="2918303"/>
          <a:ext cx="4572000" cy="24028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3621">
                  <a:extLst>
                    <a:ext uri="{9D8B030D-6E8A-4147-A177-3AD203B41FA5}">
                      <a16:colId xmlns:a16="http://schemas.microsoft.com/office/drawing/2014/main" val="119574626"/>
                    </a:ext>
                  </a:extLst>
                </a:gridCol>
                <a:gridCol w="1390659">
                  <a:extLst>
                    <a:ext uri="{9D8B030D-6E8A-4147-A177-3AD203B41FA5}">
                      <a16:colId xmlns:a16="http://schemas.microsoft.com/office/drawing/2014/main" val="3614889072"/>
                    </a:ext>
                  </a:extLst>
                </a:gridCol>
                <a:gridCol w="2077720">
                  <a:extLst>
                    <a:ext uri="{9D8B030D-6E8A-4147-A177-3AD203B41FA5}">
                      <a16:colId xmlns:a16="http://schemas.microsoft.com/office/drawing/2014/main" val="2757815087"/>
                    </a:ext>
                  </a:extLst>
                </a:gridCol>
              </a:tblGrid>
              <a:tr h="34326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Taipei Sans TC Beta" pitchFamily="2" charset="-120"/>
                          <a:ea typeface="Taipei Sans TC Beta" pitchFamily="2" charset="-120"/>
                        </a:rPr>
                        <a:t>生活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362635"/>
                  </a:ext>
                </a:extLst>
              </a:tr>
              <a:tr h="34326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Taipei Sans TC Beta" pitchFamily="2" charset="-120"/>
                          <a:ea typeface="Taipei Sans TC Beta" pitchFamily="2" charset="-120"/>
                        </a:rPr>
                        <a:t>交通／宿舍長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3245233"/>
                  </a:ext>
                </a:extLst>
              </a:tr>
              <a:tr h="34326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Taipei Sans TC Beta" pitchFamily="2" charset="-120"/>
                          <a:ea typeface="Taipei Sans TC Beta" pitchFamily="2" charset="-120"/>
                        </a:rPr>
                        <a:t>工程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454687"/>
                  </a:ext>
                </a:extLst>
              </a:tr>
              <a:tr h="34326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Taipei Sans TC Beta" pitchFamily="2" charset="-120"/>
                          <a:ea typeface="Taipei Sans TC Beta" pitchFamily="2" charset="-120"/>
                        </a:rPr>
                        <a:t>工具</a:t>
                      </a:r>
                      <a:endParaRPr lang="en-US" altLang="zh-TW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70064"/>
                  </a:ext>
                </a:extLst>
              </a:tr>
              <a:tr h="34326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Taipei Sans TC Beta" pitchFamily="2" charset="-120"/>
                          <a:ea typeface="Taipei Sans TC Beta" pitchFamily="2" charset="-120"/>
                        </a:rPr>
                        <a:t>材料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4226967"/>
                  </a:ext>
                </a:extLst>
              </a:tr>
              <a:tr h="34326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Taipei Sans TC Beta" pitchFamily="2" charset="-120"/>
                          <a:ea typeface="Taipei Sans TC Beta" pitchFamily="2" charset="-120"/>
                        </a:rPr>
                        <a:t>攝影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169373"/>
                  </a:ext>
                </a:extLst>
              </a:tr>
              <a:tr h="34326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Taipei Sans TC Beta" pitchFamily="2" charset="-120"/>
                          <a:ea typeface="Taipei Sans TC Beta" pitchFamily="2" charset="-120"/>
                        </a:rPr>
                        <a:t>護理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3233510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885660" y="2354423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各組分工負責人</a:t>
            </a:r>
          </a:p>
        </p:txBody>
      </p:sp>
      <p:sp>
        <p:nvSpPr>
          <p:cNvPr id="9" name="橢圓 8"/>
          <p:cNvSpPr/>
          <p:nvPr/>
        </p:nvSpPr>
        <p:spPr>
          <a:xfrm>
            <a:off x="6168312" y="752483"/>
            <a:ext cx="405114" cy="4051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７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692620" y="164774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五．附件</a:t>
            </a:r>
          </a:p>
        </p:txBody>
      </p:sp>
      <p:sp>
        <p:nvSpPr>
          <p:cNvPr id="11" name="等腰三角形 10"/>
          <p:cNvSpPr/>
          <p:nvPr/>
        </p:nvSpPr>
        <p:spPr>
          <a:xfrm>
            <a:off x="426454" y="2266333"/>
            <a:ext cx="459206" cy="395867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3401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1274</TotalTime>
  <Words>910</Words>
  <Application>Microsoft Macintosh PowerPoint</Application>
  <PresentationFormat>A4 紙張 (210x297 公釐)</PresentationFormat>
  <Paragraphs>162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Taipei Sans TC Beta</vt:lpstr>
      <vt:lpstr>Calibri</vt:lpstr>
      <vt:lpstr>Taipei Sans TC Beta Light</vt:lpstr>
      <vt:lpstr>Arial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</dc:creator>
  <cp:lastModifiedBy>Microsoft Office User</cp:lastModifiedBy>
  <cp:revision>63</cp:revision>
  <dcterms:created xsi:type="dcterms:W3CDTF">2020-07-29T04:49:53Z</dcterms:created>
  <dcterms:modified xsi:type="dcterms:W3CDTF">2021-08-10T03:38:11Z</dcterms:modified>
</cp:coreProperties>
</file>