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318" r:id="rId4"/>
    <p:sldId id="340" r:id="rId5"/>
    <p:sldId id="344" r:id="rId6"/>
    <p:sldId id="343" r:id="rId7"/>
    <p:sldId id="342" r:id="rId8"/>
    <p:sldId id="341" r:id="rId9"/>
    <p:sldId id="301" r:id="rId10"/>
    <p:sldId id="300" r:id="rId11"/>
    <p:sldId id="333" r:id="rId12"/>
    <p:sldId id="330" r:id="rId13"/>
    <p:sldId id="331" r:id="rId14"/>
    <p:sldId id="332" r:id="rId15"/>
    <p:sldId id="334" r:id="rId16"/>
    <p:sldId id="335" r:id="rId17"/>
    <p:sldId id="336" r:id="rId18"/>
    <p:sldId id="337" r:id="rId19"/>
    <p:sldId id="338" r:id="rId20"/>
    <p:sldId id="339" r:id="rId21"/>
    <p:sldId id="350" r:id="rId22"/>
    <p:sldId id="323" r:id="rId23"/>
    <p:sldId id="351" r:id="rId24"/>
    <p:sldId id="352" r:id="rId25"/>
    <p:sldId id="353" r:id="rId26"/>
    <p:sldId id="349" r:id="rId27"/>
    <p:sldId id="327" r:id="rId28"/>
    <p:sldId id="354" r:id="rId29"/>
    <p:sldId id="286" r:id="rId3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1265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notesViewPr>
    <p:cSldViewPr snapToGrid="0">
      <p:cViewPr varScale="1">
        <p:scale>
          <a:sx n="53" d="100"/>
          <a:sy n="53" d="100"/>
        </p:scale>
        <p:origin x="-96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6436FCED-AFDA-4BED-B18D-32F90D3C49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BECB259B-0CB8-413C-A97F-B485C3821F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A8C025B7-3CFE-4661-97E4-4ECABD8F85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2C80A910-1D03-49AB-B929-0CD1142061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835F524-DB8B-472F-8490-E9E2540D0E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3343871-2003-486D-B53F-6E319EDFE5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AA0F42-E41E-4338-A716-EB5173A979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DFF3B54-2AB0-405A-BE71-0AD926C1F23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15EBC70-4F96-4694-ADEE-7F670425AB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92B8EC7-9219-4497-8A4D-06269E265D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52DE729B-5668-410D-B5FF-26E2073C3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C6134A-A569-404F-AA9B-67D5A2EE5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D620820-1702-4FA6-B03B-75E89F231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B2BD6C-FB1E-4D54-93F7-06682E9D8ED0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031622C-CEA7-4BFB-94C7-5916583D56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A799ED4-3196-439E-9C74-114567331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9208C8D-24A6-4B3C-B80E-0B721BE23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075036-C631-4FC4-9BC1-3D407DE4AEC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5BDC1EE-0773-4DEC-8459-C7B5F128C6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71BCAE8-3AD6-4C10-8351-9311BF956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1C06988-E7C6-43E3-BA9A-FA775C7AC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DDF8E9A-A393-4D9A-B8FE-3AFB33DFA56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FACC6FE-F23C-42C6-8D2D-86930B8985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1699FA2-6701-4B3C-9EB8-E6E776AA2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BA292CD-E218-4760-8337-A64052F0C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42B891-2513-4A97-83BF-975E005F1CE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4945C13-DE2F-41E9-BC89-C07FE2C01E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4A0400D-3643-4444-A9DD-964C1A679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64EFA4A-0D7C-4F89-8C0C-43D03F3B1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15AA8E-A200-4167-B48E-B12C6BC9421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EE71E70-34FC-4EB4-91C8-1626DE3C8C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D8142DB-9EE5-4DD3-8CCF-4052661B0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74F0EF6-5FC4-4F84-B239-B3DD29392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4BAE75-FF68-4DC0-84A2-4A6CFEE70BF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DE7ABCE-7FCA-474E-ADA3-505A48BAFD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A4CB2CB-1C89-49BE-B487-F7F559181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7AA0B66-1240-4D76-8E65-903FFFE8F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644957-1920-44CA-902F-7301576D7977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DB0406C-CF43-44BF-85A7-9A71B467FA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2F110A0-A81D-41EE-B7C2-6D0FECD39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DD64488-3276-4A3D-B153-DBB48879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5991B1-8CA5-4A6B-BC3F-7BB00D445153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8C8447E-0217-4C20-8B8A-F8712C20F1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66FD92B-EF62-4B14-B971-12099F03C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CCAFF1C-D064-401E-AA24-0335238C9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27DD9C-78FA-41D9-AE52-841F7F731E1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65C9DE4-3BEA-4B5E-B5B8-411D992D25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B4D5720-B630-44E4-B0F3-7203D15E6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E50DF03-EF15-44F0-9424-90228725E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028B84-CBD8-4051-8425-A4509A0F402B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B585437-82FB-42F5-A6AE-3DC6B90AD1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CC117C-84DA-4933-B09B-D9672B526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AD8B186-E73F-452B-AA0E-F0773C1DD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74D0F1-F2D5-4F37-BB3D-DC05349EA8CD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1E4B6D4-4B35-404E-AAF7-365924AFC1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0E179D7-8598-4C40-807D-846A322AD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0128C06-0C07-4D65-8CB2-7DD18305F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4D6A6D-1DD7-406D-8BB4-F090F4B536C5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64E7C0F-0AE3-42AC-93A6-DDD44111F5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0BE240A-C94C-4CFB-AD06-19497607F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B188D6A-09A9-4EF7-8D8F-71AD221FD9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889E99-DF74-408E-AB13-B00EA2B59756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FDCB550-2240-44F0-B633-BD1E60C689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18C1DE7-7373-4C24-BECB-9B8E6D7FC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5DB885-5A57-4A86-8F8F-9705445E3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D3C869-B072-4DEA-B3D6-C6C5BCDCDFA9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5EA5821-FC3D-41F4-B054-D2941C36F7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D6634D2-597C-4504-90DE-B82F13B3D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3EA9086-2D3A-41FC-A075-61C61526B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3EA3C2-6990-415A-BF83-4EC3140C240C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DA5B066-BD50-4B5B-A911-174E3FB7DB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A671746-758C-49CA-8027-7027B76C3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C6CAEF4-3EA6-47F7-B7A7-12EEE83F4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F3923F-0C24-4912-8E25-0BA3D6167E0C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B0FED3F-0B61-424C-8E62-8D0047C2A0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DA13F1B-6A0C-498D-BE8E-272D6A701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C1A95E8-429C-483E-861C-890D3605F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E93E44-D58C-49A2-96A8-748EC3513F7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0A647EE-BD67-4114-A91B-758F3BCC2A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B20BE8C-F365-4143-BFF5-45B926E0C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020801D-56B3-4793-87F6-6162407BE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5B05EC-29FE-466B-970C-59E37856539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BB26E6E-34C7-4C77-BECE-34DD93B753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4B4832F-752E-4630-896C-112D4382A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755FAE6-3F4A-4AC1-B89A-DAB3851B9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4C4C0C-5F85-4FF7-9A2E-B7AC5FE0392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59E9A02-2732-446C-A333-E3EA9731E6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9D57C10-EA27-4D01-943A-DE0A4E9B6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4024BAC-2DD0-468B-BF2B-BBF8545AB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CBE3-D014-4117-9B3E-4DF2F953E096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886117F-733F-4DB3-86F4-159F5F669B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3492117-8042-4367-AF9E-A8A449A4F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1714875-4F49-4F3D-A7D5-4B5C15649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31364C-10D2-4928-85BB-19C0FF7C48F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E061D88-0AA3-473D-BA49-4911A7A546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92DA898-7371-44BB-B01E-A301DA8E0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7101A24-ED0A-4AC8-ACD8-B1A3AE42F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AFEA8F-D1F5-42A6-AED1-D337318ED667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D707797-43CE-4DE4-AFF1-A01DBEC093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E95ADDC-2D26-4B9C-BCC7-DFBA5CA64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B150278-51A6-42ED-9078-7621F0CC5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E78893-9F6F-4E64-90F0-0BBF04CBF46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69F35D-94DC-4988-9E66-CDBA84364D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361330E-7C0A-4E13-9737-DAA26C650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3F45226-E834-4C7A-B542-93C03D9D77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AA492-7BFB-4675-9FBB-5571EB3DE52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95D5AB2-583B-4E17-9A40-E0A983657A9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B411A20C-08D4-4BA4-8C32-63A79BABCC0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09782-EFDD-49A2-83BF-EB2861C4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C2B1797A-F2D9-4991-BB63-B015C63F9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90FBF-2210-42B1-B375-113D544A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A895EF-66AD-4FEE-A7AB-C508A20E8C67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1C4FC5-F3AB-4245-B1ED-ABA83DF785FE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id="{113164BF-133B-4BC0-BA89-56B61696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9330-6A82-4F33-B3D7-2CC677108E3E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16" name="Footer Placeholder 16">
            <a:extLst>
              <a:ext uri="{FF2B5EF4-FFF2-40B4-BE49-F238E27FC236}">
                <a16:creationId xmlns:a16="http://schemas.microsoft.com/office/drawing/2014/main" id="{7E41AE46-36E7-4035-A7BB-0E9201AF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id="{534C37C8-1540-434D-9077-DDF37ADF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FF7350-6CA9-4AC8-B525-C8F2073E9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91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1F4A-B4E6-4105-9B46-CBFF86C9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80E49-5F29-4393-B291-D5606A0D9625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583F-F28D-4A83-80F1-773AB73D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30B6-1CE3-4492-9CC1-FA873BE6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404FEC-1FA7-4198-A1EF-32BCF6EB8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00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96CB677-EA3D-4C8C-B6F6-88036D9646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609E1C4-B7D0-4DEC-8892-705A2C5EDD8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3383D55E-FB5D-45EA-8F74-8BAC1BEB60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608CF3EA-5749-40AD-BC3C-AEF08341B0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D8FD0-E932-4623-AAAB-D4FF4883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5BBBF-A99A-4E73-A7AF-C3924458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9841CAC5-5D0A-48DD-BE62-35642169CB8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EA1DE5-A7EC-4974-BBF9-DF5F91BF068D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21C4FC-917F-4AA8-BCAF-BAA6BE7F7B17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6A72ACC-92EA-4618-8D59-9011E01CF3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D788B7-9F67-4E20-A921-BCA91138E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BB4DE21-2AD7-467D-8C7F-3E5B8A2520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4C1BE-2976-43D5-84A3-BE4454E67BC8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E8397B0-DE4F-4856-902E-199985673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3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921F-FC27-4B65-B62F-81AE716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EED6-BE90-42D8-958D-5389A683E83B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8818-A1A0-4C01-95ED-708409AD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A7A1-27C5-460E-BA3E-CD75062C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86A915-9773-4570-85CB-9D37573EE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070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75E95A38-AFD9-4709-A02C-86D42D349A6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0AA4469B-E0F6-4410-AF02-7F2B527F3F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ADE9D670-475A-4ABE-8BE2-BAC09E7F0A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0B6EED61-8944-4216-912E-10BAE3DDD89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59DC7A82-8F81-4BC7-8B71-4597150ABB5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5A71A00B-5CD8-4384-9BFF-BCDB2E7BE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46DA5-463E-43A4-9A35-584F4A90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E452-3CED-4C4B-9741-2265A6DC9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03B82056-8A25-4BEF-982B-8718888C2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4C4D24-0D47-4E29-886B-2585F8455D46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A42CD5-0D45-4649-8A2E-E349128CE426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C2BA77B-C3C9-4B5F-8CDD-C7F55E49A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8618982-2320-405F-917E-D810EBD19F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49251-0C80-4A4B-9E08-F6678B629283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DB7F6-4B92-4B17-B416-9AB9B696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92DEA9-8F03-4A69-92A0-FBD8409F9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83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>
            <a:extLst>
              <a:ext uri="{FF2B5EF4-FFF2-40B4-BE49-F238E27FC236}">
                <a16:creationId xmlns:a16="http://schemas.microsoft.com/office/drawing/2014/main" id="{4DE4DDA9-CBA3-4719-9684-CA2CBF405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3FFEA36-9E81-4798-8769-39004BD3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15E15-7CBC-4191-B85C-ADE1C3AA878B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C55D457-F137-44B1-B292-3C1772DD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D3F1B1D-DA6D-4B19-85EF-22AE0070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37F955-ACBE-4B55-9E23-79BC015C2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18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>
            <a:extLst>
              <a:ext uri="{FF2B5EF4-FFF2-40B4-BE49-F238E27FC236}">
                <a16:creationId xmlns:a16="http://schemas.microsoft.com/office/drawing/2014/main" id="{0BE6AE75-B623-490C-AB51-89D3DE4AB9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F4D43032-E96F-4578-AEED-05F05159CD3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8B8AE000-66A2-4DB6-B49D-4A72479608C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2930C013-9EC7-4673-AAD5-BE4EA64203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1FB85643-B963-4444-8A7C-3D9D2E003E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2251F-22CB-4715-8813-E29E3CD9EB22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C5EF1-2282-4F9A-9150-76427C8F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335DAFF0-1DE0-41CE-BEBD-4469D2F08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252ED-1C4F-4670-8A0C-C92CEFAD3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F35D89-AE1B-42B6-8D85-BEA8919BB0EA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F50B40-960E-4C1E-825A-E51C6F12CC6B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339E269A-15F8-477A-950F-79A5D732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53-7EBA-4610-8117-A34A437CC5B0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49166C9-DBE9-4591-942F-3EDC4669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F54E8BA5-D806-494A-B6B3-18727275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99065F-6A15-47D4-940D-A5B12A395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585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25367-5CD7-4573-AEBB-563D9619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9C8A4-8DFA-4553-8704-496DB6C66919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0C28A-2A56-452B-80AB-0F13A694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2F484-204D-4087-9A16-75C88814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3D1B99-606E-4B63-A8BB-E42B74085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0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66016DF6-8DB7-42FC-BC98-4AF4FD02FD9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4E955F38-4CFE-40C0-BDA8-169361E2C6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C8D4BED4-311E-4970-9250-B4989CA75DD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06E7662E-BF6A-4084-B2D1-FB930A3D77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C4259-06E4-421A-9A47-718B7A3E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54A93-5450-488A-B145-7A415B3E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2468066-B888-4B71-96C3-8251CB54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83E0-8DD6-4583-8F92-41657FFC3237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926581A-0AC5-40A4-94A8-A1D3F098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0E2607-1CC0-4BBD-922B-77DB47CF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40AD4F-DE3A-49D3-8419-315531400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17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08A913-9211-4495-92D2-D52E796F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C43A1D2-5376-4312-A456-F4EFE5E9E54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76260E01-9F61-4181-BEF2-0AEA9B77EA5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4F06872D-3B7A-4A5A-B871-3D9456CDA16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AF1FA995-2C9E-49F3-B9BB-BF109BC4CE7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AD9F0-BCCC-46B1-A61C-6EC45995C7CD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B1B250-38A4-4C1A-BED5-F3945859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73EC5958-F4BE-4EF8-A63E-30534C889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D48F3-6BE6-4414-8A6A-51C05A13C07B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9C05B3-2733-4B4F-91B8-FCF59F1F2F2F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1F874-2FF8-40D3-8DE9-5687BA71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13FCF1-7B67-462B-8B58-D3865C023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BB2A38-2D83-4B42-9508-4C16E787A1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8B953719-13B5-42CA-8751-0364C7586C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99FAB-F021-4A2D-ABF4-1E0952EC2984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9782647-5ADD-4CA1-8C28-BB514544D0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F894C4D-7C42-4940-9AA2-470416A3E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7415B8F9-22A0-4380-A356-6E3E7D2AAE1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57587B2E-DB15-46FF-93BD-FE74D5DE2B7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352E4AFA-DF97-4177-B677-69FC87F2F0B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F8FDE80E-7757-4C72-BC7D-FD4A09C906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79FD6-6915-4078-AE5A-3EA4DAF8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C60E2-B0AC-4B1F-B428-C990342A5CD0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E7410-A854-4186-B6C4-E6FDCA00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4E6F5E-8B6D-4289-B072-68FF0B5CA30D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3EB04E-D1BF-4D7B-A15A-7450C5E0E900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479BF5-6083-4ECE-9ED2-94C438FAA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22EEF9-02BC-46E0-89A7-129D9FFD2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E78306-92C9-4E3C-807D-C14D203AB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95190AD0-9AB8-4AE6-809D-F45627240CC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1DFEF-4845-4035-99C9-F6335A6E7573}" type="datetimeFigureOut">
              <a:rPr lang="en-US"/>
              <a:pPr>
                <a:defRPr/>
              </a:pPr>
              <a:t>12/6/2024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F405286D-EEA2-414D-93B0-46BB4AED40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E8F1990A-8FDF-4B98-A994-03ED34118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2CB78755-A602-4E4B-9E5F-8BF522DFF96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761A1568-BE7F-4106-891F-B1EE4B2EB5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B8E30289-004E-4F05-9A52-2D716E13828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6FB684-9B27-4B49-894E-39275CCA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132C58A-8CF9-4FF3-8031-EF381C43A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fld id="{C2CC8113-2B13-4E4C-BC24-60E67685153F}" type="datetimeFigureOut">
              <a:rPr lang="en-US"/>
              <a:pPr>
                <a:defRPr/>
              </a:pPr>
              <a:t>12/6/2024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864D2-2DAE-47E8-80A4-794A09AB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D3D41-E668-4518-9D0A-980DB6CB4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66DD84B-69A5-49CA-BE2D-AB0187A84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7C2D6-AFE1-485A-8D1E-1601355D1F4F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53BE22-2701-4173-BEDC-12784B57DA3F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3260EF3-9761-4C35-95F9-8EB73BF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 smtClean="0">
                <a:solidFill>
                  <a:srgbClr val="7B9899"/>
                </a:solidFill>
              </a:defRPr>
            </a:lvl1pPr>
          </a:lstStyle>
          <a:p>
            <a:pPr>
              <a:defRPr/>
            </a:pPr>
            <a:fld id="{373C4586-BFB2-4E19-8140-539ECE416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itle Placeholder 21">
            <a:extLst>
              <a:ext uri="{FF2B5EF4-FFF2-40B4-BE49-F238E27FC236}">
                <a16:creationId xmlns:a16="http://schemas.microsoft.com/office/drawing/2014/main" id="{03A79390-1069-4BDD-95EF-25B71C943B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9" name="Text Placeholder 12">
            <a:extLst>
              <a:ext uri="{FF2B5EF4-FFF2-40B4-BE49-F238E27FC236}">
                <a16:creationId xmlns:a16="http://schemas.microsoft.com/office/drawing/2014/main" id="{0B5DF442-5A32-456A-ABC6-E94CAAC535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3A499D95-C90B-4ED3-ABA0-AE7DAFB4C9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E"/>
              <a:t>Image Enhancement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E"/>
              <a:t>(Histogram Processing)</a:t>
            </a:r>
            <a:endParaRPr 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241E7CA-529A-42D8-9488-9586BB1550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/>
              <a:t>Digital Image Processing</a:t>
            </a:r>
            <a:br>
              <a:rPr lang="en-IE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C61A7B7-6B17-447F-8D9A-356916D4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Image Histograms</a:t>
            </a:r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D34045E-C20C-476F-8287-EE3CEBB5A6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The histogram of an image shows us the distribution of grey levels in the image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Massively useful in image processing, especially in segmentation</a:t>
            </a:r>
            <a:endParaRPr lang="en-US" altLang="en-US"/>
          </a:p>
        </p:txBody>
      </p:sp>
      <p:grpSp>
        <p:nvGrpSpPr>
          <p:cNvPr id="33796" name="Group 11">
            <a:extLst>
              <a:ext uri="{FF2B5EF4-FFF2-40B4-BE49-F238E27FC236}">
                <a16:creationId xmlns:a16="http://schemas.microsoft.com/office/drawing/2014/main" id="{1D0CE306-60FD-48B5-B6B8-4B78B915FAC5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3492500"/>
            <a:ext cx="5924550" cy="3371850"/>
            <a:chOff x="753" y="1530"/>
            <a:chExt cx="4041" cy="2171"/>
          </a:xfrm>
        </p:grpSpPr>
        <p:pic>
          <p:nvPicPr>
            <p:cNvPr id="33797" name="Picture 8">
              <a:extLst>
                <a:ext uri="{FF2B5EF4-FFF2-40B4-BE49-F238E27FC236}">
                  <a16:creationId xmlns:a16="http://schemas.microsoft.com/office/drawing/2014/main" id="{2924914F-F4CD-470E-A268-4128531C3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" y="1530"/>
              <a:ext cx="3851" cy="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8" name="Text Box 9">
              <a:extLst>
                <a:ext uri="{FF2B5EF4-FFF2-40B4-BE49-F238E27FC236}">
                  <a16:creationId xmlns:a16="http://schemas.microsoft.com/office/drawing/2014/main" id="{B3F8BEA4-5ED0-4F81-9F35-56E006D2C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3465"/>
              <a:ext cx="95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/>
                <a:t>Grey Levels</a:t>
              </a:r>
              <a:endParaRPr lang="en-US" altLang="en-US"/>
            </a:p>
          </p:txBody>
        </p:sp>
        <p:sp>
          <p:nvSpPr>
            <p:cNvPr id="33799" name="Text Box 10">
              <a:extLst>
                <a:ext uri="{FF2B5EF4-FFF2-40B4-BE49-F238E27FC236}">
                  <a16:creationId xmlns:a16="http://schemas.microsoft.com/office/drawing/2014/main" id="{A976EBF9-18F1-485D-BDFF-19080283F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14" y="2380"/>
              <a:ext cx="9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/>
                <a:t>Frequencies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F23FB2D9-E60A-4997-8E5D-B860C135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Histogram Examples</a:t>
            </a:r>
            <a:endParaRPr lang="en-GB" altLang="en-US"/>
          </a:p>
        </p:txBody>
      </p:sp>
      <p:pic>
        <p:nvPicPr>
          <p:cNvPr id="35843" name="Picture 4" descr="Woman">
            <a:extLst>
              <a:ext uri="{FF2B5EF4-FFF2-40B4-BE49-F238E27FC236}">
                <a16:creationId xmlns:a16="http://schemas.microsoft.com/office/drawing/2014/main" id="{5E9C6A76-761F-4ECD-929D-7665A47F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349375"/>
            <a:ext cx="5427663" cy="54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4" name="Group 6">
            <a:extLst>
              <a:ext uri="{FF2B5EF4-FFF2-40B4-BE49-F238E27FC236}">
                <a16:creationId xmlns:a16="http://schemas.microsoft.com/office/drawing/2014/main" id="{970CEFD1-02EC-44D4-9EB7-EC209402163C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35845" name="Picture 7" descr="book">
              <a:extLst>
                <a:ext uri="{FF2B5EF4-FFF2-40B4-BE49-F238E27FC236}">
                  <a16:creationId xmlns:a16="http://schemas.microsoft.com/office/drawing/2014/main" id="{827525DB-5BD2-4D71-BFAB-3343258BF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6" name="Rectangle 8">
              <a:extLst>
                <a:ext uri="{FF2B5EF4-FFF2-40B4-BE49-F238E27FC236}">
                  <a16:creationId xmlns:a16="http://schemas.microsoft.com/office/drawing/2014/main" id="{C6FBBE25-DDDC-4765-BB81-867C2DE64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7BCC8E3-1E54-47C8-A70B-957E4164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Histogram Examples (cont…)</a:t>
            </a:r>
            <a:endParaRPr lang="en-GB" altLang="en-US">
              <a:solidFill>
                <a:srgbClr val="7B9899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DC41C76-33EF-4E56-8D36-E840A5D612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/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48B363A4-74A1-445D-939D-DEF5F33A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484313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 descr="Woman">
            <a:extLst>
              <a:ext uri="{FF2B5EF4-FFF2-40B4-BE49-F238E27FC236}">
                <a16:creationId xmlns:a16="http://schemas.microsoft.com/office/drawing/2014/main" id="{5FA024C5-B357-4D67-A87D-D32484C0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84438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4" name="Group 7">
            <a:extLst>
              <a:ext uri="{FF2B5EF4-FFF2-40B4-BE49-F238E27FC236}">
                <a16:creationId xmlns:a16="http://schemas.microsoft.com/office/drawing/2014/main" id="{3DDF880F-CD3B-4BBA-B010-68A9332E1D6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37895" name="Picture 8" descr="book">
              <a:extLst>
                <a:ext uri="{FF2B5EF4-FFF2-40B4-BE49-F238E27FC236}">
                  <a16:creationId xmlns:a16="http://schemas.microsoft.com/office/drawing/2014/main" id="{28CD20DF-F9E8-4CA1-BD0F-DB34BA810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6" name="Rectangle 9">
              <a:extLst>
                <a:ext uri="{FF2B5EF4-FFF2-40B4-BE49-F238E27FC236}">
                  <a16:creationId xmlns:a16="http://schemas.microsoft.com/office/drawing/2014/main" id="{F60DCD4F-CC7B-4E74-B2D1-55BD3D846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E694B8EF-0ED8-48C1-842A-71A7B749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Histogram Examples (cont…)</a:t>
            </a:r>
            <a:endParaRPr lang="en-GB" altLang="en-US"/>
          </a:p>
        </p:txBody>
      </p:sp>
      <p:pic>
        <p:nvPicPr>
          <p:cNvPr id="39939" name="Picture 5" descr="darkBeans">
            <a:extLst>
              <a:ext uri="{FF2B5EF4-FFF2-40B4-BE49-F238E27FC236}">
                <a16:creationId xmlns:a16="http://schemas.microsoft.com/office/drawing/2014/main" id="{9A2AC2A4-C8DE-4E9A-ADD3-8CA176E4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7788"/>
            <a:ext cx="5427663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0" name="Group 7">
            <a:extLst>
              <a:ext uri="{FF2B5EF4-FFF2-40B4-BE49-F238E27FC236}">
                <a16:creationId xmlns:a16="http://schemas.microsoft.com/office/drawing/2014/main" id="{7DE73583-F5C0-4270-9881-21B3FB1239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39941" name="Picture 8" descr="book">
              <a:extLst>
                <a:ext uri="{FF2B5EF4-FFF2-40B4-BE49-F238E27FC236}">
                  <a16:creationId xmlns:a16="http://schemas.microsoft.com/office/drawing/2014/main" id="{6784C90F-8B38-4DEE-A450-ADE177A77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2" name="Rectangle 9">
              <a:extLst>
                <a:ext uri="{FF2B5EF4-FFF2-40B4-BE49-F238E27FC236}">
                  <a16:creationId xmlns:a16="http://schemas.microsoft.com/office/drawing/2014/main" id="{3B7420E0-3DDF-4F66-8C50-3881171A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85DBAB4C-FC86-43BE-BEE4-8B76F3E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Histogram Examples (cont…)</a:t>
            </a:r>
            <a:endParaRPr lang="en-GB" altLang="en-US"/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7FECF79D-5E2B-4273-A083-9DD01395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1500188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 descr="darkBeans">
            <a:extLst>
              <a:ext uri="{FF2B5EF4-FFF2-40B4-BE49-F238E27FC236}">
                <a16:creationId xmlns:a16="http://schemas.microsoft.com/office/drawing/2014/main" id="{13B3280C-7B36-43B3-A8C6-61033323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74913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7">
            <a:extLst>
              <a:ext uri="{FF2B5EF4-FFF2-40B4-BE49-F238E27FC236}">
                <a16:creationId xmlns:a16="http://schemas.microsoft.com/office/drawing/2014/main" id="{AF537594-E1D8-4C59-BE24-328A3046042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41990" name="Picture 8" descr="book">
              <a:extLst>
                <a:ext uri="{FF2B5EF4-FFF2-40B4-BE49-F238E27FC236}">
                  <a16:creationId xmlns:a16="http://schemas.microsoft.com/office/drawing/2014/main" id="{855D2AFD-DF1D-40AE-A212-D4122E663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1" name="Rectangle 9">
              <a:extLst>
                <a:ext uri="{FF2B5EF4-FFF2-40B4-BE49-F238E27FC236}">
                  <a16:creationId xmlns:a16="http://schemas.microsoft.com/office/drawing/2014/main" id="{7C7C4476-52D8-4232-B0C6-D5BB71FE8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344EE150-26BD-4D23-82D4-4181AC97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Histogram Examples (cont…)</a:t>
            </a:r>
            <a:endParaRPr lang="en-GB" altLang="en-US"/>
          </a:p>
        </p:txBody>
      </p:sp>
      <p:pic>
        <p:nvPicPr>
          <p:cNvPr id="44035" name="Picture 4" descr="brightBeans">
            <a:extLst>
              <a:ext uri="{FF2B5EF4-FFF2-40B4-BE49-F238E27FC236}">
                <a16:creationId xmlns:a16="http://schemas.microsoft.com/office/drawing/2014/main" id="{14623972-77A9-4D03-97D4-FBA9CC74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363663"/>
            <a:ext cx="5272088" cy="5272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036" name="Group 6">
            <a:extLst>
              <a:ext uri="{FF2B5EF4-FFF2-40B4-BE49-F238E27FC236}">
                <a16:creationId xmlns:a16="http://schemas.microsoft.com/office/drawing/2014/main" id="{F010E1ED-3E83-4C44-8E1F-41503746E8C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44037" name="Picture 7" descr="book">
              <a:extLst>
                <a:ext uri="{FF2B5EF4-FFF2-40B4-BE49-F238E27FC236}">
                  <a16:creationId xmlns:a16="http://schemas.microsoft.com/office/drawing/2014/main" id="{EA8DCBBE-DA90-42E6-AA33-EB5D93FE2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8" name="Rectangle 8">
              <a:extLst>
                <a:ext uri="{FF2B5EF4-FFF2-40B4-BE49-F238E27FC236}">
                  <a16:creationId xmlns:a16="http://schemas.microsoft.com/office/drawing/2014/main" id="{AD43579F-39D8-4022-A2E9-C906B9F4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C3C127D3-A401-47D1-A9B6-7F1CC163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Histogram Examples (cont…)</a:t>
            </a:r>
            <a:endParaRPr lang="en-GB" altLang="en-US"/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827B3780-58E9-41A0-B830-765B56D5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01775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6" descr="brightBeans">
            <a:extLst>
              <a:ext uri="{FF2B5EF4-FFF2-40B4-BE49-F238E27FC236}">
                <a16:creationId xmlns:a16="http://schemas.microsoft.com/office/drawing/2014/main" id="{A215CEA8-F11C-44B3-9948-AA1D59CE5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536825"/>
            <a:ext cx="2879725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085" name="Group 7">
            <a:extLst>
              <a:ext uri="{FF2B5EF4-FFF2-40B4-BE49-F238E27FC236}">
                <a16:creationId xmlns:a16="http://schemas.microsoft.com/office/drawing/2014/main" id="{F8E82351-083D-4856-A85A-A38D03D9C66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46086" name="Picture 8" descr="book">
              <a:extLst>
                <a:ext uri="{FF2B5EF4-FFF2-40B4-BE49-F238E27FC236}">
                  <a16:creationId xmlns:a16="http://schemas.microsoft.com/office/drawing/2014/main" id="{9EA95470-7E3A-473D-AB56-3E053A78B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Rectangle 9">
              <a:extLst>
                <a:ext uri="{FF2B5EF4-FFF2-40B4-BE49-F238E27FC236}">
                  <a16:creationId xmlns:a16="http://schemas.microsoft.com/office/drawing/2014/main" id="{B8E13699-CFA3-44CF-8BC8-EF6CAD62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99C33010-5E8D-458C-9BE5-0B82F68C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Histogram Examples (cont…)</a:t>
            </a:r>
            <a:endParaRPr lang="en-GB" altLang="en-US"/>
          </a:p>
        </p:txBody>
      </p:sp>
      <p:pic>
        <p:nvPicPr>
          <p:cNvPr id="48131" name="Picture 4" descr="lowContrastBeans">
            <a:extLst>
              <a:ext uri="{FF2B5EF4-FFF2-40B4-BE49-F238E27FC236}">
                <a16:creationId xmlns:a16="http://schemas.microsoft.com/office/drawing/2014/main" id="{21AAF1E5-158C-497C-BED2-03EFDEB6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335088"/>
            <a:ext cx="5427662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2" name="Group 6">
            <a:extLst>
              <a:ext uri="{FF2B5EF4-FFF2-40B4-BE49-F238E27FC236}">
                <a16:creationId xmlns:a16="http://schemas.microsoft.com/office/drawing/2014/main" id="{6BE0BCA0-E2D4-49D9-853D-0C7F0E8A27D2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48133" name="Picture 7" descr="book">
              <a:extLst>
                <a:ext uri="{FF2B5EF4-FFF2-40B4-BE49-F238E27FC236}">
                  <a16:creationId xmlns:a16="http://schemas.microsoft.com/office/drawing/2014/main" id="{729FB8D6-BD7C-413B-84B9-B922E235F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4" name="Rectangle 8">
              <a:extLst>
                <a:ext uri="{FF2B5EF4-FFF2-40B4-BE49-F238E27FC236}">
                  <a16:creationId xmlns:a16="http://schemas.microsoft.com/office/drawing/2014/main" id="{055966F7-103F-4543-B7BC-15F8FF1A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043A69D-17DA-44FF-858C-44D44D96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Histogram Examples (cont…)</a:t>
            </a:r>
            <a:endParaRPr lang="en-GB" altLang="en-US">
              <a:solidFill>
                <a:srgbClr val="7B9899"/>
              </a:solidFill>
            </a:endParaRPr>
          </a:p>
        </p:txBody>
      </p:sp>
      <p:pic>
        <p:nvPicPr>
          <p:cNvPr id="50179" name="Picture 4" descr="lowContrastBeans">
            <a:extLst>
              <a:ext uri="{FF2B5EF4-FFF2-40B4-BE49-F238E27FC236}">
                <a16:creationId xmlns:a16="http://schemas.microsoft.com/office/drawing/2014/main" id="{CCB44951-918A-440D-BD16-F2B64100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487613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>
            <a:extLst>
              <a:ext uri="{FF2B5EF4-FFF2-40B4-BE49-F238E27FC236}">
                <a16:creationId xmlns:a16="http://schemas.microsoft.com/office/drawing/2014/main" id="{CBDAED58-A3E5-4601-94F1-0BE40DC9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1487488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1" name="Group 6">
            <a:extLst>
              <a:ext uri="{FF2B5EF4-FFF2-40B4-BE49-F238E27FC236}">
                <a16:creationId xmlns:a16="http://schemas.microsoft.com/office/drawing/2014/main" id="{D734C4C4-98D8-41C3-904C-BBFA24F725B7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50182" name="Picture 7" descr="book">
              <a:extLst>
                <a:ext uri="{FF2B5EF4-FFF2-40B4-BE49-F238E27FC236}">
                  <a16:creationId xmlns:a16="http://schemas.microsoft.com/office/drawing/2014/main" id="{0DEACD07-BC02-4C28-8620-D041D2146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3" name="Rectangle 8">
              <a:extLst>
                <a:ext uri="{FF2B5EF4-FFF2-40B4-BE49-F238E27FC236}">
                  <a16:creationId xmlns:a16="http://schemas.microsoft.com/office/drawing/2014/main" id="{FBE81E30-70F3-4366-9B1F-58AE57AE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>
            <a:extLst>
              <a:ext uri="{FF2B5EF4-FFF2-40B4-BE49-F238E27FC236}">
                <a16:creationId xmlns:a16="http://schemas.microsoft.com/office/drawing/2014/main" id="{4D5D91E4-6F5C-4272-9BF6-2AB2830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Histogram Examples (cont…)</a:t>
            </a:r>
            <a:endParaRPr lang="en-GB" altLang="en-US"/>
          </a:p>
        </p:txBody>
      </p:sp>
      <p:pic>
        <p:nvPicPr>
          <p:cNvPr id="52227" name="Picture 4" descr="highContrastBeans">
            <a:extLst>
              <a:ext uri="{FF2B5EF4-FFF2-40B4-BE49-F238E27FC236}">
                <a16:creationId xmlns:a16="http://schemas.microsoft.com/office/drawing/2014/main" id="{C074678D-E761-4EDC-BB61-8CAB9042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352550"/>
            <a:ext cx="5427662" cy="54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28" name="Group 6">
            <a:extLst>
              <a:ext uri="{FF2B5EF4-FFF2-40B4-BE49-F238E27FC236}">
                <a16:creationId xmlns:a16="http://schemas.microsoft.com/office/drawing/2014/main" id="{0DCEBD14-B63D-4A4D-AF2F-BFB536AE19C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52229" name="Picture 7" descr="book">
              <a:extLst>
                <a:ext uri="{FF2B5EF4-FFF2-40B4-BE49-F238E27FC236}">
                  <a16:creationId xmlns:a16="http://schemas.microsoft.com/office/drawing/2014/main" id="{78810FBA-069D-42D1-B0D5-53F39D351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0" name="Rectangle 8">
              <a:extLst>
                <a:ext uri="{FF2B5EF4-FFF2-40B4-BE49-F238E27FC236}">
                  <a16:creationId xmlns:a16="http://schemas.microsoft.com/office/drawing/2014/main" id="{EE66E3FE-EC6D-4953-B91A-D57DC7D2A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4B2EA53-9E23-4176-A9C4-C9763405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Contents</a:t>
            </a:r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175473B-B3CA-4478-BD3C-207B257523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Over the next few lectures we will look at image enhancement techniques working in the spatial domain: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What is image enhancement?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Different kinds of image enhancement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Histogram processing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Point processing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Neighbourhood operations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9875CE-BA11-469D-8CA1-2A14C1B3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Histogram Examples (cont…)</a:t>
            </a:r>
            <a:endParaRPr lang="en-GB" altLang="en-US">
              <a:solidFill>
                <a:srgbClr val="7B9899"/>
              </a:solidFill>
            </a:endParaRPr>
          </a:p>
        </p:txBody>
      </p:sp>
      <p:pic>
        <p:nvPicPr>
          <p:cNvPr id="54275" name="Picture 4" descr="highContrastBeans">
            <a:extLst>
              <a:ext uri="{FF2B5EF4-FFF2-40B4-BE49-F238E27FC236}">
                <a16:creationId xmlns:a16="http://schemas.microsoft.com/office/drawing/2014/main" id="{37C1CE7C-8B76-4051-A364-FA967C80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590800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>
            <a:extLst>
              <a:ext uri="{FF2B5EF4-FFF2-40B4-BE49-F238E27FC236}">
                <a16:creationId xmlns:a16="http://schemas.microsoft.com/office/drawing/2014/main" id="{3E0F6982-8CBF-42CC-84F5-4801ACF5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481138"/>
            <a:ext cx="58864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7" name="Group 6">
            <a:extLst>
              <a:ext uri="{FF2B5EF4-FFF2-40B4-BE49-F238E27FC236}">
                <a16:creationId xmlns:a16="http://schemas.microsoft.com/office/drawing/2014/main" id="{180E4D70-6DDD-4044-AFE1-D73B1B944BF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54278" name="Picture 7" descr="book">
              <a:extLst>
                <a:ext uri="{FF2B5EF4-FFF2-40B4-BE49-F238E27FC236}">
                  <a16:creationId xmlns:a16="http://schemas.microsoft.com/office/drawing/2014/main" id="{4D1CDBFA-658D-463A-9562-E89F413F9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9" name="Rectangle 8">
              <a:extLst>
                <a:ext uri="{FF2B5EF4-FFF2-40B4-BE49-F238E27FC236}">
                  <a16:creationId xmlns:a16="http://schemas.microsoft.com/office/drawing/2014/main" id="{5136523B-B2A9-4CE9-98BC-CDA4A1D7B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804-ACDA-4930-8842-FA3E97F4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56323" name="Content Placeholder 4">
            <a:extLst>
              <a:ext uri="{FF2B5EF4-FFF2-40B4-BE49-F238E27FC236}">
                <a16:creationId xmlns:a16="http://schemas.microsoft.com/office/drawing/2014/main" id="{B0C49708-A560-4365-B247-17411905112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388" y="228600"/>
            <a:ext cx="8270875" cy="62039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90B44C0-7AD3-4183-9083-89A10876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Histogram Examples (cont…)</a:t>
            </a:r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239C6DC-AFAF-4F50-B69A-F51C0580A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A selection of images and </a:t>
            </a:r>
            <a:br>
              <a:rPr lang="en-IE" altLang="en-US"/>
            </a:br>
            <a:r>
              <a:rPr lang="en-IE" altLang="en-US"/>
              <a:t>their histograms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Notice the relationships </a:t>
            </a:r>
            <a:br>
              <a:rPr lang="en-IE" altLang="en-US"/>
            </a:br>
            <a:r>
              <a:rPr lang="en-IE" altLang="en-US"/>
              <a:t>between the images and </a:t>
            </a:r>
            <a:br>
              <a:rPr lang="en-IE" altLang="en-US"/>
            </a:br>
            <a:r>
              <a:rPr lang="en-IE" altLang="en-US"/>
              <a:t>their histograms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Note that the high contrast </a:t>
            </a:r>
            <a:br>
              <a:rPr lang="en-IE" altLang="en-US"/>
            </a:br>
            <a:r>
              <a:rPr lang="en-IE" altLang="en-US"/>
              <a:t>image has the most </a:t>
            </a:r>
            <a:br>
              <a:rPr lang="en-IE" altLang="en-US"/>
            </a:br>
            <a:r>
              <a:rPr lang="en-IE" altLang="en-US"/>
              <a:t>evenly spaced histogram</a:t>
            </a:r>
            <a:endParaRPr lang="en-US" altLang="en-US"/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614A884-BB55-4DAF-8793-CE89FF34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284288"/>
            <a:ext cx="3276600" cy="55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5AF37FE0-0350-4B3A-9E9E-B055A4F5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54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/>
          <a:stretch>
            <a:fillRect/>
          </a:stretch>
        </p:blipFill>
        <p:spPr bwMode="auto">
          <a:xfrm>
            <a:off x="6883400" y="1284288"/>
            <a:ext cx="1905000" cy="55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50" name="Group 6">
            <a:extLst>
              <a:ext uri="{FF2B5EF4-FFF2-40B4-BE49-F238E27FC236}">
                <a16:creationId xmlns:a16="http://schemas.microsoft.com/office/drawing/2014/main" id="{89EA0C29-C99E-4410-A77B-82D18BF869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57351" name="Picture 7" descr="book">
              <a:extLst>
                <a:ext uri="{FF2B5EF4-FFF2-40B4-BE49-F238E27FC236}">
                  <a16:creationId xmlns:a16="http://schemas.microsoft.com/office/drawing/2014/main" id="{8902BE7F-80F9-4C0E-BE2D-D118FA8BC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2" name="Rectangle 8">
              <a:extLst>
                <a:ext uri="{FF2B5EF4-FFF2-40B4-BE49-F238E27FC236}">
                  <a16:creationId xmlns:a16="http://schemas.microsoft.com/office/drawing/2014/main" id="{F53AEE45-4BBB-463B-9808-CC89F9C6F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8261A01C-ACEC-404F-9505-16BD67A0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06413"/>
            <a:ext cx="8258175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2A0501FD-0C3A-4240-B847-7071C3DB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3550"/>
            <a:ext cx="8401050" cy="578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10533B04-D03F-41CA-81DA-D62487C5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52425"/>
            <a:ext cx="87534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2DE176B9-BE62-45F4-8DC4-3ED472E5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7B9899"/>
                </a:solidFill>
              </a:rPr>
              <a:t>Contrast Stretching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9A32F65C-D2BB-4EA1-835D-F1BD3B20A9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We can fix images that have poor contrast by applying a pretty simple contrast specification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The interesting part is how do we decide on this transformation function?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8BB5F1AB-ABF6-4BA3-BA39-AFE7D6CED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4860925"/>
            <a:ext cx="2246313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1E8AF29-A089-45F2-AB9F-DD26257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pPr eaLnBrk="1" hangingPunct="1"/>
            <a:r>
              <a:rPr lang="en-IE" altLang="en-US" sz="3600"/>
              <a:t>Equalisation Transformation Function</a:t>
            </a:r>
            <a:endParaRPr lang="en-US" altLang="en-US" sz="3600"/>
          </a:p>
        </p:txBody>
      </p:sp>
      <p:graphicFrame>
        <p:nvGraphicFramePr>
          <p:cNvPr id="63491" name="Object 2">
            <a:extLst>
              <a:ext uri="{FF2B5EF4-FFF2-40B4-BE49-F238E27FC236}">
                <a16:creationId xmlns:a16="http://schemas.microsoft.com/office/drawing/2014/main" id="{FD0FF0DB-6516-4156-9DF4-0728466285C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559425" y="2630488"/>
          <a:ext cx="3427413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CorelPhotoPaint.Image.11" r:id="rId4" imgW="3427193" imgH="2756922" progId="CorelPhotoPaint.Image.11">
                  <p:embed/>
                </p:oleObj>
              </mc:Choice>
              <mc:Fallback>
                <p:oleObj name="CorelPhotoPaint.Image.11" r:id="rId4" imgW="3427193" imgH="2756922" progId="CorelPhotoPaint.Image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2630488"/>
                        <a:ext cx="3427413" cy="275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3">
            <a:extLst>
              <a:ext uri="{FF2B5EF4-FFF2-40B4-BE49-F238E27FC236}">
                <a16:creationId xmlns:a16="http://schemas.microsoft.com/office/drawing/2014/main" id="{9D19EAC9-8680-4BEE-B0E8-05EB2C44BFA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50850" y="1530350"/>
          <a:ext cx="4872038" cy="4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CorelPhotoPaint.Image.11" r:id="rId6" imgW="4268552" imgH="4343409" progId="CorelPhotoPaint.Image.11">
                  <p:embed/>
                </p:oleObj>
              </mc:Choice>
              <mc:Fallback>
                <p:oleObj name="CorelPhotoPaint.Image.11" r:id="rId6" imgW="4268552" imgH="4343409" progId="CorelPhotoPaint.Image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1530350"/>
                        <a:ext cx="4872038" cy="495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3" name="Group 6">
            <a:extLst>
              <a:ext uri="{FF2B5EF4-FFF2-40B4-BE49-F238E27FC236}">
                <a16:creationId xmlns:a16="http://schemas.microsoft.com/office/drawing/2014/main" id="{571421B0-1681-4276-8122-CB8AC2CB0B8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63496" name="Picture 7" descr="book">
              <a:extLst>
                <a:ext uri="{FF2B5EF4-FFF2-40B4-BE49-F238E27FC236}">
                  <a16:creationId xmlns:a16="http://schemas.microsoft.com/office/drawing/2014/main" id="{8DF82DF1-11E0-4F45-8325-09244B483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7" name="Rectangle 8">
              <a:extLst>
                <a:ext uri="{FF2B5EF4-FFF2-40B4-BE49-F238E27FC236}">
                  <a16:creationId xmlns:a16="http://schemas.microsoft.com/office/drawing/2014/main" id="{6C142F74-9EC1-4C47-B005-92BBED661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3494" name="AutoShape 11">
            <a:extLst>
              <a:ext uri="{FF2B5EF4-FFF2-40B4-BE49-F238E27FC236}">
                <a16:creationId xmlns:a16="http://schemas.microsoft.com/office/drawing/2014/main" id="{D7594BB4-62A2-40C6-B866-8A4769C55D20}"/>
              </a:ext>
            </a:extLst>
          </p:cNvPr>
          <p:cNvSpPr>
            <a:spLocks noChangeArrowheads="1"/>
          </p:cNvSpPr>
          <p:nvPr/>
        </p:nvSpPr>
        <p:spPr bwMode="auto">
          <a:xfrm rot="-3848790">
            <a:off x="5866606" y="902494"/>
            <a:ext cx="885825" cy="2071688"/>
          </a:xfrm>
          <a:prstGeom prst="curvedLeftArrow">
            <a:avLst>
              <a:gd name="adj1" fmla="val 39347"/>
              <a:gd name="adj2" fmla="val 96125"/>
              <a:gd name="adj3" fmla="val 4316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AutoShape 12">
            <a:extLst>
              <a:ext uri="{FF2B5EF4-FFF2-40B4-BE49-F238E27FC236}">
                <a16:creationId xmlns:a16="http://schemas.microsoft.com/office/drawing/2014/main" id="{6F437777-1B34-4D14-A0F1-9A73C830C9BF}"/>
              </a:ext>
            </a:extLst>
          </p:cNvPr>
          <p:cNvSpPr>
            <a:spLocks noChangeArrowheads="1"/>
          </p:cNvSpPr>
          <p:nvPr/>
        </p:nvSpPr>
        <p:spPr bwMode="auto">
          <a:xfrm rot="-7871771" flipH="1" flipV="1">
            <a:off x="5658644" y="5152232"/>
            <a:ext cx="885825" cy="2071687"/>
          </a:xfrm>
          <a:prstGeom prst="curvedLeftArrow">
            <a:avLst>
              <a:gd name="adj1" fmla="val 39347"/>
              <a:gd name="adj2" fmla="val 96125"/>
              <a:gd name="adj3" fmla="val 4316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B493A4-5645-457D-B056-3EA42A497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Task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Histogram eq. applications, advantages and drawbacks on digital image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Sample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65539" name="Title 2">
            <a:extLst>
              <a:ext uri="{FF2B5EF4-FFF2-40B4-BE49-F238E27FC236}">
                <a16:creationId xmlns:a16="http://schemas.microsoft.com/office/drawing/2014/main" id="{5F059018-4692-4AD0-BEA7-EA3E02B29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H.W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9F4F68-1663-4F7A-80F7-910F234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Summary</a:t>
            </a:r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CCA371C-6450-4B88-BCDF-E47F4E1028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We have looked at: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Different kinds of image enhancement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Histograms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Histogram equalisation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Next time we will start to look at point processing and some neighbourhood operations</a:t>
            </a:r>
            <a:endParaRPr lang="en-IE" alt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FC97D08-F7A4-48EF-9AAB-EF26A077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A Note About Grey Levels</a:t>
            </a:r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A8BB648-4C13-44A8-964E-C987482BB6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So far when we have spoken about image grey level values we have said they are in the range [0, 255]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Where 0 is black and 255 is white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There is no reason why we have to use this range</a:t>
            </a:r>
          </a:p>
          <a:p>
            <a:pPr lvl="1" eaLnBrk="1" hangingPunct="1"/>
            <a:r>
              <a:rPr lang="en-IE" altLang="en-US" sz="2500">
                <a:ea typeface="ＭＳ Ｐゴシック" panose="020B0600070205080204" pitchFamily="34" charset="-128"/>
              </a:rPr>
              <a:t>The range [0,255] stems from display technologes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For many of the image processing operations in this lecture grey levels are assumed to  be given in the range [0.0, 1.0]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F7CABF5-8EED-4848-8228-638998F8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What Is Image Enhancement?</a:t>
            </a:r>
            <a:endParaRPr lang="en-GB" altLang="en-US">
              <a:solidFill>
                <a:srgbClr val="7B9899"/>
              </a:solidFill>
            </a:endParaRPr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8F3DE7FA-9F75-4B9E-81CA-281573BAF9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Image enhancement is the process of making images more useful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The reasons for doing this include: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Highlighting interesting detail in images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Removing noise from images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Making images more visually appealing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A1DFC00-5CDD-4662-AEA8-2F49FEB8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Image Enhancement Examples</a:t>
            </a:r>
            <a:endParaRPr lang="en-GB" altLang="en-US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CECB5F60-260E-4AB7-A8AA-A89FEE1C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6" b="50418"/>
          <a:stretch>
            <a:fillRect/>
          </a:stretch>
        </p:blipFill>
        <p:spPr bwMode="auto">
          <a:xfrm>
            <a:off x="268288" y="1603375"/>
            <a:ext cx="361315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C6666247-F06E-428C-94F7-46688C54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 r="60643"/>
          <a:stretch>
            <a:fillRect/>
          </a:stretch>
        </p:blipFill>
        <p:spPr bwMode="auto">
          <a:xfrm>
            <a:off x="5275263" y="1619250"/>
            <a:ext cx="3624262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5">
            <a:extLst>
              <a:ext uri="{FF2B5EF4-FFF2-40B4-BE49-F238E27FC236}">
                <a16:creationId xmlns:a16="http://schemas.microsoft.com/office/drawing/2014/main" id="{09F28C45-0B9E-416A-8939-B85B9AE2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3679825"/>
            <a:ext cx="1322388" cy="636588"/>
          </a:xfrm>
          <a:prstGeom prst="rightArrow">
            <a:avLst>
              <a:gd name="adj1" fmla="val 50000"/>
              <a:gd name="adj2" fmla="val 5193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58" name="Group 6">
            <a:extLst>
              <a:ext uri="{FF2B5EF4-FFF2-40B4-BE49-F238E27FC236}">
                <a16:creationId xmlns:a16="http://schemas.microsoft.com/office/drawing/2014/main" id="{EADE577C-473B-4508-9D61-E294C92A2E32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3559" name="Picture 7" descr="book">
              <a:extLst>
                <a:ext uri="{FF2B5EF4-FFF2-40B4-BE49-F238E27FC236}">
                  <a16:creationId xmlns:a16="http://schemas.microsoft.com/office/drawing/2014/main" id="{01216E49-AD74-491A-928D-D536BB49F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8">
              <a:extLst>
                <a:ext uri="{FF2B5EF4-FFF2-40B4-BE49-F238E27FC236}">
                  <a16:creationId xmlns:a16="http://schemas.microsoft.com/office/drawing/2014/main" id="{4FDAC77D-6AB0-45D3-AE23-1BF60C3A1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B74C92A7-EDE9-4717-AA1B-4A42DEAA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/>
              <a:t>Image Enhancement Examples (cont…)</a:t>
            </a:r>
            <a:endParaRPr lang="en-GB" altLang="en-US" sz="3600"/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ED41B679-9F58-4874-B68B-0E690981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5424488" y="1281113"/>
            <a:ext cx="3451225" cy="55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>
            <a:extLst>
              <a:ext uri="{FF2B5EF4-FFF2-40B4-BE49-F238E27FC236}">
                <a16:creationId xmlns:a16="http://schemas.microsoft.com/office/drawing/2014/main" id="{81F19FAD-F29D-4B96-B4EC-76B8A0AF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8125" y="1281113"/>
            <a:ext cx="3451225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AutoShape 7">
            <a:extLst>
              <a:ext uri="{FF2B5EF4-FFF2-40B4-BE49-F238E27FC236}">
                <a16:creationId xmlns:a16="http://schemas.microsoft.com/office/drawing/2014/main" id="{C34E5D01-D208-4737-B85C-E376D9DE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3663950"/>
            <a:ext cx="1633538" cy="847725"/>
          </a:xfrm>
          <a:prstGeom prst="rightArrow">
            <a:avLst>
              <a:gd name="adj1" fmla="val 50000"/>
              <a:gd name="adj2" fmla="val 4817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6" name="Group 8">
            <a:extLst>
              <a:ext uri="{FF2B5EF4-FFF2-40B4-BE49-F238E27FC236}">
                <a16:creationId xmlns:a16="http://schemas.microsoft.com/office/drawing/2014/main" id="{79877DBA-D77B-42C1-A40D-6E93E3F73D0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5607" name="Picture 9" descr="book">
              <a:extLst>
                <a:ext uri="{FF2B5EF4-FFF2-40B4-BE49-F238E27FC236}">
                  <a16:creationId xmlns:a16="http://schemas.microsoft.com/office/drawing/2014/main" id="{32E82AC5-6899-488E-B68C-94C06B038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Rectangle 10">
              <a:extLst>
                <a:ext uri="{FF2B5EF4-FFF2-40B4-BE49-F238E27FC236}">
                  <a16:creationId xmlns:a16="http://schemas.microsoft.com/office/drawing/2014/main" id="{843A672B-C0B3-4E4A-A122-607F28E5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>
            <a:extLst>
              <a:ext uri="{FF2B5EF4-FFF2-40B4-BE49-F238E27FC236}">
                <a16:creationId xmlns:a16="http://schemas.microsoft.com/office/drawing/2014/main" id="{9E25E7A5-0565-4DAC-A09D-4CF27D6B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/>
              <a:t>Image Enhancement Examples (cont…)</a:t>
            </a:r>
            <a:endParaRPr lang="en-GB" altLang="en-US" sz="3600"/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46AC49E8-C518-48F9-B280-37FB79CE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6" b="29716"/>
          <a:stretch>
            <a:fillRect/>
          </a:stretch>
        </p:blipFill>
        <p:spPr bwMode="auto">
          <a:xfrm>
            <a:off x="214313" y="2020888"/>
            <a:ext cx="4043362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9">
            <a:extLst>
              <a:ext uri="{FF2B5EF4-FFF2-40B4-BE49-F238E27FC236}">
                <a16:creationId xmlns:a16="http://schemas.microsoft.com/office/drawing/2014/main" id="{A849CDC2-FA4D-435A-89F5-5C22021A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4" b="29716"/>
          <a:stretch>
            <a:fillRect/>
          </a:stretch>
        </p:blipFill>
        <p:spPr bwMode="auto">
          <a:xfrm>
            <a:off x="5027613" y="1963738"/>
            <a:ext cx="4116387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11">
            <a:extLst>
              <a:ext uri="{FF2B5EF4-FFF2-40B4-BE49-F238E27FC236}">
                <a16:creationId xmlns:a16="http://schemas.microsoft.com/office/drawing/2014/main" id="{17D170FD-F56C-4217-8264-450F7790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721100"/>
            <a:ext cx="682625" cy="501650"/>
          </a:xfrm>
          <a:prstGeom prst="rightArrow">
            <a:avLst>
              <a:gd name="adj1" fmla="val 50000"/>
              <a:gd name="adj2" fmla="val 34019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7654" name="Group 12">
            <a:extLst>
              <a:ext uri="{FF2B5EF4-FFF2-40B4-BE49-F238E27FC236}">
                <a16:creationId xmlns:a16="http://schemas.microsoft.com/office/drawing/2014/main" id="{93A0A189-EC01-44B1-BBCC-3B10FD054FF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7655" name="Picture 13" descr="book">
              <a:extLst>
                <a:ext uri="{FF2B5EF4-FFF2-40B4-BE49-F238E27FC236}">
                  <a16:creationId xmlns:a16="http://schemas.microsoft.com/office/drawing/2014/main" id="{56507FAE-870A-44F1-B50E-A30360046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Rectangle 14">
              <a:extLst>
                <a:ext uri="{FF2B5EF4-FFF2-40B4-BE49-F238E27FC236}">
                  <a16:creationId xmlns:a16="http://schemas.microsoft.com/office/drawing/2014/main" id="{6F67D4B4-BCBD-4583-ADF5-67EDDE189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11A51CA-C0BF-4D8F-BADF-96C603B1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>
                <a:solidFill>
                  <a:srgbClr val="7B9899"/>
                </a:solidFill>
              </a:rPr>
              <a:t>Image Enhancement Examples (cont…)</a:t>
            </a:r>
            <a:endParaRPr lang="en-GB" altLang="en-US" sz="3600">
              <a:solidFill>
                <a:srgbClr val="7B9899"/>
              </a:solidFill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7793CF8-7204-4B33-858E-9A2B89B1B3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D89568FB-C6E8-4723-8AAC-92231D58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0"/>
          <a:stretch>
            <a:fillRect/>
          </a:stretch>
        </p:blipFill>
        <p:spPr bwMode="auto">
          <a:xfrm>
            <a:off x="250825" y="1320800"/>
            <a:ext cx="8797925" cy="55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Group 6">
            <a:extLst>
              <a:ext uri="{FF2B5EF4-FFF2-40B4-BE49-F238E27FC236}">
                <a16:creationId xmlns:a16="http://schemas.microsoft.com/office/drawing/2014/main" id="{40B528F6-4635-410C-A0B4-86467529E84F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9702" name="Picture 7" descr="book">
              <a:extLst>
                <a:ext uri="{FF2B5EF4-FFF2-40B4-BE49-F238E27FC236}">
                  <a16:creationId xmlns:a16="http://schemas.microsoft.com/office/drawing/2014/main" id="{E51A29AF-222F-4CDF-9622-53EDDC922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Rectangle 8">
              <a:extLst>
                <a:ext uri="{FF2B5EF4-FFF2-40B4-BE49-F238E27FC236}">
                  <a16:creationId xmlns:a16="http://schemas.microsoft.com/office/drawing/2014/main" id="{FBD38801-ECAB-4F5A-86C8-E81334F5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650232B-DEDF-45F3-9781-33EFC20A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solidFill>
                  <a:srgbClr val="7B9899"/>
                </a:solidFill>
              </a:rPr>
              <a:t>Spatial &amp; Frequency Domains</a:t>
            </a:r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04CF284-2BEB-417A-B344-1D32312992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There are two broad categories of image enhancement techniques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Spatial domain techniques</a:t>
            </a:r>
          </a:p>
          <a:p>
            <a:pPr lvl="2" eaLnBrk="1" hangingPunct="1"/>
            <a:r>
              <a:rPr lang="en-IE" altLang="en-US">
                <a:ea typeface="ＭＳ Ｐゴシック" panose="020B0600070205080204" pitchFamily="34" charset="-128"/>
              </a:rPr>
              <a:t>Direct manipulation of image pixels</a:t>
            </a:r>
          </a:p>
          <a:p>
            <a:pPr lvl="1" eaLnBrk="1" hangingPunct="1"/>
            <a:r>
              <a:rPr lang="en-IE" altLang="en-US">
                <a:ea typeface="ＭＳ Ｐゴシック" panose="020B0600070205080204" pitchFamily="34" charset="-128"/>
              </a:rPr>
              <a:t>Frequency domain techniques</a:t>
            </a:r>
          </a:p>
          <a:p>
            <a:pPr lvl="2" eaLnBrk="1" hangingPunct="1"/>
            <a:r>
              <a:rPr lang="en-IE" altLang="en-US">
                <a:ea typeface="ＭＳ Ｐゴシック" panose="020B0600070205080204" pitchFamily="34" charset="-128"/>
              </a:rPr>
              <a:t>Manipulation of Fourier transform or wavelet transform of an image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For the moment we will concentrate on techniques that operate in the spatial domain</a:t>
            </a: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4351</TotalTime>
  <Words>655</Words>
  <Application>Microsoft Office PowerPoint</Application>
  <PresentationFormat>On-screen Show (4:3)</PresentationFormat>
  <Paragraphs>105</Paragraphs>
  <Slides>29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ＭＳ Ｐゴシック</vt:lpstr>
      <vt:lpstr>Georgia</vt:lpstr>
      <vt:lpstr>Wingdings 2</vt:lpstr>
      <vt:lpstr>Wingdings</vt:lpstr>
      <vt:lpstr>Civic</vt:lpstr>
      <vt:lpstr>Corel PHOTO-PAINT 11.0 Image</vt:lpstr>
      <vt:lpstr>Digital Image Processing </vt:lpstr>
      <vt:lpstr>Contents</vt:lpstr>
      <vt:lpstr>A Note About Grey Levels</vt:lpstr>
      <vt:lpstr>What Is Image Enhancement?</vt:lpstr>
      <vt:lpstr>Image Enhancement Examples</vt:lpstr>
      <vt:lpstr>Image Enhancement Examples (cont…)</vt:lpstr>
      <vt:lpstr>Image Enhancement Examples (cont…)</vt:lpstr>
      <vt:lpstr>Image Enhancement Examples (cont…)</vt:lpstr>
      <vt:lpstr>Spatial &amp; Frequency Domains</vt:lpstr>
      <vt:lpstr>Image Histograms</vt:lpstr>
      <vt:lpstr>Histogram Examples</vt:lpstr>
      <vt:lpstr>Histogram Examples (cont…)</vt:lpstr>
      <vt:lpstr>Histogram Examples (cont…)</vt:lpstr>
      <vt:lpstr>Histogram Examples (cont…)</vt:lpstr>
      <vt:lpstr>Histogram Examples (cont…)</vt:lpstr>
      <vt:lpstr>Histogram Examples (cont…)</vt:lpstr>
      <vt:lpstr>Histogram Examples (cont…)</vt:lpstr>
      <vt:lpstr>Histogram Examples (cont…)</vt:lpstr>
      <vt:lpstr>Histogram Examples (cont…)</vt:lpstr>
      <vt:lpstr>Histogram Examples (cont…)</vt:lpstr>
      <vt:lpstr>PowerPoint Presentation</vt:lpstr>
      <vt:lpstr>Histogram Examples (cont…)</vt:lpstr>
      <vt:lpstr>PowerPoint Presentation</vt:lpstr>
      <vt:lpstr>PowerPoint Presentation</vt:lpstr>
      <vt:lpstr>PowerPoint Presentation</vt:lpstr>
      <vt:lpstr>Contrast Stretching</vt:lpstr>
      <vt:lpstr>Equalisation Transformation Function</vt:lpstr>
      <vt:lpstr>H.W</vt:lpstr>
      <vt:lpstr>Summary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Brian Mac Namee</dc:creator>
  <cp:lastModifiedBy>ASUS</cp:lastModifiedBy>
  <cp:revision>227</cp:revision>
  <dcterms:created xsi:type="dcterms:W3CDTF">2008-02-07T11:01:42Z</dcterms:created>
  <dcterms:modified xsi:type="dcterms:W3CDTF">2024-12-06T13:07:49Z</dcterms:modified>
</cp:coreProperties>
</file>