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1" r:id="rId1"/>
  </p:sldMasterIdLst>
  <p:notesMasterIdLst>
    <p:notesMasterId r:id="rId34"/>
  </p:notesMasterIdLst>
  <p:sldIdLst>
    <p:sldId id="256" r:id="rId2"/>
    <p:sldId id="349" r:id="rId3"/>
    <p:sldId id="350" r:id="rId4"/>
    <p:sldId id="351" r:id="rId5"/>
    <p:sldId id="402" r:id="rId6"/>
    <p:sldId id="404" r:id="rId7"/>
    <p:sldId id="405" r:id="rId8"/>
    <p:sldId id="403" r:id="rId9"/>
    <p:sldId id="406" r:id="rId10"/>
    <p:sldId id="407" r:id="rId11"/>
    <p:sldId id="409" r:id="rId12"/>
    <p:sldId id="410" r:id="rId13"/>
    <p:sldId id="411" r:id="rId14"/>
    <p:sldId id="412" r:id="rId15"/>
    <p:sldId id="413" r:id="rId16"/>
    <p:sldId id="414" r:id="rId17"/>
    <p:sldId id="415" r:id="rId18"/>
    <p:sldId id="416" r:id="rId19"/>
    <p:sldId id="417" r:id="rId20"/>
    <p:sldId id="426" r:id="rId21"/>
    <p:sldId id="420" r:id="rId22"/>
    <p:sldId id="428" r:id="rId23"/>
    <p:sldId id="421" r:id="rId24"/>
    <p:sldId id="429" r:id="rId25"/>
    <p:sldId id="430" r:id="rId26"/>
    <p:sldId id="422" r:id="rId27"/>
    <p:sldId id="423" r:id="rId28"/>
    <p:sldId id="431" r:id="rId29"/>
    <p:sldId id="432" r:id="rId30"/>
    <p:sldId id="433" r:id="rId31"/>
    <p:sldId id="434" r:id="rId32"/>
    <p:sldId id="441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F1FD"/>
    <a:srgbClr val="FF6600"/>
    <a:srgbClr val="F6A8ED"/>
    <a:srgbClr val="F5C1A9"/>
    <a:srgbClr val="EAF1FC"/>
    <a:srgbClr val="E5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1416" y="-90"/>
      </p:cViewPr>
      <p:guideLst>
        <p:guide orient="horz" pos="2597"/>
        <p:guide pos="28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6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ACDF674-4CCB-418E-BE76-1E3714147B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037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0" charset="-128"/>
        <a:cs typeface="ＭＳ Ｐゴシック" pitchFamily="-11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BE5509-5975-4FEF-BDED-56F68B59E163}" type="slidenum">
              <a:rPr lang="en-US"/>
              <a:pPr/>
              <a:t>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>
              <a:latin typeface="Arial" charset="0"/>
              <a:ea typeface="ＭＳ Ｐゴシック" pitchFamily="-112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64CF2E0-CCC4-4E1E-9902-C3C36AB3FDA4}" type="datetimeFigureOut">
              <a:rPr lang="en-US" smtClean="0"/>
              <a:pPr/>
              <a:t>16-May-18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4CF2E0-CCC4-4E1E-9902-C3C36AB3FDA4}" type="datetimeFigureOut">
              <a:rPr lang="en-US" smtClean="0"/>
              <a:pPr/>
              <a:t>16-May-18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4CF2E0-CCC4-4E1E-9902-C3C36AB3FDA4}" type="datetimeFigureOut">
              <a:rPr lang="en-US" smtClean="0"/>
              <a:pPr/>
              <a:t>16-May-18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4CF2E0-CCC4-4E1E-9902-C3C36AB3FDA4}" type="datetimeFigureOut">
              <a:rPr lang="en-US" smtClean="0"/>
              <a:pPr/>
              <a:t>16-May-18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4CF2E0-CCC4-4E1E-9902-C3C36AB3FDA4}" type="datetimeFigureOut">
              <a:rPr lang="en-US" smtClean="0"/>
              <a:pPr/>
              <a:t>16-May-18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4CF2E0-CCC4-4E1E-9902-C3C36AB3FDA4}" type="datetimeFigureOut">
              <a:rPr lang="en-US" smtClean="0"/>
              <a:pPr/>
              <a:t>16-May-18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4CF2E0-CCC4-4E1E-9902-C3C36AB3FDA4}" type="datetimeFigureOut">
              <a:rPr lang="en-US" smtClean="0"/>
              <a:pPr/>
              <a:t>16-May-18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4CF2E0-CCC4-4E1E-9902-C3C36AB3FDA4}" type="datetimeFigureOut">
              <a:rPr lang="en-US" smtClean="0"/>
              <a:pPr/>
              <a:t>16-May-18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4CF2E0-CCC4-4E1E-9902-C3C36AB3FDA4}" type="datetimeFigureOut">
              <a:rPr lang="en-US" smtClean="0"/>
              <a:pPr/>
              <a:t>16-May-18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64CF2E0-CCC4-4E1E-9902-C3C36AB3FDA4}" type="datetimeFigureOut">
              <a:rPr lang="en-US" smtClean="0"/>
              <a:pPr/>
              <a:t>16-May-18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64CF2E0-CCC4-4E1E-9902-C3C36AB3FDA4}" type="datetimeFigureOut">
              <a:rPr lang="en-US" smtClean="0"/>
              <a:pPr/>
              <a:t>16-May-18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fld id="{564CF2E0-CCC4-4E1E-9902-C3C36AB3FDA4}" type="datetimeFigureOut">
              <a:rPr lang="en-US" smtClean="0"/>
              <a:pPr algn="r" eaLnBrk="1" latinLnBrk="0" hangingPunct="1"/>
              <a:t>16-May-18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5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2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5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noFill/>
          <a:ln w="25400"/>
        </p:spPr>
        <p:txBody>
          <a:bodyPr/>
          <a:lstStyle/>
          <a:p>
            <a:pPr eaLnBrk="1" hangingPunct="1"/>
            <a:r>
              <a:rPr lang="en-IE" smtClean="0">
                <a:ea typeface="ＭＳ Ｐゴシック" pitchFamily="-112" charset="-128"/>
              </a:rPr>
              <a:t>Digital Image Processing</a:t>
            </a:r>
            <a:endParaRPr lang="en-US" smtClean="0">
              <a:ea typeface="ＭＳ Ｐゴシック" pitchFamily="-112" charset="-128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IE" smtClean="0">
                <a:ea typeface="ＭＳ Ｐゴシック" pitchFamily="-112" charset="-128"/>
              </a:rPr>
              <a:t>Colour Image Processing</a:t>
            </a:r>
            <a:endParaRPr lang="en-US" smtClean="0">
              <a:ea typeface="ＭＳ Ｐゴシック" pitchFamily="-112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Content Placeholder 2"/>
          <p:cNvSpPr>
            <a:spLocks noGrp="1"/>
          </p:cNvSpPr>
          <p:nvPr>
            <p:ph idx="1"/>
          </p:nvPr>
        </p:nvSpPr>
        <p:spPr>
          <a:xfrm>
            <a:off x="5013325" y="1333500"/>
            <a:ext cx="4019550" cy="55245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mtClean="0">
                <a:ea typeface="ＭＳ Ｐゴシック" pitchFamily="-112" charset="-128"/>
              </a:rPr>
              <a:t>Green: 62% green, 25% red and 13% blue</a:t>
            </a:r>
          </a:p>
          <a:p>
            <a:pPr marL="0" indent="0">
              <a:buFontTx/>
              <a:buNone/>
            </a:pPr>
            <a:r>
              <a:rPr lang="en-US" smtClean="0">
                <a:ea typeface="ＭＳ Ｐゴシック" pitchFamily="-112" charset="-128"/>
              </a:rPr>
              <a:t>Red: 32% green, 67% red and 1% blue</a:t>
            </a:r>
            <a:endParaRPr lang="en-US" sz="3600" i="1" smtClean="0">
              <a:latin typeface="Times New Roman" pitchFamily="-112" charset="0"/>
              <a:ea typeface="ＭＳ Ｐゴシック" pitchFamily="-112" charset="-128"/>
              <a:cs typeface="Times New Roman" pitchFamily="-112" charset="0"/>
            </a:endParaRPr>
          </a:p>
        </p:txBody>
      </p:sp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>
                <a:ea typeface="ＭＳ Ｐゴシック" pitchFamily="-112" charset="-128"/>
              </a:rPr>
              <a:t>CIE Chromacity Diagram (cont…)</a:t>
            </a:r>
          </a:p>
        </p:txBody>
      </p:sp>
      <p:grpSp>
        <p:nvGrpSpPr>
          <p:cNvPr id="24579" name="Group 9"/>
          <p:cNvGrpSpPr>
            <a:grpSpLocks/>
          </p:cNvGrpSpPr>
          <p:nvPr/>
        </p:nvGrpSpPr>
        <p:grpSpPr bwMode="auto">
          <a:xfrm>
            <a:off x="-3175" y="1631950"/>
            <a:ext cx="260350" cy="5229225"/>
            <a:chOff x="-2" y="1034"/>
            <a:chExt cx="164" cy="3294"/>
          </a:xfrm>
        </p:grpSpPr>
        <p:pic>
          <p:nvPicPr>
            <p:cNvPr id="24582" name="Picture 10" descr="book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rot="-5400000">
              <a:off x="17" y="4184"/>
              <a:ext cx="125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583" name="Rectangle 11"/>
            <p:cNvSpPr>
              <a:spLocks noChangeArrowheads="1"/>
            </p:cNvSpPr>
            <p:nvPr/>
          </p:nvSpPr>
          <p:spPr bwMode="auto">
            <a:xfrm rot="-5400000">
              <a:off x="-1508" y="2540"/>
              <a:ext cx="3172" cy="15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/>
              <a:r>
                <a:rPr lang="en-IE" sz="1200">
                  <a:solidFill>
                    <a:schemeClr val="bg1"/>
                  </a:solidFill>
                </a:rPr>
                <a:t>Images taken from Gonzalez &amp; Woods, Digital Image Processing (2002)</a:t>
              </a:r>
              <a:endParaRPr lang="en-US" sz="1200">
                <a:solidFill>
                  <a:schemeClr val="bg1"/>
                </a:solidFill>
              </a:endParaRPr>
            </a:p>
          </p:txBody>
        </p:sp>
      </p:grp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3"/>
          <a:srcRect l="21164"/>
          <a:stretch>
            <a:fillRect/>
          </a:stretch>
        </p:blipFill>
        <p:spPr bwMode="auto">
          <a:xfrm>
            <a:off x="384175" y="1304925"/>
            <a:ext cx="4625975" cy="553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dirty="0" smtClean="0">
                <a:ea typeface="ＭＳ Ｐゴシック" pitchFamily="-112" charset="-128"/>
              </a:rPr>
              <a:t>Any colour located on the boundary of the </a:t>
            </a:r>
            <a:r>
              <a:rPr lang="en-US" dirty="0" err="1" smtClean="0">
                <a:ea typeface="ＭＳ Ｐゴシック" pitchFamily="-112" charset="-128"/>
              </a:rPr>
              <a:t>chromacity</a:t>
            </a:r>
            <a:r>
              <a:rPr lang="en-US" dirty="0" smtClean="0">
                <a:ea typeface="ＭＳ Ｐゴシック" pitchFamily="-112" charset="-128"/>
              </a:rPr>
              <a:t> chart is fully saturated</a:t>
            </a:r>
          </a:p>
          <a:p>
            <a:pPr marL="0" indent="0">
              <a:buFontTx/>
              <a:buNone/>
            </a:pPr>
            <a:r>
              <a:rPr lang="en-US" dirty="0" smtClean="0">
                <a:ea typeface="ＭＳ Ｐゴシック" pitchFamily="-112" charset="-128"/>
              </a:rPr>
              <a:t>The point of equal energy has equal amounts of each colour and is the CIE standard for pure white</a:t>
            </a:r>
          </a:p>
          <a:p>
            <a:pPr marL="0" indent="0">
              <a:buFontTx/>
              <a:buNone/>
            </a:pPr>
            <a:r>
              <a:rPr lang="en-US" dirty="0" smtClean="0">
                <a:ea typeface="ＭＳ Ｐゴシック" pitchFamily="-112" charset="-128"/>
              </a:rPr>
              <a:t>Any straight line joining two points in the diagram defines all of the different </a:t>
            </a:r>
            <a:r>
              <a:rPr lang="en-US" dirty="0" err="1" smtClean="0">
                <a:ea typeface="ＭＳ Ｐゴシック" pitchFamily="-112" charset="-128"/>
              </a:rPr>
              <a:t>colours</a:t>
            </a:r>
            <a:r>
              <a:rPr lang="en-US" dirty="0" smtClean="0">
                <a:ea typeface="ＭＳ Ｐゴシック" pitchFamily="-112" charset="-128"/>
              </a:rPr>
              <a:t> that can be obtained by combining these two </a:t>
            </a:r>
            <a:r>
              <a:rPr lang="en-US" dirty="0" err="1" smtClean="0">
                <a:ea typeface="ＭＳ Ｐゴシック" pitchFamily="-112" charset="-128"/>
              </a:rPr>
              <a:t>colours</a:t>
            </a:r>
            <a:r>
              <a:rPr lang="en-US" dirty="0" smtClean="0">
                <a:ea typeface="ＭＳ Ｐゴシック" pitchFamily="-112" charset="-128"/>
              </a:rPr>
              <a:t> additively</a:t>
            </a:r>
          </a:p>
          <a:p>
            <a:pPr marL="0" indent="0">
              <a:buFontTx/>
              <a:buNone/>
            </a:pPr>
            <a:r>
              <a:rPr lang="en-US" dirty="0" smtClean="0">
                <a:ea typeface="ＭＳ Ｐゴシック" pitchFamily="-112" charset="-128"/>
              </a:rPr>
              <a:t>This can be easily extended to three points</a:t>
            </a:r>
          </a:p>
        </p:txBody>
      </p:sp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>
                <a:ea typeface="ＭＳ Ｐゴシック" pitchFamily="-112" charset="-128"/>
              </a:rPr>
              <a:t>CIE Chromacity Diagram (cont…)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Content Placeholder 2"/>
          <p:cNvSpPr>
            <a:spLocks noGrp="1"/>
          </p:cNvSpPr>
          <p:nvPr>
            <p:ph idx="1"/>
          </p:nvPr>
        </p:nvSpPr>
        <p:spPr>
          <a:xfrm>
            <a:off x="5184775" y="1333500"/>
            <a:ext cx="3848100" cy="5524500"/>
          </a:xfrm>
        </p:spPr>
        <p:txBody>
          <a:bodyPr>
            <a:normAutofit lnSpcReduction="10000"/>
          </a:bodyPr>
          <a:lstStyle/>
          <a:p>
            <a:pPr marL="0" indent="0">
              <a:buFontTx/>
              <a:buNone/>
            </a:pPr>
            <a:r>
              <a:rPr lang="en-US" sz="2800" dirty="0" smtClean="0">
                <a:ea typeface="ＭＳ Ｐゴシック" pitchFamily="-112" charset="-128"/>
              </a:rPr>
              <a:t>This means the entire colour range cannot be displayed based on any three </a:t>
            </a:r>
            <a:r>
              <a:rPr lang="en-US" sz="2800" dirty="0" err="1" smtClean="0">
                <a:ea typeface="ＭＳ Ｐゴシック" pitchFamily="-112" charset="-128"/>
              </a:rPr>
              <a:t>colours</a:t>
            </a:r>
            <a:endParaRPr lang="en-US" sz="2800" dirty="0" smtClean="0">
              <a:ea typeface="ＭＳ Ｐゴシック" pitchFamily="-112" charset="-128"/>
            </a:endParaRPr>
          </a:p>
          <a:p>
            <a:pPr marL="0" indent="0">
              <a:buFontTx/>
              <a:buNone/>
            </a:pPr>
            <a:r>
              <a:rPr lang="en-US" sz="2800" dirty="0" smtClean="0">
                <a:ea typeface="ＭＳ Ｐゴシック" pitchFamily="-112" charset="-128"/>
              </a:rPr>
              <a:t>The triangle shows the typical colour gamut produced by RGB monitors</a:t>
            </a:r>
          </a:p>
          <a:p>
            <a:pPr marL="0" indent="0">
              <a:buFontTx/>
              <a:buNone/>
            </a:pPr>
            <a:r>
              <a:rPr lang="en-US" sz="2800" dirty="0" smtClean="0">
                <a:ea typeface="ＭＳ Ｐゴシック" pitchFamily="-112" charset="-128"/>
              </a:rPr>
              <a:t>The strange shape is the gamut achieved by high quality colour printers</a:t>
            </a:r>
          </a:p>
          <a:p>
            <a:pPr marL="0" indent="0">
              <a:buFontTx/>
              <a:buNone/>
            </a:pPr>
            <a:endParaRPr lang="en-US" sz="3600" i="1" dirty="0" smtClean="0">
              <a:latin typeface="Times New Roman" pitchFamily="-112" charset="0"/>
              <a:ea typeface="ＭＳ Ｐゴシック" pitchFamily="-112" charset="-128"/>
              <a:cs typeface="Times New Roman" pitchFamily="-112" charset="0"/>
            </a:endParaRPr>
          </a:p>
        </p:txBody>
      </p:sp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>
                <a:ea typeface="ＭＳ Ｐゴシック" pitchFamily="-112" charset="-128"/>
              </a:rPr>
              <a:t>CIE Chromacity Diagram (cont…)</a:t>
            </a:r>
          </a:p>
        </p:txBody>
      </p:sp>
      <p:grpSp>
        <p:nvGrpSpPr>
          <p:cNvPr id="26627" name="Group 9"/>
          <p:cNvGrpSpPr>
            <a:grpSpLocks/>
          </p:cNvGrpSpPr>
          <p:nvPr/>
        </p:nvGrpSpPr>
        <p:grpSpPr bwMode="auto">
          <a:xfrm>
            <a:off x="-3175" y="1631950"/>
            <a:ext cx="260350" cy="5229225"/>
            <a:chOff x="-2" y="1034"/>
            <a:chExt cx="164" cy="3294"/>
          </a:xfrm>
        </p:grpSpPr>
        <p:pic>
          <p:nvPicPr>
            <p:cNvPr id="26630" name="Picture 10" descr="book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rot="-5400000">
              <a:off x="17" y="4184"/>
              <a:ext cx="125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631" name="Rectangle 11"/>
            <p:cNvSpPr>
              <a:spLocks noChangeArrowheads="1"/>
            </p:cNvSpPr>
            <p:nvPr/>
          </p:nvSpPr>
          <p:spPr bwMode="auto">
            <a:xfrm rot="-5400000">
              <a:off x="-1508" y="2540"/>
              <a:ext cx="3172" cy="15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/>
              <a:r>
                <a:rPr lang="en-IE" sz="1200">
                  <a:solidFill>
                    <a:schemeClr val="bg1"/>
                  </a:solidFill>
                </a:rPr>
                <a:t>Images taken from Gonzalez &amp; Woods, Digital Image Processing (2002)</a:t>
              </a:r>
              <a:endParaRPr lang="en-US" sz="1200">
                <a:solidFill>
                  <a:schemeClr val="bg1"/>
                </a:solidFill>
              </a:endParaRPr>
            </a:p>
          </p:txBody>
        </p:sp>
      </p:grpSp>
      <p:pic>
        <p:nvPicPr>
          <p:cNvPr id="26629" name="Picture 3"/>
          <p:cNvPicPr>
            <a:picLocks noChangeAspect="1" noChangeArrowheads="1"/>
          </p:cNvPicPr>
          <p:nvPr/>
        </p:nvPicPr>
        <p:blipFill>
          <a:blip r:embed="rId3"/>
          <a:srcRect l="1697" b="7127"/>
          <a:stretch>
            <a:fillRect/>
          </a:stretch>
        </p:blipFill>
        <p:spPr bwMode="auto">
          <a:xfrm>
            <a:off x="328613" y="1493838"/>
            <a:ext cx="4846637" cy="528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>
                <a:ea typeface="ＭＳ Ｐゴシック" pitchFamily="-112" charset="-128"/>
              </a:rPr>
              <a:t>From the previous discussion it should be obvious that there are different ways to model colour</a:t>
            </a:r>
          </a:p>
          <a:p>
            <a:pPr marL="0" indent="0">
              <a:buFontTx/>
              <a:buNone/>
            </a:pPr>
            <a:r>
              <a:rPr lang="en-US" dirty="0" smtClean="0">
                <a:ea typeface="ＭＳ Ｐゴシック" pitchFamily="-112" charset="-128"/>
              </a:rPr>
              <a:t>We will consider two very popular models used in colour image processing:</a:t>
            </a:r>
          </a:p>
          <a:p>
            <a:pPr lvl="1"/>
            <a:r>
              <a:rPr lang="en-US" dirty="0" smtClean="0"/>
              <a:t>RGB (</a:t>
            </a:r>
            <a:r>
              <a:rPr lang="en-US" b="1" dirty="0" smtClean="0"/>
              <a:t>R</a:t>
            </a:r>
            <a:r>
              <a:rPr lang="en-US" dirty="0" smtClean="0"/>
              <a:t>ed </a:t>
            </a:r>
            <a:r>
              <a:rPr lang="en-US" b="1" dirty="0" smtClean="0"/>
              <a:t>G</a:t>
            </a:r>
            <a:r>
              <a:rPr lang="en-US" dirty="0" smtClean="0"/>
              <a:t>reen </a:t>
            </a:r>
            <a:r>
              <a:rPr lang="en-US" b="1" dirty="0" smtClean="0"/>
              <a:t>B</a:t>
            </a:r>
            <a:r>
              <a:rPr lang="en-US" dirty="0" smtClean="0"/>
              <a:t>lue)</a:t>
            </a:r>
          </a:p>
          <a:p>
            <a:pPr lvl="1"/>
            <a:r>
              <a:rPr lang="en-US" dirty="0" smtClean="0"/>
              <a:t>HIS (</a:t>
            </a:r>
            <a:r>
              <a:rPr lang="en-US" b="1" dirty="0" smtClean="0"/>
              <a:t>H</a:t>
            </a:r>
            <a:r>
              <a:rPr lang="en-US" dirty="0" smtClean="0"/>
              <a:t>ue </a:t>
            </a:r>
            <a:r>
              <a:rPr lang="en-US" b="1" dirty="0" smtClean="0"/>
              <a:t>S</a:t>
            </a:r>
            <a:r>
              <a:rPr lang="en-US" dirty="0" smtClean="0"/>
              <a:t>aturation </a:t>
            </a:r>
            <a:r>
              <a:rPr lang="en-US" b="1" dirty="0" smtClean="0"/>
              <a:t>I</a:t>
            </a:r>
            <a:r>
              <a:rPr lang="en-US" dirty="0" smtClean="0"/>
              <a:t>ntensity)</a:t>
            </a:r>
          </a:p>
        </p:txBody>
      </p:sp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112" charset="-128"/>
              </a:rPr>
              <a:t>Colour Models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FontTx/>
              <a:buNone/>
            </a:pPr>
            <a:r>
              <a:rPr lang="en-US" sz="3000" dirty="0" smtClean="0">
                <a:ea typeface="ＭＳ Ｐゴシック" pitchFamily="-112" charset="-128"/>
              </a:rPr>
              <a:t>In the RGB model each colour appears in its primary spectral components of red, green and blue</a:t>
            </a:r>
          </a:p>
          <a:p>
            <a:pPr marL="0" indent="0">
              <a:buFontTx/>
              <a:buNone/>
            </a:pPr>
            <a:r>
              <a:rPr lang="en-US" sz="3000" dirty="0" smtClean="0">
                <a:ea typeface="ＭＳ Ｐゴシック" pitchFamily="-112" charset="-128"/>
              </a:rPr>
              <a:t>The model is based on a Cartesian coordinate system</a:t>
            </a:r>
          </a:p>
          <a:p>
            <a:pPr lvl="1"/>
            <a:r>
              <a:rPr lang="en-US" sz="2600" dirty="0" smtClean="0"/>
              <a:t>RGB values are at 3 corners</a:t>
            </a:r>
          </a:p>
          <a:p>
            <a:pPr lvl="1"/>
            <a:r>
              <a:rPr lang="en-US" sz="2600" dirty="0" smtClean="0"/>
              <a:t>Cyan magenta and yellow are at three other corners</a:t>
            </a:r>
          </a:p>
          <a:p>
            <a:pPr lvl="1"/>
            <a:r>
              <a:rPr lang="en-US" sz="2600" dirty="0" smtClean="0"/>
              <a:t>Black is at the origin</a:t>
            </a:r>
          </a:p>
          <a:p>
            <a:pPr lvl="1"/>
            <a:r>
              <a:rPr lang="en-US" sz="2600" dirty="0" smtClean="0"/>
              <a:t>White is the corner furthest from the origin</a:t>
            </a:r>
          </a:p>
          <a:p>
            <a:pPr lvl="1"/>
            <a:r>
              <a:rPr lang="en-US" sz="2600" dirty="0" smtClean="0"/>
              <a:t>Different </a:t>
            </a:r>
            <a:r>
              <a:rPr lang="en-US" sz="2600" dirty="0" err="1" smtClean="0"/>
              <a:t>colours</a:t>
            </a:r>
            <a:r>
              <a:rPr lang="en-US" sz="2600" dirty="0" smtClean="0"/>
              <a:t> are points on or inside the cube represented by RGB vectors</a:t>
            </a:r>
          </a:p>
        </p:txBody>
      </p:sp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12" charset="-128"/>
              </a:rPr>
              <a:t>RGB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12" charset="-128"/>
              </a:rPr>
              <a:t>RGB (cont…)</a:t>
            </a:r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/>
          <a:srcRect l="37923"/>
          <a:stretch>
            <a:fillRect/>
          </a:stretch>
        </p:blipFill>
        <p:spPr bwMode="auto">
          <a:xfrm>
            <a:off x="2525713" y="1314450"/>
            <a:ext cx="6378575" cy="554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9700" name="Group 9"/>
          <p:cNvGrpSpPr>
            <a:grpSpLocks/>
          </p:cNvGrpSpPr>
          <p:nvPr/>
        </p:nvGrpSpPr>
        <p:grpSpPr bwMode="auto">
          <a:xfrm>
            <a:off x="-3175" y="1631950"/>
            <a:ext cx="260350" cy="5229225"/>
            <a:chOff x="-2" y="1034"/>
            <a:chExt cx="164" cy="3294"/>
          </a:xfrm>
        </p:grpSpPr>
        <p:pic>
          <p:nvPicPr>
            <p:cNvPr id="29702" name="Picture 10" descr="book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rot="-5400000">
              <a:off x="17" y="4184"/>
              <a:ext cx="125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703" name="Rectangle 11"/>
            <p:cNvSpPr>
              <a:spLocks noChangeArrowheads="1"/>
            </p:cNvSpPr>
            <p:nvPr/>
          </p:nvSpPr>
          <p:spPr bwMode="auto">
            <a:xfrm rot="-5400000">
              <a:off x="-1508" y="2540"/>
              <a:ext cx="3172" cy="15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/>
              <a:r>
                <a:rPr lang="en-IE" sz="1200">
                  <a:solidFill>
                    <a:schemeClr val="bg1"/>
                  </a:solidFill>
                </a:rPr>
                <a:t>Images taken from Gonzalez &amp; Woods, Digital Image Processing (2002)</a:t>
              </a:r>
              <a:endParaRPr lang="en-US" sz="1200">
                <a:solidFill>
                  <a:schemeClr val="bg1"/>
                </a:solidFill>
              </a:endParaRPr>
            </a:p>
          </p:txBody>
        </p:sp>
      </p:grpSp>
      <p:pic>
        <p:nvPicPr>
          <p:cNvPr id="29701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DF6FE"/>
              </a:clrFrom>
              <a:clrTo>
                <a:srgbClr val="FDF6FE">
                  <a:alpha val="0"/>
                </a:srgbClr>
              </a:clrTo>
            </a:clrChange>
          </a:blip>
          <a:srcRect l="31187" r="30013" b="13933"/>
          <a:stretch>
            <a:fillRect/>
          </a:stretch>
        </p:blipFill>
        <p:spPr bwMode="auto">
          <a:xfrm>
            <a:off x="596900" y="1301750"/>
            <a:ext cx="2616200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dirty="0" smtClean="0">
                <a:ea typeface="ＭＳ Ｐゴシック" pitchFamily="-112" charset="-128"/>
              </a:rPr>
              <a:t>Images represented in the RGB colour model consist of three component images – one for each primary colour</a:t>
            </a:r>
          </a:p>
          <a:p>
            <a:pPr marL="0" indent="0">
              <a:buFontTx/>
              <a:buNone/>
            </a:pPr>
            <a:r>
              <a:rPr lang="en-US" dirty="0" smtClean="0">
                <a:ea typeface="ＭＳ Ｐゴシック" pitchFamily="-112" charset="-128"/>
              </a:rPr>
              <a:t>When fed into a monitor these images are combined to create a composite colour image</a:t>
            </a:r>
          </a:p>
          <a:p>
            <a:pPr marL="0" indent="0">
              <a:buFontTx/>
              <a:buNone/>
            </a:pPr>
            <a:r>
              <a:rPr lang="en-US" dirty="0" smtClean="0">
                <a:ea typeface="ＭＳ Ｐゴシック" pitchFamily="-112" charset="-128"/>
              </a:rPr>
              <a:t>The number of bits used to represent each pixel is referred to as the colour depth</a:t>
            </a:r>
          </a:p>
          <a:p>
            <a:pPr marL="0" indent="0">
              <a:buFontTx/>
              <a:buNone/>
            </a:pPr>
            <a:r>
              <a:rPr lang="en-US" dirty="0" smtClean="0">
                <a:ea typeface="ＭＳ Ｐゴシック" pitchFamily="-112" charset="-128"/>
              </a:rPr>
              <a:t>A 24-bit image is often referred to as a full-colour image as it allows       = 16,777,216 </a:t>
            </a:r>
            <a:r>
              <a:rPr lang="en-US" dirty="0" err="1" smtClean="0">
                <a:ea typeface="ＭＳ Ｐゴシック" pitchFamily="-112" charset="-128"/>
              </a:rPr>
              <a:t>colours</a:t>
            </a:r>
            <a:endParaRPr lang="en-US" dirty="0" smtClean="0">
              <a:ea typeface="ＭＳ Ｐゴシック" pitchFamily="-112" charset="-128"/>
            </a:endParaRPr>
          </a:p>
        </p:txBody>
      </p:sp>
      <p:sp>
        <p:nvSpPr>
          <p:cNvPr id="307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12" charset="-128"/>
              </a:rPr>
              <a:t>RGB (cont…)</a:t>
            </a:r>
          </a:p>
        </p:txBody>
      </p:sp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5027613" y="5527675"/>
          <a:ext cx="709612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4" name="Equation" r:id="rId3" imgW="406400" imgH="381000" progId="Equation.3">
                  <p:embed/>
                </p:oleObj>
              </mc:Choice>
              <mc:Fallback>
                <p:oleObj name="Equation" r:id="rId3" imgW="406400" imgH="381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7613" y="5527675"/>
                        <a:ext cx="709612" cy="665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12" charset="-128"/>
              </a:rPr>
              <a:t>RGB (cont…)</a:t>
            </a:r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2"/>
          <a:srcRect l="30911" b="31004"/>
          <a:stretch>
            <a:fillRect/>
          </a:stretch>
        </p:blipFill>
        <p:spPr bwMode="auto">
          <a:xfrm>
            <a:off x="1358900" y="1266825"/>
            <a:ext cx="6948488" cy="559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1748" name="Group 9"/>
          <p:cNvGrpSpPr>
            <a:grpSpLocks/>
          </p:cNvGrpSpPr>
          <p:nvPr/>
        </p:nvGrpSpPr>
        <p:grpSpPr bwMode="auto">
          <a:xfrm>
            <a:off x="-3175" y="1631950"/>
            <a:ext cx="260350" cy="5229225"/>
            <a:chOff x="-2" y="1034"/>
            <a:chExt cx="164" cy="3294"/>
          </a:xfrm>
        </p:grpSpPr>
        <p:pic>
          <p:nvPicPr>
            <p:cNvPr id="31749" name="Picture 10" descr="book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rot="-5400000">
              <a:off x="17" y="4184"/>
              <a:ext cx="125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750" name="Rectangle 11"/>
            <p:cNvSpPr>
              <a:spLocks noChangeArrowheads="1"/>
            </p:cNvSpPr>
            <p:nvPr/>
          </p:nvSpPr>
          <p:spPr bwMode="auto">
            <a:xfrm rot="-5400000">
              <a:off x="-1508" y="2540"/>
              <a:ext cx="3172" cy="15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/>
              <a:r>
                <a:rPr lang="en-IE" sz="1200">
                  <a:solidFill>
                    <a:schemeClr val="bg1"/>
                  </a:solidFill>
                </a:rPr>
                <a:t>Images taken from Gonzalez &amp; Woods, Digital Image Processing (2002)</a:t>
              </a:r>
              <a:endParaRPr lang="en-US" sz="12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dirty="0" smtClean="0">
                <a:ea typeface="ＭＳ Ｐゴシック" pitchFamily="-112" charset="-128"/>
              </a:rPr>
              <a:t>RGB is useful for hardware implementations and is serendipitously related to the way in which the human visual system works </a:t>
            </a:r>
          </a:p>
          <a:p>
            <a:pPr marL="0" indent="0">
              <a:buFontTx/>
              <a:buNone/>
            </a:pPr>
            <a:r>
              <a:rPr lang="en-US" dirty="0" smtClean="0">
                <a:ea typeface="ＭＳ Ｐゴシック" pitchFamily="-112" charset="-128"/>
              </a:rPr>
              <a:t>However, RGB is not a particularly intuitive way in which to describe </a:t>
            </a:r>
            <a:r>
              <a:rPr lang="en-US" dirty="0" err="1" smtClean="0">
                <a:ea typeface="ＭＳ Ｐゴシック" pitchFamily="-112" charset="-128"/>
              </a:rPr>
              <a:t>colours</a:t>
            </a:r>
            <a:endParaRPr lang="en-US" dirty="0" smtClean="0">
              <a:ea typeface="ＭＳ Ｐゴシック" pitchFamily="-112" charset="-128"/>
            </a:endParaRPr>
          </a:p>
          <a:p>
            <a:pPr marL="0" indent="0">
              <a:buFontTx/>
              <a:buNone/>
            </a:pPr>
            <a:r>
              <a:rPr lang="en-US" dirty="0" smtClean="0">
                <a:ea typeface="ＭＳ Ｐゴシック" pitchFamily="-112" charset="-128"/>
              </a:rPr>
              <a:t>Rather when people describe </a:t>
            </a:r>
            <a:r>
              <a:rPr lang="en-US" dirty="0" err="1" smtClean="0">
                <a:ea typeface="ＭＳ Ｐゴシック" pitchFamily="-112" charset="-128"/>
              </a:rPr>
              <a:t>colours</a:t>
            </a:r>
            <a:r>
              <a:rPr lang="en-US" dirty="0" smtClean="0">
                <a:ea typeface="ＭＳ Ｐゴシック" pitchFamily="-112" charset="-128"/>
              </a:rPr>
              <a:t> they tend to use </a:t>
            </a:r>
            <a:r>
              <a:rPr lang="en-US" b="1" dirty="0" smtClean="0">
                <a:ea typeface="ＭＳ Ｐゴシック" pitchFamily="-112" charset="-128"/>
              </a:rPr>
              <a:t>hue</a:t>
            </a:r>
            <a:r>
              <a:rPr lang="en-US" dirty="0" smtClean="0">
                <a:ea typeface="ＭＳ Ｐゴシック" pitchFamily="-112" charset="-128"/>
              </a:rPr>
              <a:t>, </a:t>
            </a:r>
            <a:r>
              <a:rPr lang="en-US" b="1" dirty="0" smtClean="0">
                <a:ea typeface="ＭＳ Ｐゴシック" pitchFamily="-112" charset="-128"/>
              </a:rPr>
              <a:t>saturation </a:t>
            </a:r>
            <a:r>
              <a:rPr lang="en-US" dirty="0" smtClean="0">
                <a:ea typeface="ＭＳ Ｐゴシック" pitchFamily="-112" charset="-128"/>
              </a:rPr>
              <a:t>and </a:t>
            </a:r>
            <a:r>
              <a:rPr lang="en-US" b="1" dirty="0" smtClean="0">
                <a:ea typeface="ＭＳ Ｐゴシック" pitchFamily="-112" charset="-128"/>
              </a:rPr>
              <a:t>brightness</a:t>
            </a:r>
          </a:p>
          <a:p>
            <a:pPr marL="0" indent="0">
              <a:buFontTx/>
              <a:buNone/>
            </a:pPr>
            <a:r>
              <a:rPr lang="en-US" dirty="0" smtClean="0">
                <a:ea typeface="ＭＳ Ｐゴシック" pitchFamily="-112" charset="-128"/>
              </a:rPr>
              <a:t>RGB is great for colour generation, but HSI is great for colour description</a:t>
            </a:r>
          </a:p>
        </p:txBody>
      </p:sp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112" charset="-128"/>
              </a:rPr>
              <a:t>The HSI Colour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dirty="0" smtClean="0">
                <a:ea typeface="ＭＳ Ｐゴシック" pitchFamily="-112" charset="-128"/>
              </a:rPr>
              <a:t>The HSI model uses three measures to describe </a:t>
            </a:r>
            <a:r>
              <a:rPr lang="en-US" dirty="0" err="1" smtClean="0">
                <a:ea typeface="ＭＳ Ｐゴシック" pitchFamily="-112" charset="-128"/>
              </a:rPr>
              <a:t>colours</a:t>
            </a:r>
            <a:r>
              <a:rPr lang="en-US" dirty="0" smtClean="0">
                <a:ea typeface="ＭＳ Ｐゴシック" pitchFamily="-112" charset="-128"/>
              </a:rPr>
              <a:t>:</a:t>
            </a:r>
          </a:p>
          <a:p>
            <a:pPr lvl="1"/>
            <a:r>
              <a:rPr lang="en-US" b="1" dirty="0" smtClean="0"/>
              <a:t>Hue:</a:t>
            </a:r>
            <a:r>
              <a:rPr lang="en-US" dirty="0" smtClean="0"/>
              <a:t> A colour attribute that describes a pure colour (pure yellow, orange or red)</a:t>
            </a:r>
          </a:p>
          <a:p>
            <a:pPr lvl="1"/>
            <a:r>
              <a:rPr lang="en-US" b="1" dirty="0" smtClean="0"/>
              <a:t>Saturation:</a:t>
            </a:r>
            <a:r>
              <a:rPr lang="en-US" dirty="0" smtClean="0"/>
              <a:t> Gives a measure of how much a pure colour is diluted with white light</a:t>
            </a:r>
          </a:p>
          <a:p>
            <a:pPr lvl="1"/>
            <a:r>
              <a:rPr lang="en-US" b="1" dirty="0" smtClean="0"/>
              <a:t>Intensity:</a:t>
            </a:r>
            <a:r>
              <a:rPr lang="en-US" dirty="0" smtClean="0"/>
              <a:t> Brightness is nearly impossible to measure because it is so subjective. Instead we use intensity. Intensity is the same achromatic notion that we have seen in grey level images</a:t>
            </a:r>
          </a:p>
        </p:txBody>
      </p:sp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a typeface="ＭＳ Ｐゴシック" pitchFamily="-112" charset="-128"/>
              </a:rPr>
              <a:t>The HSI Colour Model (cont…)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>
                <a:ea typeface="ＭＳ Ｐゴシック" pitchFamily="-112" charset="-128"/>
              </a:rPr>
              <a:t>Today we’ll look at colour image processing, covering:</a:t>
            </a:r>
          </a:p>
          <a:p>
            <a:pPr lvl="1"/>
            <a:r>
              <a:rPr lang="en-US" dirty="0" smtClean="0"/>
              <a:t>Colour fundamentals</a:t>
            </a:r>
          </a:p>
          <a:p>
            <a:pPr lvl="1"/>
            <a:r>
              <a:rPr lang="en-US" dirty="0" smtClean="0"/>
              <a:t>Colour models</a:t>
            </a:r>
          </a:p>
        </p:txBody>
      </p:sp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12" charset="-128"/>
              </a:rPr>
              <a:t>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>
                <a:ea typeface="ＭＳ Ｐゴシック" pitchFamily="-112" charset="-128"/>
              </a:rPr>
              <a:t>Intensity can be extracted from RGB images – which is not surprising if we stop to think about it</a:t>
            </a:r>
          </a:p>
          <a:p>
            <a:pPr marL="0" indent="0">
              <a:buFontTx/>
              <a:buNone/>
            </a:pPr>
            <a:r>
              <a:rPr lang="en-US" dirty="0" smtClean="0">
                <a:ea typeface="ＭＳ Ｐゴシック" pitchFamily="-112" charset="-128"/>
              </a:rPr>
              <a:t>Remember the diagonal on the RGB colour cube that we saw previously ran from black to white</a:t>
            </a:r>
          </a:p>
          <a:p>
            <a:pPr marL="0" indent="0">
              <a:buFontTx/>
              <a:buNone/>
            </a:pPr>
            <a:r>
              <a:rPr lang="en-US" dirty="0" smtClean="0">
                <a:ea typeface="ＭＳ Ｐゴシック" pitchFamily="-112" charset="-128"/>
              </a:rPr>
              <a:t>Now consider if we stand this cube on the black vertex and position the white vertex directly above it</a:t>
            </a:r>
          </a:p>
        </p:txBody>
      </p:sp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12" charset="-128"/>
              </a:rPr>
              <a:t>HSI, Intensity &amp; RGB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>
                <a:ea typeface="ＭＳ Ｐゴシック" pitchFamily="-112" charset="-128"/>
              </a:rPr>
              <a:t>Now the intensity component </a:t>
            </a:r>
            <a:br>
              <a:rPr lang="en-US" dirty="0" smtClean="0">
                <a:ea typeface="ＭＳ Ｐゴシック" pitchFamily="-112" charset="-128"/>
              </a:rPr>
            </a:br>
            <a:r>
              <a:rPr lang="en-US" dirty="0" smtClean="0">
                <a:ea typeface="ＭＳ Ｐゴシック" pitchFamily="-112" charset="-128"/>
              </a:rPr>
              <a:t>of any colour can be </a:t>
            </a:r>
            <a:br>
              <a:rPr lang="en-US" dirty="0" smtClean="0">
                <a:ea typeface="ＭＳ Ｐゴシック" pitchFamily="-112" charset="-128"/>
              </a:rPr>
            </a:br>
            <a:r>
              <a:rPr lang="en-US" dirty="0" smtClean="0">
                <a:ea typeface="ＭＳ Ｐゴシック" pitchFamily="-112" charset="-128"/>
              </a:rPr>
              <a:t>determined by passing a </a:t>
            </a:r>
            <a:br>
              <a:rPr lang="en-US" dirty="0" smtClean="0">
                <a:ea typeface="ＭＳ Ｐゴシック" pitchFamily="-112" charset="-128"/>
              </a:rPr>
            </a:br>
            <a:r>
              <a:rPr lang="en-US" dirty="0" smtClean="0">
                <a:ea typeface="ＭＳ Ｐゴシック" pitchFamily="-112" charset="-128"/>
              </a:rPr>
              <a:t>plane </a:t>
            </a:r>
            <a:r>
              <a:rPr lang="en-US" i="1" dirty="0" smtClean="0">
                <a:ea typeface="ＭＳ Ｐゴシック" pitchFamily="-112" charset="-128"/>
              </a:rPr>
              <a:t>perpendicular</a:t>
            </a:r>
            <a:r>
              <a:rPr lang="en-US" dirty="0" smtClean="0">
                <a:ea typeface="ＭＳ Ｐゴシック" pitchFamily="-112" charset="-128"/>
              </a:rPr>
              <a:t> to </a:t>
            </a:r>
            <a:br>
              <a:rPr lang="en-US" dirty="0" smtClean="0">
                <a:ea typeface="ＭＳ Ｐゴシック" pitchFamily="-112" charset="-128"/>
              </a:rPr>
            </a:br>
            <a:r>
              <a:rPr lang="en-US" dirty="0" smtClean="0">
                <a:ea typeface="ＭＳ Ｐゴシック" pitchFamily="-112" charset="-128"/>
              </a:rPr>
              <a:t>the </a:t>
            </a:r>
            <a:r>
              <a:rPr lang="en-US" dirty="0" err="1" smtClean="0">
                <a:ea typeface="ＭＳ Ｐゴシック" pitchFamily="-112" charset="-128"/>
              </a:rPr>
              <a:t>intenisty</a:t>
            </a:r>
            <a:r>
              <a:rPr lang="en-US" dirty="0" smtClean="0">
                <a:ea typeface="ＭＳ Ｐゴシック" pitchFamily="-112" charset="-128"/>
              </a:rPr>
              <a:t> axis and </a:t>
            </a:r>
            <a:br>
              <a:rPr lang="en-US" dirty="0" smtClean="0">
                <a:ea typeface="ＭＳ Ｐゴシック" pitchFamily="-112" charset="-128"/>
              </a:rPr>
            </a:br>
            <a:r>
              <a:rPr lang="en-US" dirty="0" smtClean="0">
                <a:ea typeface="ＭＳ Ｐゴシック" pitchFamily="-112" charset="-128"/>
              </a:rPr>
              <a:t>containing the colour </a:t>
            </a:r>
            <a:br>
              <a:rPr lang="en-US" dirty="0" smtClean="0">
                <a:ea typeface="ＭＳ Ｐゴシック" pitchFamily="-112" charset="-128"/>
              </a:rPr>
            </a:br>
            <a:r>
              <a:rPr lang="en-US" dirty="0" smtClean="0">
                <a:ea typeface="ＭＳ Ｐゴシック" pitchFamily="-112" charset="-128"/>
              </a:rPr>
              <a:t>point</a:t>
            </a:r>
          </a:p>
          <a:p>
            <a:pPr marL="0" indent="0">
              <a:buFontTx/>
              <a:buNone/>
            </a:pPr>
            <a:r>
              <a:rPr lang="en-US" dirty="0" smtClean="0">
                <a:ea typeface="ＭＳ Ｐゴシック" pitchFamily="-112" charset="-128"/>
              </a:rPr>
              <a:t>The intersection of the plane </a:t>
            </a:r>
            <a:br>
              <a:rPr lang="en-US" dirty="0" smtClean="0">
                <a:ea typeface="ＭＳ Ｐゴシック" pitchFamily="-112" charset="-128"/>
              </a:rPr>
            </a:br>
            <a:r>
              <a:rPr lang="en-US" dirty="0" smtClean="0">
                <a:ea typeface="ＭＳ Ｐゴシック" pitchFamily="-112" charset="-128"/>
              </a:rPr>
              <a:t>with the intensity axis gives us the intensity component of the colour</a:t>
            </a:r>
          </a:p>
        </p:txBody>
      </p:sp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12" charset="-128"/>
              </a:rPr>
              <a:t>HSI, Intensity &amp; RGB (cont…)</a:t>
            </a:r>
          </a:p>
        </p:txBody>
      </p:sp>
      <p:grpSp>
        <p:nvGrpSpPr>
          <p:cNvPr id="35843" name="Group 9"/>
          <p:cNvGrpSpPr>
            <a:grpSpLocks/>
          </p:cNvGrpSpPr>
          <p:nvPr/>
        </p:nvGrpSpPr>
        <p:grpSpPr bwMode="auto">
          <a:xfrm>
            <a:off x="-3175" y="1631950"/>
            <a:ext cx="260350" cy="5229225"/>
            <a:chOff x="-2" y="1034"/>
            <a:chExt cx="164" cy="3294"/>
          </a:xfrm>
        </p:grpSpPr>
        <p:pic>
          <p:nvPicPr>
            <p:cNvPr id="35846" name="Picture 10" descr="book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rot="-5400000">
              <a:off x="17" y="4184"/>
              <a:ext cx="125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5847" name="Rectangle 11"/>
            <p:cNvSpPr>
              <a:spLocks noChangeArrowheads="1"/>
            </p:cNvSpPr>
            <p:nvPr/>
          </p:nvSpPr>
          <p:spPr bwMode="auto">
            <a:xfrm rot="-5400000">
              <a:off x="-1508" y="2540"/>
              <a:ext cx="3172" cy="15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/>
              <a:r>
                <a:rPr lang="en-IE" sz="1200">
                  <a:solidFill>
                    <a:schemeClr val="bg1"/>
                  </a:solidFill>
                </a:rPr>
                <a:t>Images taken from Gonzalez &amp; Woods, Digital Image Processing (2002)</a:t>
              </a:r>
              <a:endParaRPr lang="en-US" sz="1200">
                <a:solidFill>
                  <a:schemeClr val="bg1"/>
                </a:solidFill>
              </a:endParaRPr>
            </a:p>
          </p:txBody>
        </p:sp>
      </p:grpSp>
      <p:pic>
        <p:nvPicPr>
          <p:cNvPr id="35844" name="Picture 3"/>
          <p:cNvPicPr>
            <a:picLocks noChangeAspect="1" noChangeArrowheads="1"/>
          </p:cNvPicPr>
          <p:nvPr/>
        </p:nvPicPr>
        <p:blipFill>
          <a:blip r:embed="rId3"/>
          <a:srcRect l="8081" r="51601" b="20607"/>
          <a:stretch>
            <a:fillRect/>
          </a:stretch>
        </p:blipFill>
        <p:spPr bwMode="auto">
          <a:xfrm>
            <a:off x="5167313" y="1446213"/>
            <a:ext cx="3736975" cy="394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3"/>
          <p:cNvPicPr>
            <a:picLocks noChangeAspect="1" noChangeArrowheads="1"/>
          </p:cNvPicPr>
          <p:nvPr/>
        </p:nvPicPr>
        <p:blipFill>
          <a:blip r:embed="rId2"/>
          <a:srcRect l="50902" r="6277" b="20607"/>
          <a:stretch>
            <a:fillRect/>
          </a:stretch>
        </p:blipFill>
        <p:spPr bwMode="auto">
          <a:xfrm>
            <a:off x="5129213" y="2597150"/>
            <a:ext cx="3970337" cy="394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>
                <a:ea typeface="ＭＳ Ｐゴシック" pitchFamily="-112" charset="-128"/>
              </a:rPr>
              <a:t>In a similar way we can extract the hue from the RGB colour cube</a:t>
            </a:r>
          </a:p>
          <a:p>
            <a:pPr marL="0" indent="0">
              <a:buFontTx/>
              <a:buNone/>
            </a:pPr>
            <a:r>
              <a:rPr lang="en-US" dirty="0" smtClean="0">
                <a:ea typeface="ＭＳ Ｐゴシック" pitchFamily="-112" charset="-128"/>
              </a:rPr>
              <a:t>Consider a plane defined by </a:t>
            </a:r>
            <a:br>
              <a:rPr lang="en-US" dirty="0" smtClean="0">
                <a:ea typeface="ＭＳ Ｐゴシック" pitchFamily="-112" charset="-128"/>
              </a:rPr>
            </a:br>
            <a:r>
              <a:rPr lang="en-US" dirty="0" smtClean="0">
                <a:ea typeface="ＭＳ Ｐゴシック" pitchFamily="-112" charset="-128"/>
              </a:rPr>
              <a:t>the three points cyan, black </a:t>
            </a:r>
            <a:br>
              <a:rPr lang="en-US" dirty="0" smtClean="0">
                <a:ea typeface="ＭＳ Ｐゴシック" pitchFamily="-112" charset="-128"/>
              </a:rPr>
            </a:br>
            <a:r>
              <a:rPr lang="en-US" dirty="0" smtClean="0">
                <a:ea typeface="ＭＳ Ｐゴシック" pitchFamily="-112" charset="-128"/>
              </a:rPr>
              <a:t>and white</a:t>
            </a:r>
          </a:p>
          <a:p>
            <a:pPr marL="0" indent="0">
              <a:buFontTx/>
              <a:buNone/>
            </a:pPr>
            <a:r>
              <a:rPr lang="en-US" dirty="0" smtClean="0">
                <a:ea typeface="ＭＳ Ｐゴシック" pitchFamily="-112" charset="-128"/>
              </a:rPr>
              <a:t>All points contained in </a:t>
            </a:r>
            <a:br>
              <a:rPr lang="en-US" dirty="0" smtClean="0">
                <a:ea typeface="ＭＳ Ｐゴシック" pitchFamily="-112" charset="-128"/>
              </a:rPr>
            </a:br>
            <a:r>
              <a:rPr lang="en-US" dirty="0" smtClean="0">
                <a:ea typeface="ＭＳ Ｐゴシック" pitchFamily="-112" charset="-128"/>
              </a:rPr>
              <a:t>this plane must have the </a:t>
            </a:r>
            <a:br>
              <a:rPr lang="en-US" dirty="0" smtClean="0">
                <a:ea typeface="ＭＳ Ｐゴシック" pitchFamily="-112" charset="-128"/>
              </a:rPr>
            </a:br>
            <a:r>
              <a:rPr lang="en-US" dirty="0" smtClean="0">
                <a:ea typeface="ＭＳ Ｐゴシック" pitchFamily="-112" charset="-128"/>
              </a:rPr>
              <a:t>same hue (cyan) as black </a:t>
            </a:r>
            <a:br>
              <a:rPr lang="en-US" dirty="0" smtClean="0">
                <a:ea typeface="ＭＳ Ｐゴシック" pitchFamily="-112" charset="-128"/>
              </a:rPr>
            </a:br>
            <a:r>
              <a:rPr lang="en-US" dirty="0" smtClean="0">
                <a:ea typeface="ＭＳ Ｐゴシック" pitchFamily="-112" charset="-128"/>
              </a:rPr>
              <a:t>and white cannot contribute </a:t>
            </a:r>
            <a:br>
              <a:rPr lang="en-US" dirty="0" smtClean="0">
                <a:ea typeface="ＭＳ Ｐゴシック" pitchFamily="-112" charset="-128"/>
              </a:rPr>
            </a:br>
            <a:r>
              <a:rPr lang="en-US" dirty="0" smtClean="0">
                <a:ea typeface="ＭＳ Ｐゴシック" pitchFamily="-112" charset="-128"/>
              </a:rPr>
              <a:t>hue information to a colour</a:t>
            </a:r>
          </a:p>
        </p:txBody>
      </p:sp>
      <p:sp>
        <p:nvSpPr>
          <p:cNvPr id="368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12" charset="-128"/>
              </a:rPr>
              <a:t>HSI, Hue &amp; RGB</a:t>
            </a:r>
          </a:p>
        </p:txBody>
      </p:sp>
      <p:grpSp>
        <p:nvGrpSpPr>
          <p:cNvPr id="36869" name="Group 9"/>
          <p:cNvGrpSpPr>
            <a:grpSpLocks/>
          </p:cNvGrpSpPr>
          <p:nvPr/>
        </p:nvGrpSpPr>
        <p:grpSpPr bwMode="auto">
          <a:xfrm>
            <a:off x="-3175" y="1631950"/>
            <a:ext cx="260350" cy="5229225"/>
            <a:chOff x="-2" y="1034"/>
            <a:chExt cx="164" cy="3294"/>
          </a:xfrm>
        </p:grpSpPr>
        <p:pic>
          <p:nvPicPr>
            <p:cNvPr id="36870" name="Picture 10" descr="book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rot="-5400000">
              <a:off x="17" y="4184"/>
              <a:ext cx="125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871" name="Rectangle 11"/>
            <p:cNvSpPr>
              <a:spLocks noChangeArrowheads="1"/>
            </p:cNvSpPr>
            <p:nvPr/>
          </p:nvSpPr>
          <p:spPr bwMode="auto">
            <a:xfrm rot="-5400000">
              <a:off x="-1508" y="2540"/>
              <a:ext cx="3172" cy="15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/>
              <a:r>
                <a:rPr lang="en-IE" sz="1200">
                  <a:solidFill>
                    <a:schemeClr val="bg1"/>
                  </a:solidFill>
                </a:rPr>
                <a:t>Images taken from Gonzalez &amp; Woods, Digital Image Processing (2002)</a:t>
              </a:r>
              <a:endParaRPr lang="en-US" sz="12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3"/>
          <p:cNvPicPr>
            <a:picLocks noChangeAspect="1" noChangeArrowheads="1"/>
          </p:cNvPicPr>
          <p:nvPr/>
        </p:nvPicPr>
        <p:blipFill>
          <a:blip r:embed="rId2"/>
          <a:srcRect l="36060" r="27664" b="67088"/>
          <a:stretch>
            <a:fillRect/>
          </a:stretch>
        </p:blipFill>
        <p:spPr bwMode="auto">
          <a:xfrm>
            <a:off x="4714875" y="2519363"/>
            <a:ext cx="4362450" cy="325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sz="2400" dirty="0" smtClean="0">
                <a:ea typeface="ＭＳ Ｐゴシック" pitchFamily="-112" charset="-128"/>
              </a:rPr>
              <a:t>Consider if we look straight down at the RGB cube as it was arranged previously</a:t>
            </a:r>
          </a:p>
          <a:p>
            <a:pPr marL="0" indent="0">
              <a:buFontTx/>
              <a:buNone/>
            </a:pPr>
            <a:r>
              <a:rPr lang="en-US" sz="2400" dirty="0" smtClean="0">
                <a:ea typeface="ＭＳ Ｐゴシック" pitchFamily="-112" charset="-128"/>
              </a:rPr>
              <a:t>We would see a hexagonal </a:t>
            </a:r>
            <a:br>
              <a:rPr lang="en-US" sz="2400" dirty="0" smtClean="0">
                <a:ea typeface="ＭＳ Ｐゴシック" pitchFamily="-112" charset="-128"/>
              </a:rPr>
            </a:br>
            <a:r>
              <a:rPr lang="en-US" sz="2400" dirty="0" smtClean="0">
                <a:ea typeface="ＭＳ Ｐゴシック" pitchFamily="-112" charset="-128"/>
              </a:rPr>
              <a:t>shape with each primary </a:t>
            </a:r>
            <a:br>
              <a:rPr lang="en-US" sz="2400" dirty="0" smtClean="0">
                <a:ea typeface="ＭＳ Ｐゴシック" pitchFamily="-112" charset="-128"/>
              </a:rPr>
            </a:br>
            <a:r>
              <a:rPr lang="en-US" sz="2400" dirty="0" smtClean="0">
                <a:ea typeface="ＭＳ Ｐゴシック" pitchFamily="-112" charset="-128"/>
              </a:rPr>
              <a:t>colour separated by 120° </a:t>
            </a:r>
            <a:br>
              <a:rPr lang="en-US" sz="2400" dirty="0" smtClean="0">
                <a:ea typeface="ＭＳ Ｐゴシック" pitchFamily="-112" charset="-128"/>
              </a:rPr>
            </a:br>
            <a:r>
              <a:rPr lang="en-US" sz="2400" dirty="0" smtClean="0">
                <a:ea typeface="ＭＳ Ｐゴシック" pitchFamily="-112" charset="-128"/>
              </a:rPr>
              <a:t>and secondary colors at 60° </a:t>
            </a:r>
          </a:p>
          <a:p>
            <a:pPr marL="0" indent="0">
              <a:buFontTx/>
              <a:buNone/>
            </a:pPr>
            <a:r>
              <a:rPr lang="en-US" sz="2400" dirty="0" smtClean="0">
                <a:ea typeface="ＭＳ Ｐゴシック" pitchFamily="-112" charset="-128"/>
              </a:rPr>
              <a:t>from the primaries. So the </a:t>
            </a:r>
          </a:p>
          <a:p>
            <a:pPr marL="0" indent="0">
              <a:buFontTx/>
              <a:buNone/>
            </a:pPr>
            <a:r>
              <a:rPr lang="en-US" sz="2400" dirty="0" smtClean="0">
                <a:ea typeface="ＭＳ Ｐゴシック" pitchFamily="-112" charset="-128"/>
              </a:rPr>
              <a:t>HSI model is composed of a </a:t>
            </a:r>
          </a:p>
          <a:p>
            <a:pPr marL="0" indent="0">
              <a:buFontTx/>
              <a:buNone/>
            </a:pPr>
            <a:r>
              <a:rPr lang="en-US" sz="2400" dirty="0" smtClean="0">
                <a:ea typeface="ＭＳ Ｐゴシック" pitchFamily="-112" charset="-128"/>
              </a:rPr>
              <a:t>vertical intensity axis and the locus</a:t>
            </a:r>
          </a:p>
          <a:p>
            <a:pPr marL="0" indent="0">
              <a:buFontTx/>
              <a:buNone/>
            </a:pPr>
            <a:r>
              <a:rPr lang="en-US" sz="2400" dirty="0" smtClean="0">
                <a:ea typeface="ＭＳ Ｐゴシック" pitchFamily="-112" charset="-128"/>
              </a:rPr>
              <a:t>of colour points that lie on planes </a:t>
            </a:r>
          </a:p>
          <a:p>
            <a:pPr marL="0" indent="0">
              <a:buFontTx/>
              <a:buNone/>
            </a:pPr>
            <a:r>
              <a:rPr lang="en-US" sz="2400" dirty="0" smtClean="0">
                <a:ea typeface="ＭＳ Ｐゴシック" pitchFamily="-112" charset="-128"/>
              </a:rPr>
              <a:t>perpendicular to that axis</a:t>
            </a:r>
          </a:p>
        </p:txBody>
      </p:sp>
      <p:sp>
        <p:nvSpPr>
          <p:cNvPr id="3789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112" charset="-128"/>
              </a:rPr>
              <a:t>The HSI Colour Model</a:t>
            </a:r>
          </a:p>
        </p:txBody>
      </p:sp>
      <p:grpSp>
        <p:nvGrpSpPr>
          <p:cNvPr id="37892" name="Group 9"/>
          <p:cNvGrpSpPr>
            <a:grpSpLocks/>
          </p:cNvGrpSpPr>
          <p:nvPr/>
        </p:nvGrpSpPr>
        <p:grpSpPr bwMode="auto">
          <a:xfrm>
            <a:off x="-3175" y="1631950"/>
            <a:ext cx="260350" cy="5229225"/>
            <a:chOff x="-2" y="1034"/>
            <a:chExt cx="164" cy="3294"/>
          </a:xfrm>
        </p:grpSpPr>
        <p:pic>
          <p:nvPicPr>
            <p:cNvPr id="37894" name="Picture 10" descr="book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rot="-5400000">
              <a:off x="17" y="4184"/>
              <a:ext cx="125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7895" name="Rectangle 11"/>
            <p:cNvSpPr>
              <a:spLocks noChangeArrowheads="1"/>
            </p:cNvSpPr>
            <p:nvPr/>
          </p:nvSpPr>
          <p:spPr bwMode="auto">
            <a:xfrm rot="-5400000">
              <a:off x="-1508" y="2540"/>
              <a:ext cx="3172" cy="15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/>
              <a:r>
                <a:rPr lang="en-IE" sz="1200">
                  <a:solidFill>
                    <a:schemeClr val="bg1"/>
                  </a:solidFill>
                </a:rPr>
                <a:t>Images taken from Gonzalez &amp; Woods, Digital Image Processing (2002)</a:t>
              </a:r>
              <a:endParaRPr lang="en-US" sz="12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3"/>
          <p:cNvPicPr>
            <a:picLocks noChangeAspect="1" noChangeArrowheads="1"/>
          </p:cNvPicPr>
          <p:nvPr/>
        </p:nvPicPr>
        <p:blipFill>
          <a:blip r:embed="rId2"/>
          <a:srcRect t="37148" r="64124" b="27162"/>
          <a:stretch>
            <a:fillRect/>
          </a:stretch>
        </p:blipFill>
        <p:spPr bwMode="auto">
          <a:xfrm>
            <a:off x="5726113" y="1385888"/>
            <a:ext cx="3313112" cy="270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FontTx/>
              <a:buNone/>
            </a:pPr>
            <a:r>
              <a:rPr lang="en-US" sz="3100" dirty="0" smtClean="0">
                <a:ea typeface="ＭＳ Ｐゴシック" pitchFamily="-112" charset="-128"/>
              </a:rPr>
              <a:t>To the right we see a hexagonal </a:t>
            </a:r>
            <a:br>
              <a:rPr lang="en-US" sz="3100" dirty="0" smtClean="0">
                <a:ea typeface="ＭＳ Ｐゴシック" pitchFamily="-112" charset="-128"/>
              </a:rPr>
            </a:br>
            <a:r>
              <a:rPr lang="en-US" sz="3100" dirty="0" smtClean="0">
                <a:ea typeface="ＭＳ Ｐゴシック" pitchFamily="-112" charset="-128"/>
              </a:rPr>
              <a:t>shape and an arbitrary colour </a:t>
            </a:r>
            <a:br>
              <a:rPr lang="en-US" sz="3100" dirty="0" smtClean="0">
                <a:ea typeface="ＭＳ Ｐゴシック" pitchFamily="-112" charset="-128"/>
              </a:rPr>
            </a:br>
            <a:r>
              <a:rPr lang="en-US" sz="3100" dirty="0" smtClean="0">
                <a:ea typeface="ＭＳ Ｐゴシック" pitchFamily="-112" charset="-128"/>
              </a:rPr>
              <a:t>point</a:t>
            </a:r>
          </a:p>
          <a:p>
            <a:pPr lvl="1"/>
            <a:r>
              <a:rPr lang="en-US" sz="2700" dirty="0" smtClean="0"/>
              <a:t>The hue is determined by an </a:t>
            </a:r>
            <a:br>
              <a:rPr lang="en-US" sz="2700" dirty="0" smtClean="0"/>
            </a:br>
            <a:r>
              <a:rPr lang="en-US" sz="2700" dirty="0" smtClean="0"/>
              <a:t>angle from a reference point, </a:t>
            </a:r>
            <a:br>
              <a:rPr lang="en-US" sz="2700" dirty="0" smtClean="0"/>
            </a:br>
            <a:r>
              <a:rPr lang="en-US" sz="2700" dirty="0" smtClean="0"/>
              <a:t>usually red</a:t>
            </a:r>
          </a:p>
          <a:p>
            <a:pPr lvl="1"/>
            <a:r>
              <a:rPr lang="en-US" sz="2700" dirty="0" smtClean="0"/>
              <a:t>The saturation is the distance from the origin to the point</a:t>
            </a:r>
          </a:p>
          <a:p>
            <a:pPr lvl="1"/>
            <a:r>
              <a:rPr lang="en-US" sz="2700" dirty="0" smtClean="0"/>
              <a:t>The intensity is determined by how far up the vertical </a:t>
            </a:r>
            <a:r>
              <a:rPr lang="en-US" sz="2700" dirty="0" err="1" smtClean="0"/>
              <a:t>intenisty</a:t>
            </a:r>
            <a:r>
              <a:rPr lang="en-US" sz="2700" dirty="0" smtClean="0"/>
              <a:t> axis this hexagonal plane sits (not apparent from this diagram</a:t>
            </a:r>
          </a:p>
        </p:txBody>
      </p:sp>
      <p:sp>
        <p:nvSpPr>
          <p:cNvPr id="389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112" charset="-128"/>
              </a:rPr>
              <a:t>The HSI Colour Model (cont…)</a:t>
            </a:r>
          </a:p>
        </p:txBody>
      </p:sp>
      <p:grpSp>
        <p:nvGrpSpPr>
          <p:cNvPr id="38916" name="Group 9"/>
          <p:cNvGrpSpPr>
            <a:grpSpLocks/>
          </p:cNvGrpSpPr>
          <p:nvPr/>
        </p:nvGrpSpPr>
        <p:grpSpPr bwMode="auto">
          <a:xfrm>
            <a:off x="-3175" y="1631950"/>
            <a:ext cx="260350" cy="5229225"/>
            <a:chOff x="-2" y="1034"/>
            <a:chExt cx="164" cy="3294"/>
          </a:xfrm>
        </p:grpSpPr>
        <p:pic>
          <p:nvPicPr>
            <p:cNvPr id="38918" name="Picture 10" descr="book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rot="-5400000">
              <a:off x="17" y="4184"/>
              <a:ext cx="125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8919" name="Rectangle 11"/>
            <p:cNvSpPr>
              <a:spLocks noChangeArrowheads="1"/>
            </p:cNvSpPr>
            <p:nvPr/>
          </p:nvSpPr>
          <p:spPr bwMode="auto">
            <a:xfrm rot="-5400000">
              <a:off x="-1508" y="2540"/>
              <a:ext cx="3172" cy="15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/>
              <a:r>
                <a:rPr lang="en-IE" sz="1200">
                  <a:solidFill>
                    <a:schemeClr val="bg1"/>
                  </a:solidFill>
                </a:rPr>
                <a:t>Images taken from Gonzalez &amp; Woods, Digital Image Processing (2002)</a:t>
              </a:r>
              <a:endParaRPr lang="en-US" sz="12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8575675" cy="2100263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3100" smtClean="0">
                <a:ea typeface="ＭＳ Ｐゴシック" pitchFamily="-112" charset="-128"/>
              </a:rPr>
              <a:t>Because the only important things are the angle and the length of the saturation vector this plane is also often represented as a circle or a triangle</a:t>
            </a:r>
          </a:p>
        </p:txBody>
      </p:sp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112" charset="-128"/>
              </a:rPr>
              <a:t>The HSI Colour Model (cont…)</a:t>
            </a:r>
          </a:p>
        </p:txBody>
      </p:sp>
      <p:grpSp>
        <p:nvGrpSpPr>
          <p:cNvPr id="39939" name="Group 9"/>
          <p:cNvGrpSpPr>
            <a:grpSpLocks/>
          </p:cNvGrpSpPr>
          <p:nvPr/>
        </p:nvGrpSpPr>
        <p:grpSpPr bwMode="auto">
          <a:xfrm>
            <a:off x="-3175" y="1631950"/>
            <a:ext cx="260350" cy="5229225"/>
            <a:chOff x="-2" y="1034"/>
            <a:chExt cx="164" cy="3294"/>
          </a:xfrm>
        </p:grpSpPr>
        <p:pic>
          <p:nvPicPr>
            <p:cNvPr id="39942" name="Picture 10" descr="book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rot="-5400000">
              <a:off x="17" y="4184"/>
              <a:ext cx="125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9943" name="Rectangle 11"/>
            <p:cNvSpPr>
              <a:spLocks noChangeArrowheads="1"/>
            </p:cNvSpPr>
            <p:nvPr/>
          </p:nvSpPr>
          <p:spPr bwMode="auto">
            <a:xfrm rot="-5400000">
              <a:off x="-1508" y="2540"/>
              <a:ext cx="3172" cy="15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/>
              <a:r>
                <a:rPr lang="en-IE" sz="1200">
                  <a:solidFill>
                    <a:schemeClr val="bg1"/>
                  </a:solidFill>
                </a:rPr>
                <a:t>Images taken from Gonzalez &amp; Woods, Digital Image Processing (2002)</a:t>
              </a:r>
              <a:endParaRPr lang="en-US" sz="1200">
                <a:solidFill>
                  <a:schemeClr val="bg1"/>
                </a:solidFill>
              </a:endParaRPr>
            </a:p>
          </p:txBody>
        </p:sp>
      </p:grpSp>
      <p:pic>
        <p:nvPicPr>
          <p:cNvPr id="39940" name="Picture 3"/>
          <p:cNvPicPr>
            <a:picLocks noChangeAspect="1" noChangeArrowheads="1"/>
          </p:cNvPicPr>
          <p:nvPr/>
        </p:nvPicPr>
        <p:blipFill>
          <a:blip r:embed="rId3"/>
          <a:srcRect t="37148" b="27162"/>
          <a:stretch>
            <a:fillRect/>
          </a:stretch>
        </p:blipFill>
        <p:spPr bwMode="auto">
          <a:xfrm>
            <a:off x="511175" y="3495675"/>
            <a:ext cx="8154988" cy="239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12" charset="-128"/>
              </a:rPr>
              <a:t>HSI Model Examples</a:t>
            </a:r>
          </a:p>
        </p:txBody>
      </p:sp>
      <p:grpSp>
        <p:nvGrpSpPr>
          <p:cNvPr id="40963" name="Group 9"/>
          <p:cNvGrpSpPr>
            <a:grpSpLocks/>
          </p:cNvGrpSpPr>
          <p:nvPr/>
        </p:nvGrpSpPr>
        <p:grpSpPr bwMode="auto">
          <a:xfrm>
            <a:off x="-3175" y="1631950"/>
            <a:ext cx="260350" cy="5229225"/>
            <a:chOff x="-2" y="1034"/>
            <a:chExt cx="164" cy="3294"/>
          </a:xfrm>
        </p:grpSpPr>
        <p:pic>
          <p:nvPicPr>
            <p:cNvPr id="40965" name="Picture 10" descr="book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rot="-5400000">
              <a:off x="17" y="4184"/>
              <a:ext cx="125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0966" name="Rectangle 11"/>
            <p:cNvSpPr>
              <a:spLocks noChangeArrowheads="1"/>
            </p:cNvSpPr>
            <p:nvPr/>
          </p:nvSpPr>
          <p:spPr bwMode="auto">
            <a:xfrm rot="-5400000">
              <a:off x="-1508" y="2540"/>
              <a:ext cx="3172" cy="15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/>
              <a:r>
                <a:rPr lang="en-IE" sz="1200">
                  <a:solidFill>
                    <a:schemeClr val="bg1"/>
                  </a:solidFill>
                </a:rPr>
                <a:t>Images taken from Gonzalez &amp; Woods, Digital Image Processing (2002)</a:t>
              </a:r>
              <a:endParaRPr lang="en-US" sz="1200">
                <a:solidFill>
                  <a:schemeClr val="bg1"/>
                </a:solidFill>
              </a:endParaRPr>
            </a:p>
          </p:txBody>
        </p:sp>
      </p:grp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3"/>
          <a:srcRect b="51469"/>
          <a:stretch>
            <a:fillRect/>
          </a:stretch>
        </p:blipFill>
        <p:spPr bwMode="auto">
          <a:xfrm>
            <a:off x="1054100" y="1398588"/>
            <a:ext cx="7559675" cy="51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12" charset="-128"/>
              </a:rPr>
              <a:t>HSI Model Examples</a:t>
            </a:r>
          </a:p>
        </p:txBody>
      </p:sp>
      <p:grpSp>
        <p:nvGrpSpPr>
          <p:cNvPr id="41987" name="Group 9"/>
          <p:cNvGrpSpPr>
            <a:grpSpLocks/>
          </p:cNvGrpSpPr>
          <p:nvPr/>
        </p:nvGrpSpPr>
        <p:grpSpPr bwMode="auto">
          <a:xfrm>
            <a:off x="-3175" y="1631950"/>
            <a:ext cx="260350" cy="5229225"/>
            <a:chOff x="-2" y="1034"/>
            <a:chExt cx="164" cy="3294"/>
          </a:xfrm>
        </p:grpSpPr>
        <p:pic>
          <p:nvPicPr>
            <p:cNvPr id="41989" name="Picture 10" descr="book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rot="-5400000">
              <a:off x="17" y="4184"/>
              <a:ext cx="125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990" name="Rectangle 11"/>
            <p:cNvSpPr>
              <a:spLocks noChangeArrowheads="1"/>
            </p:cNvSpPr>
            <p:nvPr/>
          </p:nvSpPr>
          <p:spPr bwMode="auto">
            <a:xfrm rot="-5400000">
              <a:off x="-1508" y="2540"/>
              <a:ext cx="3172" cy="15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/>
              <a:r>
                <a:rPr lang="en-IE" sz="1200">
                  <a:solidFill>
                    <a:schemeClr val="bg1"/>
                  </a:solidFill>
                </a:rPr>
                <a:t>Images taken from Gonzalez &amp; Woods, Digital Image Processing (2002)</a:t>
              </a:r>
              <a:endParaRPr lang="en-US" sz="1200">
                <a:solidFill>
                  <a:schemeClr val="bg1"/>
                </a:solidFill>
              </a:endParaRPr>
            </a:p>
          </p:txBody>
        </p:sp>
      </p:grpSp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3"/>
          <a:srcRect t="51144"/>
          <a:stretch>
            <a:fillRect/>
          </a:stretch>
        </p:blipFill>
        <p:spPr bwMode="auto">
          <a:xfrm>
            <a:off x="660400" y="1358900"/>
            <a:ext cx="7837488" cy="541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>
                <a:ea typeface="ＭＳ Ｐゴシック" pitchFamily="-112" charset="-128"/>
              </a:rPr>
              <a:t>Given a colour as R, G, and B its H, S, and I values are calculated as follows:</a:t>
            </a:r>
          </a:p>
          <a:p>
            <a:pPr marL="0" indent="0">
              <a:buFontTx/>
              <a:buNone/>
            </a:pPr>
            <a:endParaRPr lang="en-US" dirty="0" smtClean="0">
              <a:ea typeface="ＭＳ Ｐゴシック" pitchFamily="-112" charset="-128"/>
            </a:endParaRPr>
          </a:p>
          <a:p>
            <a:pPr marL="0" indent="0">
              <a:buFontTx/>
              <a:buNone/>
            </a:pPr>
            <a:endParaRPr lang="en-US" dirty="0" smtClean="0">
              <a:ea typeface="ＭＳ Ｐゴシック" pitchFamily="-112" charset="-128"/>
            </a:endParaRPr>
          </a:p>
          <a:p>
            <a:pPr marL="0" indent="0">
              <a:buFontTx/>
              <a:buNone/>
            </a:pPr>
            <a:endParaRPr lang="en-US" dirty="0" smtClean="0">
              <a:ea typeface="ＭＳ Ｐゴシック" pitchFamily="-112" charset="-128"/>
            </a:endParaRPr>
          </a:p>
        </p:txBody>
      </p:sp>
      <p:sp>
        <p:nvSpPr>
          <p:cNvPr id="430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12" charset="-128"/>
              </a:rPr>
              <a:t>Converting From RGB To HSI</a:t>
            </a:r>
          </a:p>
        </p:txBody>
      </p:sp>
      <p:graphicFrame>
        <p:nvGraphicFramePr>
          <p:cNvPr id="43010" name="Object 2"/>
          <p:cNvGraphicFramePr>
            <a:graphicFrameLocks noChangeAspect="1"/>
          </p:cNvGraphicFramePr>
          <p:nvPr/>
        </p:nvGraphicFramePr>
        <p:xfrm>
          <a:off x="165100" y="2589213"/>
          <a:ext cx="3241675" cy="96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8" name="Equation" r:id="rId3" imgW="1447800" imgH="431800" progId="Equation.3">
                  <p:embed/>
                </p:oleObj>
              </mc:Choice>
              <mc:Fallback>
                <p:oleObj name="Equation" r:id="rId3" imgW="1447800" imgH="431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" y="2589213"/>
                        <a:ext cx="3241675" cy="966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" name="Object 3"/>
          <p:cNvGraphicFramePr>
            <a:graphicFrameLocks noChangeAspect="1"/>
          </p:cNvGraphicFramePr>
          <p:nvPr/>
        </p:nvGraphicFramePr>
        <p:xfrm>
          <a:off x="4176713" y="2351088"/>
          <a:ext cx="4953000" cy="144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9" name="Equation" r:id="rId5" imgW="2438400" imgH="711200" progId="Equation.3">
                  <p:embed/>
                </p:oleObj>
              </mc:Choice>
              <mc:Fallback>
                <p:oleObj name="Equation" r:id="rId5" imgW="2438400" imgH="711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6713" y="2351088"/>
                        <a:ext cx="4953000" cy="1444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2" name="Object 4"/>
          <p:cNvGraphicFramePr>
            <a:graphicFrameLocks noChangeAspect="1"/>
          </p:cNvGraphicFramePr>
          <p:nvPr/>
        </p:nvGraphicFramePr>
        <p:xfrm>
          <a:off x="165100" y="4071938"/>
          <a:ext cx="4521200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0" name="Equation" r:id="rId7" imgW="2019300" imgH="419100" progId="Equation.3">
                  <p:embed/>
                </p:oleObj>
              </mc:Choice>
              <mc:Fallback>
                <p:oleObj name="Equation" r:id="rId7" imgW="2019300" imgH="4191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" y="4071938"/>
                        <a:ext cx="4521200" cy="938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3" name="Object 5"/>
          <p:cNvGraphicFramePr>
            <a:graphicFrameLocks noChangeAspect="1"/>
          </p:cNvGraphicFramePr>
          <p:nvPr/>
        </p:nvGraphicFramePr>
        <p:xfrm>
          <a:off x="5300663" y="4278313"/>
          <a:ext cx="2303462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1" name="Equation" r:id="rId9" imgW="1028700" imgH="203200" progId="Equation.3">
                  <p:embed/>
                </p:oleObj>
              </mc:Choice>
              <mc:Fallback>
                <p:oleObj name="Equation" r:id="rId9" imgW="1028700" imgH="203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0663" y="4278313"/>
                        <a:ext cx="2303462" cy="455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4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>
                <a:ea typeface="ＭＳ Ｐゴシック" pitchFamily="-112" charset="-128"/>
              </a:rPr>
              <a:t>Given a colour as H, S, and I it’s R, G, and B values are calculated as follows:</a:t>
            </a:r>
          </a:p>
          <a:p>
            <a:pPr lvl="1"/>
            <a:r>
              <a:rPr lang="en-US" dirty="0" smtClean="0"/>
              <a:t>RG sector (</a:t>
            </a:r>
            <a:r>
              <a:rPr lang="en-US" i="1" dirty="0" smtClean="0">
                <a:latin typeface="Times New Roman" pitchFamily="-112" charset="0"/>
                <a:cs typeface="Times New Roman" pitchFamily="-112" charset="0"/>
              </a:rPr>
              <a:t>0 &lt;= H &lt; 120°</a:t>
            </a:r>
            <a:r>
              <a:rPr lang="en-US" dirty="0" smtClean="0"/>
              <a:t>)</a:t>
            </a:r>
          </a:p>
          <a:p>
            <a:pPr marL="0" indent="0">
              <a:buFontTx/>
              <a:buNone/>
            </a:pPr>
            <a:endParaRPr lang="en-US" sz="2800" dirty="0" smtClean="0">
              <a:ea typeface="ＭＳ Ｐゴシック" pitchFamily="-112" charset="-128"/>
            </a:endParaRPr>
          </a:p>
          <a:p>
            <a:pPr marL="0" indent="0">
              <a:buFontTx/>
              <a:buNone/>
            </a:pPr>
            <a:endParaRPr lang="en-US" sz="2800" dirty="0" smtClean="0">
              <a:ea typeface="ＭＳ Ｐゴシック" pitchFamily="-112" charset="-128"/>
            </a:endParaRPr>
          </a:p>
          <a:p>
            <a:pPr marL="0" indent="0">
              <a:buFontTx/>
              <a:buNone/>
            </a:pPr>
            <a:endParaRPr lang="en-US" sz="2800" dirty="0" smtClean="0">
              <a:ea typeface="ＭＳ Ｐゴシック" pitchFamily="-112" charset="-128"/>
            </a:endParaRPr>
          </a:p>
          <a:p>
            <a:pPr lvl="1"/>
            <a:r>
              <a:rPr lang="en-US" dirty="0" smtClean="0"/>
              <a:t>GB sector (</a:t>
            </a:r>
            <a:r>
              <a:rPr lang="en-US" i="1" dirty="0" smtClean="0">
                <a:latin typeface="Times New Roman" pitchFamily="-112" charset="0"/>
                <a:cs typeface="Times New Roman" pitchFamily="-112" charset="0"/>
              </a:rPr>
              <a:t>120° &lt;= H &lt; 240°</a:t>
            </a:r>
            <a:r>
              <a:rPr lang="en-US" dirty="0" smtClean="0"/>
              <a:t>)</a:t>
            </a:r>
          </a:p>
          <a:p>
            <a:pPr lvl="1"/>
            <a:endParaRPr lang="en-US" sz="3000" dirty="0" smtClean="0"/>
          </a:p>
          <a:p>
            <a:pPr lvl="1"/>
            <a:endParaRPr lang="en-US" dirty="0" smtClean="0"/>
          </a:p>
          <a:p>
            <a:pPr marL="0" indent="0">
              <a:buFontTx/>
              <a:buNone/>
            </a:pPr>
            <a:endParaRPr lang="en-US" dirty="0" smtClean="0">
              <a:ea typeface="ＭＳ Ｐゴシック" pitchFamily="-112" charset="-128"/>
            </a:endParaRPr>
          </a:p>
          <a:p>
            <a:pPr marL="0" indent="0">
              <a:buFontTx/>
              <a:buNone/>
            </a:pPr>
            <a:endParaRPr lang="en-US" dirty="0" smtClean="0">
              <a:ea typeface="ＭＳ Ｐゴシック" pitchFamily="-112" charset="-128"/>
            </a:endParaRPr>
          </a:p>
          <a:p>
            <a:pPr marL="0" indent="0">
              <a:buFontTx/>
              <a:buNone/>
            </a:pPr>
            <a:endParaRPr lang="en-US" dirty="0" smtClean="0">
              <a:ea typeface="ＭＳ Ｐゴシック" pitchFamily="-112" charset="-128"/>
            </a:endParaRPr>
          </a:p>
          <a:p>
            <a:pPr marL="0" indent="0">
              <a:buFontTx/>
              <a:buNone/>
            </a:pPr>
            <a:endParaRPr lang="en-US" dirty="0" smtClean="0">
              <a:ea typeface="ＭＳ Ｐゴシック" pitchFamily="-112" charset="-128"/>
            </a:endParaRPr>
          </a:p>
          <a:p>
            <a:pPr marL="0" indent="0">
              <a:buFontTx/>
              <a:buNone/>
            </a:pPr>
            <a:endParaRPr lang="en-US" dirty="0" smtClean="0">
              <a:ea typeface="ＭＳ Ｐゴシック" pitchFamily="-112" charset="-128"/>
            </a:endParaRPr>
          </a:p>
          <a:p>
            <a:pPr marL="0" indent="0">
              <a:buFontTx/>
              <a:buNone/>
            </a:pPr>
            <a:endParaRPr lang="en-US" dirty="0" smtClean="0">
              <a:ea typeface="ＭＳ Ｐゴシック" pitchFamily="-112" charset="-128"/>
            </a:endParaRPr>
          </a:p>
        </p:txBody>
      </p:sp>
      <p:sp>
        <p:nvSpPr>
          <p:cNvPr id="4404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12" charset="-128"/>
              </a:rPr>
              <a:t>Converting From HSI To RGB</a:t>
            </a:r>
          </a:p>
        </p:txBody>
      </p:sp>
      <p:graphicFrame>
        <p:nvGraphicFramePr>
          <p:cNvPr id="44034" name="Object 2"/>
          <p:cNvGraphicFramePr>
            <a:graphicFrameLocks noChangeAspect="1"/>
          </p:cNvGraphicFramePr>
          <p:nvPr/>
        </p:nvGraphicFramePr>
        <p:xfrm>
          <a:off x="4660900" y="3371850"/>
          <a:ext cx="22225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6" name="Equation" r:id="rId3" imgW="1003300" imgH="203200" progId="Equation.3">
                  <p:embed/>
                </p:oleObj>
              </mc:Choice>
              <mc:Fallback>
                <p:oleObj name="Equation" r:id="rId3" imgW="1003300" imgH="203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0900" y="3371850"/>
                        <a:ext cx="2222500" cy="449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5" name="Object 3"/>
          <p:cNvGraphicFramePr>
            <a:graphicFrameLocks noChangeAspect="1"/>
          </p:cNvGraphicFramePr>
          <p:nvPr/>
        </p:nvGraphicFramePr>
        <p:xfrm>
          <a:off x="7381875" y="3371850"/>
          <a:ext cx="15748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7" name="Equation" r:id="rId5" imgW="711200" imgH="203200" progId="Equation.3">
                  <p:embed/>
                </p:oleObj>
              </mc:Choice>
              <mc:Fallback>
                <p:oleObj name="Equation" r:id="rId5" imgW="711200" imgH="203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1875" y="3371850"/>
                        <a:ext cx="1574800" cy="449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6" name="Object 4"/>
          <p:cNvGraphicFramePr>
            <a:graphicFrameLocks noChangeAspect="1"/>
          </p:cNvGraphicFramePr>
          <p:nvPr/>
        </p:nvGraphicFramePr>
        <p:xfrm>
          <a:off x="1150938" y="3060700"/>
          <a:ext cx="3013075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8" name="Equation" r:id="rId7" imgW="1358900" imgH="482600" progId="Equation.3">
                  <p:embed/>
                </p:oleObj>
              </mc:Choice>
              <mc:Fallback>
                <p:oleObj name="Equation" r:id="rId7" imgW="1358900" imgH="482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938" y="3060700"/>
                        <a:ext cx="3013075" cy="1071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7" name="Object 5"/>
          <p:cNvGraphicFramePr>
            <a:graphicFrameLocks noChangeAspect="1"/>
          </p:cNvGraphicFramePr>
          <p:nvPr/>
        </p:nvGraphicFramePr>
        <p:xfrm>
          <a:off x="6757988" y="5453063"/>
          <a:ext cx="22860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9" name="Equation" r:id="rId9" imgW="1003300" imgH="203200" progId="Equation.3">
                  <p:embed/>
                </p:oleObj>
              </mc:Choice>
              <mc:Fallback>
                <p:oleObj name="Equation" r:id="rId9" imgW="1003300" imgH="203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7988" y="5453063"/>
                        <a:ext cx="228600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8" name="Object 6"/>
          <p:cNvGraphicFramePr>
            <a:graphicFrameLocks noChangeAspect="1"/>
          </p:cNvGraphicFramePr>
          <p:nvPr/>
        </p:nvGraphicFramePr>
        <p:xfrm>
          <a:off x="1150938" y="5453063"/>
          <a:ext cx="16192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0" name="Equation" r:id="rId11" imgW="711200" imgH="203200" progId="Equation.3">
                  <p:embed/>
                </p:oleObj>
              </mc:Choice>
              <mc:Fallback>
                <p:oleObj name="Equation" r:id="rId11" imgW="711200" imgH="203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938" y="5453063"/>
                        <a:ext cx="161925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9" name="Object 7"/>
          <p:cNvGraphicFramePr>
            <a:graphicFrameLocks noChangeAspect="1"/>
          </p:cNvGraphicFramePr>
          <p:nvPr/>
        </p:nvGraphicFramePr>
        <p:xfrm>
          <a:off x="3013075" y="5133975"/>
          <a:ext cx="3502025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1" name="Equation" r:id="rId13" imgW="1536700" imgH="482600" progId="Equation.3">
                  <p:embed/>
                </p:oleObj>
              </mc:Choice>
              <mc:Fallback>
                <p:oleObj name="Equation" r:id="rId13" imgW="1536700" imgH="4826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3075" y="5133975"/>
                        <a:ext cx="3502025" cy="1100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mtClean="0">
                <a:ea typeface="ＭＳ Ｐゴシック" pitchFamily="-112" charset="-128"/>
              </a:rPr>
              <a:t>In 1666 Sir Isaac Newton discovered that when a beam of sunlight passes through a glass prism, the emerging beam is split into a spectrum of colours</a:t>
            </a:r>
          </a:p>
        </p:txBody>
      </p:sp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112" charset="-128"/>
              </a:rPr>
              <a:t>Colour Fundamentals</a:t>
            </a:r>
          </a:p>
        </p:txBody>
      </p:sp>
      <p:pic>
        <p:nvPicPr>
          <p:cNvPr id="17412" name="Picture 6"/>
          <p:cNvPicPr>
            <a:picLocks noChangeAspect="1" noChangeArrowheads="1"/>
          </p:cNvPicPr>
          <p:nvPr/>
        </p:nvPicPr>
        <p:blipFill>
          <a:blip r:embed="rId2"/>
          <a:srcRect b="18977"/>
          <a:stretch>
            <a:fillRect/>
          </a:stretch>
        </p:blipFill>
        <p:spPr bwMode="auto">
          <a:xfrm>
            <a:off x="860425" y="3762375"/>
            <a:ext cx="7439025" cy="245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7413" name="Group 9"/>
          <p:cNvGrpSpPr>
            <a:grpSpLocks/>
          </p:cNvGrpSpPr>
          <p:nvPr/>
        </p:nvGrpSpPr>
        <p:grpSpPr bwMode="auto">
          <a:xfrm>
            <a:off x="-3175" y="1631950"/>
            <a:ext cx="260350" cy="5229225"/>
            <a:chOff x="-2" y="1034"/>
            <a:chExt cx="164" cy="3294"/>
          </a:xfrm>
        </p:grpSpPr>
        <p:pic>
          <p:nvPicPr>
            <p:cNvPr id="17414" name="Picture 10" descr="book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rot="-5400000">
              <a:off x="17" y="4184"/>
              <a:ext cx="125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415" name="Rectangle 11"/>
            <p:cNvSpPr>
              <a:spLocks noChangeArrowheads="1"/>
            </p:cNvSpPr>
            <p:nvPr/>
          </p:nvSpPr>
          <p:spPr bwMode="auto">
            <a:xfrm rot="-5400000">
              <a:off x="-1508" y="2540"/>
              <a:ext cx="3172" cy="15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/>
              <a:r>
                <a:rPr lang="en-IE" sz="1200">
                  <a:solidFill>
                    <a:schemeClr val="bg1"/>
                  </a:solidFill>
                </a:rPr>
                <a:t>Images taken from Gonzalez &amp; Woods, Digital Image Processing (2002)</a:t>
              </a:r>
              <a:endParaRPr lang="en-US" sz="12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600" smtClean="0"/>
              <a:t>BR sector (</a:t>
            </a:r>
            <a:r>
              <a:rPr lang="en-US" sz="2600" i="1" smtClean="0">
                <a:latin typeface="Times New Roman" pitchFamily="-112" charset="0"/>
                <a:cs typeface="Times New Roman" pitchFamily="-112" charset="0"/>
              </a:rPr>
              <a:t>240° &lt;= H &lt;= 360°</a:t>
            </a:r>
            <a:r>
              <a:rPr lang="en-US" sz="2600" smtClean="0"/>
              <a:t>)</a:t>
            </a:r>
          </a:p>
          <a:p>
            <a:pPr lvl="1"/>
            <a:endParaRPr lang="en-US" smtClean="0"/>
          </a:p>
          <a:p>
            <a:pPr marL="0" indent="0">
              <a:buFontTx/>
              <a:buNone/>
            </a:pPr>
            <a:endParaRPr lang="en-US" smtClean="0">
              <a:ea typeface="ＭＳ Ｐゴシック" pitchFamily="-112" charset="-128"/>
            </a:endParaRPr>
          </a:p>
          <a:p>
            <a:pPr marL="0" indent="0">
              <a:buFontTx/>
              <a:buNone/>
            </a:pPr>
            <a:endParaRPr lang="en-US" smtClean="0">
              <a:ea typeface="ＭＳ Ｐゴシック" pitchFamily="-112" charset="-128"/>
            </a:endParaRPr>
          </a:p>
          <a:p>
            <a:pPr marL="0" indent="0">
              <a:buFontTx/>
              <a:buNone/>
            </a:pPr>
            <a:endParaRPr lang="en-US" smtClean="0">
              <a:ea typeface="ＭＳ Ｐゴシック" pitchFamily="-112" charset="-128"/>
            </a:endParaRPr>
          </a:p>
          <a:p>
            <a:pPr marL="0" indent="0">
              <a:buFontTx/>
              <a:buNone/>
            </a:pPr>
            <a:endParaRPr lang="en-US" smtClean="0">
              <a:ea typeface="ＭＳ Ｐゴシック" pitchFamily="-112" charset="-128"/>
            </a:endParaRPr>
          </a:p>
          <a:p>
            <a:pPr marL="0" indent="0">
              <a:buFontTx/>
              <a:buNone/>
            </a:pPr>
            <a:endParaRPr lang="en-US" smtClean="0">
              <a:ea typeface="ＭＳ Ｐゴシック" pitchFamily="-112" charset="-128"/>
            </a:endParaRPr>
          </a:p>
          <a:p>
            <a:pPr marL="0" indent="0">
              <a:buFontTx/>
              <a:buNone/>
            </a:pPr>
            <a:endParaRPr lang="en-US" smtClean="0">
              <a:ea typeface="ＭＳ Ｐゴシック" pitchFamily="-112" charset="-128"/>
            </a:endParaRPr>
          </a:p>
        </p:txBody>
      </p:sp>
      <p:sp>
        <p:nvSpPr>
          <p:cNvPr id="45061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800" smtClean="0">
                <a:ea typeface="ＭＳ Ｐゴシック" pitchFamily="-112" charset="-128"/>
              </a:rPr>
              <a:t>Converting From HSI To RGB (cont…)</a:t>
            </a:r>
          </a:p>
        </p:txBody>
      </p:sp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1141413" y="2330450"/>
          <a:ext cx="22796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4" name="Equation" r:id="rId3" imgW="1003300" imgH="203200" progId="Equation.3">
                  <p:embed/>
                </p:oleObj>
              </mc:Choice>
              <mc:Fallback>
                <p:oleObj name="Equation" r:id="rId3" imgW="1003300" imgH="203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1413" y="2330450"/>
                        <a:ext cx="227965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9" name="Object 3"/>
          <p:cNvGraphicFramePr>
            <a:graphicFrameLocks noChangeAspect="1"/>
          </p:cNvGraphicFramePr>
          <p:nvPr/>
        </p:nvGraphicFramePr>
        <p:xfrm>
          <a:off x="3656013" y="2330450"/>
          <a:ext cx="16446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5" name="Equation" r:id="rId5" imgW="723900" imgH="203200" progId="Equation.3">
                  <p:embed/>
                </p:oleObj>
              </mc:Choice>
              <mc:Fallback>
                <p:oleObj name="Equation" r:id="rId5" imgW="723900" imgH="203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6013" y="2330450"/>
                        <a:ext cx="164465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0" name="Object 4"/>
          <p:cNvGraphicFramePr>
            <a:graphicFrameLocks noChangeAspect="1"/>
          </p:cNvGraphicFramePr>
          <p:nvPr/>
        </p:nvGraphicFramePr>
        <p:xfrm>
          <a:off x="5535613" y="2012950"/>
          <a:ext cx="3494087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6" name="Equation" r:id="rId7" imgW="1536700" imgH="482600" progId="Equation.3">
                  <p:embed/>
                </p:oleObj>
              </mc:Choice>
              <mc:Fallback>
                <p:oleObj name="Equation" r:id="rId7" imgW="1536700" imgH="482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5613" y="2012950"/>
                        <a:ext cx="3494087" cy="1098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mtClean="0">
                <a:ea typeface="ＭＳ Ｐゴシック" pitchFamily="-112" charset="-128"/>
              </a:rPr>
              <a:t>In order to manipulate an image under the HIS model we:</a:t>
            </a:r>
          </a:p>
          <a:p>
            <a:pPr lvl="1"/>
            <a:r>
              <a:rPr lang="en-US" smtClean="0"/>
              <a:t>First convert it from RGB to HIS</a:t>
            </a:r>
          </a:p>
          <a:p>
            <a:pPr lvl="1"/>
            <a:r>
              <a:rPr lang="en-US" smtClean="0"/>
              <a:t>Perform our manipulations under HSI</a:t>
            </a:r>
          </a:p>
          <a:p>
            <a:pPr lvl="1"/>
            <a:r>
              <a:rPr lang="en-US" smtClean="0"/>
              <a:t>Finally convert the image back from HSI to RGB</a:t>
            </a:r>
          </a:p>
        </p:txBody>
      </p:sp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700" smtClean="0">
                <a:ea typeface="ＭＳ Ｐゴシック" pitchFamily="-112" charset="-128"/>
              </a:rPr>
              <a:t>Manipulating Images In The HSI Model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604963" y="4392613"/>
            <a:ext cx="1263650" cy="9937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38100" dir="2700000" algn="br" rotWithShape="0">
              <a:srgbClr val="808080">
                <a:alpha val="42999"/>
              </a:srgbClr>
            </a:outerShdw>
          </a:effectLst>
        </p:spPr>
        <p:txBody>
          <a:bodyPr anchor="ctr"/>
          <a:lstStyle/>
          <a:p>
            <a:pPr algn="ctr"/>
            <a:r>
              <a:rPr lang="en-US"/>
              <a:t>RGB Image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943350" y="4392613"/>
            <a:ext cx="1263650" cy="9937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38100" dir="2700000" algn="br" rotWithShape="0">
              <a:srgbClr val="808080">
                <a:alpha val="42999"/>
              </a:srgbClr>
            </a:outerShdw>
          </a:effectLst>
        </p:spPr>
        <p:txBody>
          <a:bodyPr anchor="ctr"/>
          <a:lstStyle/>
          <a:p>
            <a:pPr algn="ctr"/>
            <a:r>
              <a:rPr lang="en-US"/>
              <a:t>HSI Image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281738" y="4392613"/>
            <a:ext cx="1263650" cy="9937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38100" dir="2700000" algn="br" rotWithShape="0">
              <a:srgbClr val="808080">
                <a:alpha val="42999"/>
              </a:srgbClr>
            </a:outerShdw>
          </a:effectLst>
        </p:spPr>
        <p:txBody>
          <a:bodyPr anchor="ctr"/>
          <a:lstStyle/>
          <a:p>
            <a:pPr algn="ctr"/>
            <a:r>
              <a:rPr lang="en-US"/>
              <a:t>RGB Image</a:t>
            </a:r>
          </a:p>
        </p:txBody>
      </p:sp>
      <p:sp>
        <p:nvSpPr>
          <p:cNvPr id="8" name="Right Arrow 7"/>
          <p:cNvSpPr>
            <a:spLocks noChangeArrowheads="1"/>
          </p:cNvSpPr>
          <p:nvPr/>
        </p:nvSpPr>
        <p:spPr bwMode="auto">
          <a:xfrm>
            <a:off x="2917825" y="4646613"/>
            <a:ext cx="977900" cy="484187"/>
          </a:xfrm>
          <a:prstGeom prst="rightArrow">
            <a:avLst>
              <a:gd name="adj1" fmla="val 50000"/>
              <a:gd name="adj2" fmla="val 49996"/>
            </a:avLst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38100" dir="2700000" algn="br" rotWithShape="0">
              <a:srgbClr val="808080">
                <a:alpha val="42999"/>
              </a:srgbClr>
            </a:outerShdw>
          </a:effectLst>
        </p:spPr>
        <p:txBody>
          <a:bodyPr wrap="none"/>
          <a:lstStyle/>
          <a:p>
            <a:endParaRPr lang="en-US"/>
          </a:p>
        </p:txBody>
      </p:sp>
      <p:sp>
        <p:nvSpPr>
          <p:cNvPr id="9" name="Right Arrow 8"/>
          <p:cNvSpPr>
            <a:spLocks noChangeArrowheads="1"/>
          </p:cNvSpPr>
          <p:nvPr/>
        </p:nvSpPr>
        <p:spPr bwMode="auto">
          <a:xfrm>
            <a:off x="5254625" y="4646613"/>
            <a:ext cx="979488" cy="484187"/>
          </a:xfrm>
          <a:prstGeom prst="rightArrow">
            <a:avLst>
              <a:gd name="adj1" fmla="val 50000"/>
              <a:gd name="adj2" fmla="val 50003"/>
            </a:avLst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38100" dir="2700000" algn="br" rotWithShape="0">
              <a:srgbClr val="808080">
                <a:alpha val="42999"/>
              </a:srgbClr>
            </a:outerShdw>
          </a:effectLst>
        </p:spPr>
        <p:txBody>
          <a:bodyPr wrap="none"/>
          <a:lstStyle/>
          <a:p>
            <a:endParaRPr lang="en-US"/>
          </a:p>
        </p:txBody>
      </p:sp>
      <p:sp>
        <p:nvSpPr>
          <p:cNvPr id="10" name="Curved Left Arrow 9"/>
          <p:cNvSpPr>
            <a:spLocks noChangeArrowheads="1"/>
          </p:cNvSpPr>
          <p:nvPr/>
        </p:nvSpPr>
        <p:spPr bwMode="auto">
          <a:xfrm>
            <a:off x="4676775" y="5303838"/>
            <a:ext cx="731838" cy="1216025"/>
          </a:xfrm>
          <a:prstGeom prst="curvedLeftArrow">
            <a:avLst>
              <a:gd name="adj1" fmla="val 25001"/>
              <a:gd name="adj2" fmla="val 50002"/>
              <a:gd name="adj3" fmla="val 25000"/>
            </a:avLst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38100" dir="2700000" algn="br" rotWithShape="0">
              <a:srgbClr val="808080">
                <a:alpha val="42999"/>
              </a:srgbClr>
            </a:outerShdw>
          </a:effectLst>
        </p:spPr>
        <p:txBody>
          <a:bodyPr wrap="none"/>
          <a:lstStyle/>
          <a:p>
            <a:endParaRPr lang="en-US"/>
          </a:p>
        </p:txBody>
      </p:sp>
      <p:sp>
        <p:nvSpPr>
          <p:cNvPr id="11" name="Curved Right Arrow 10"/>
          <p:cNvSpPr>
            <a:spLocks noChangeArrowheads="1"/>
          </p:cNvSpPr>
          <p:nvPr/>
        </p:nvSpPr>
        <p:spPr bwMode="auto">
          <a:xfrm flipV="1">
            <a:off x="3743325" y="5199063"/>
            <a:ext cx="731838" cy="1216025"/>
          </a:xfrm>
          <a:prstGeom prst="curvedRightArrow">
            <a:avLst>
              <a:gd name="adj1" fmla="val 25001"/>
              <a:gd name="adj2" fmla="val 50002"/>
              <a:gd name="adj3" fmla="val 25000"/>
            </a:avLst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dist="38100" dir="2700000" algn="br" rotWithShape="0">
              <a:srgbClr val="808080">
                <a:alpha val="42999"/>
              </a:srgbClr>
            </a:outerShdw>
          </a:effectLst>
        </p:spPr>
        <p:txBody>
          <a:bodyPr wrap="none"/>
          <a:lstStyle/>
          <a:p>
            <a:endParaRPr lang="en-US"/>
          </a:p>
        </p:txBody>
      </p:sp>
      <p:sp>
        <p:nvSpPr>
          <p:cNvPr id="47115" name="TextBox 11"/>
          <p:cNvSpPr txBox="1">
            <a:spLocks noChangeArrowheads="1"/>
          </p:cNvSpPr>
          <p:nvPr/>
        </p:nvSpPr>
        <p:spPr bwMode="auto">
          <a:xfrm>
            <a:off x="3790950" y="5648325"/>
            <a:ext cx="16081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Manipulations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6654800" cy="55245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dirty="0" err="1" smtClean="0">
                <a:ea typeface="ＭＳ Ｐゴシック" pitchFamily="-112" charset="-128"/>
              </a:rPr>
              <a:t>Pseudocolour</a:t>
            </a:r>
            <a:r>
              <a:rPr lang="en-US" dirty="0" smtClean="0">
                <a:ea typeface="ＭＳ Ｐゴシック" pitchFamily="-112" charset="-128"/>
              </a:rPr>
              <a:t> (also called false colour) image processing consists of assigning </a:t>
            </a:r>
            <a:r>
              <a:rPr lang="en-US" dirty="0" err="1" smtClean="0">
                <a:ea typeface="ＭＳ Ｐゴシック" pitchFamily="-112" charset="-128"/>
              </a:rPr>
              <a:t>colours</a:t>
            </a:r>
            <a:r>
              <a:rPr lang="en-US" dirty="0" smtClean="0">
                <a:ea typeface="ＭＳ Ｐゴシック" pitchFamily="-112" charset="-128"/>
              </a:rPr>
              <a:t> to grey values based on a specific criterion</a:t>
            </a:r>
          </a:p>
          <a:p>
            <a:pPr marL="0" indent="0">
              <a:buFontTx/>
              <a:buNone/>
            </a:pPr>
            <a:r>
              <a:rPr lang="en-US" dirty="0" smtClean="0">
                <a:ea typeface="ＭＳ Ｐゴシック" pitchFamily="-112" charset="-128"/>
              </a:rPr>
              <a:t>The principle use of </a:t>
            </a:r>
            <a:r>
              <a:rPr lang="en-US" dirty="0" err="1" smtClean="0">
                <a:ea typeface="ＭＳ Ｐゴシック" pitchFamily="-112" charset="-128"/>
              </a:rPr>
              <a:t>pseudocolour</a:t>
            </a:r>
            <a:r>
              <a:rPr lang="en-US" dirty="0" smtClean="0">
                <a:ea typeface="ＭＳ Ｐゴシック" pitchFamily="-112" charset="-128"/>
              </a:rPr>
              <a:t> image processing is for human </a:t>
            </a:r>
            <a:r>
              <a:rPr lang="en-US" dirty="0" err="1" smtClean="0">
                <a:ea typeface="ＭＳ Ｐゴシック" pitchFamily="-112" charset="-128"/>
              </a:rPr>
              <a:t>visualisation</a:t>
            </a:r>
            <a:endParaRPr lang="en-US" dirty="0" smtClean="0">
              <a:ea typeface="ＭＳ Ｐゴシック" pitchFamily="-112" charset="-128"/>
            </a:endParaRPr>
          </a:p>
          <a:p>
            <a:pPr lvl="1"/>
            <a:r>
              <a:rPr lang="en-US" dirty="0" smtClean="0"/>
              <a:t>Humans can discern between thousands of colour shades and intensities, compared to only about two dozen or so shades of grey</a:t>
            </a:r>
          </a:p>
        </p:txBody>
      </p:sp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12" charset="-128"/>
              </a:rPr>
              <a:t>Pseudocolour Image Processing</a:t>
            </a:r>
          </a:p>
        </p:txBody>
      </p:sp>
      <p:pic>
        <p:nvPicPr>
          <p:cNvPr id="50180" name="Picture 4" descr="helicopter_5_ir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00900" y="4397375"/>
            <a:ext cx="1944688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1" name="Picture 5" descr="london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00900" y="6007100"/>
            <a:ext cx="1944688" cy="86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2" name="Picture 6" descr="volcano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00900" y="1255713"/>
            <a:ext cx="1944688" cy="308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FontTx/>
              <a:buNone/>
            </a:pPr>
            <a:r>
              <a:rPr lang="en-US" smtClean="0">
                <a:ea typeface="ＭＳ Ｐゴシック" pitchFamily="-112" charset="-128"/>
              </a:rPr>
              <a:t>The colours that humans and most animals perceive in an object are determined by the nature of the light reflected from the object</a:t>
            </a:r>
          </a:p>
          <a:p>
            <a:pPr marL="0" indent="0">
              <a:buFontTx/>
              <a:buNone/>
            </a:pPr>
            <a:r>
              <a:rPr lang="en-US" smtClean="0">
                <a:ea typeface="ＭＳ Ｐゴシック" pitchFamily="-112" charset="-128"/>
              </a:rPr>
              <a:t>For example, green </a:t>
            </a:r>
            <a:br>
              <a:rPr lang="en-US" smtClean="0">
                <a:ea typeface="ＭＳ Ｐゴシック" pitchFamily="-112" charset="-128"/>
              </a:rPr>
            </a:br>
            <a:r>
              <a:rPr lang="en-US" smtClean="0">
                <a:ea typeface="ＭＳ Ｐゴシック" pitchFamily="-112" charset="-128"/>
              </a:rPr>
              <a:t>objects reflect light </a:t>
            </a:r>
            <a:br>
              <a:rPr lang="en-US" smtClean="0">
                <a:ea typeface="ＭＳ Ｐゴシック" pitchFamily="-112" charset="-128"/>
              </a:rPr>
            </a:br>
            <a:r>
              <a:rPr lang="en-US" smtClean="0">
                <a:ea typeface="ＭＳ Ｐゴシック" pitchFamily="-112" charset="-128"/>
              </a:rPr>
              <a:t>with wave lengths </a:t>
            </a:r>
            <a:br>
              <a:rPr lang="en-US" smtClean="0">
                <a:ea typeface="ＭＳ Ｐゴシック" pitchFamily="-112" charset="-128"/>
              </a:rPr>
            </a:br>
            <a:r>
              <a:rPr lang="en-US" smtClean="0">
                <a:ea typeface="ＭＳ Ｐゴシック" pitchFamily="-112" charset="-128"/>
              </a:rPr>
              <a:t>primarily in the range </a:t>
            </a:r>
            <a:br>
              <a:rPr lang="en-US" smtClean="0">
                <a:ea typeface="ＭＳ Ｐゴシック" pitchFamily="-112" charset="-128"/>
              </a:rPr>
            </a:br>
            <a:r>
              <a:rPr lang="en-US" smtClean="0">
                <a:ea typeface="ＭＳ Ｐゴシック" pitchFamily="-112" charset="-128"/>
              </a:rPr>
              <a:t>of 500 – 570 nm while</a:t>
            </a:r>
            <a:br>
              <a:rPr lang="en-US" smtClean="0">
                <a:ea typeface="ＭＳ Ｐゴシック" pitchFamily="-112" charset="-128"/>
              </a:rPr>
            </a:br>
            <a:r>
              <a:rPr lang="en-US" smtClean="0">
                <a:ea typeface="ＭＳ Ｐゴシック" pitchFamily="-112" charset="-128"/>
              </a:rPr>
              <a:t>absorbing most of the </a:t>
            </a:r>
            <a:br>
              <a:rPr lang="en-US" smtClean="0">
                <a:ea typeface="ＭＳ Ｐゴシック" pitchFamily="-112" charset="-128"/>
              </a:rPr>
            </a:br>
            <a:r>
              <a:rPr lang="en-US" smtClean="0">
                <a:ea typeface="ＭＳ Ｐゴシック" pitchFamily="-112" charset="-128"/>
              </a:rPr>
              <a:t>energy at other </a:t>
            </a:r>
            <a:br>
              <a:rPr lang="en-US" smtClean="0">
                <a:ea typeface="ＭＳ Ｐゴシック" pitchFamily="-112" charset="-128"/>
              </a:rPr>
            </a:br>
            <a:r>
              <a:rPr lang="en-US" smtClean="0">
                <a:ea typeface="ＭＳ Ｐゴシック" pitchFamily="-112" charset="-128"/>
              </a:rPr>
              <a:t>wavelengths</a:t>
            </a:r>
          </a:p>
        </p:txBody>
      </p:sp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a typeface="ＭＳ Ｐゴシック" pitchFamily="-112" charset="-128"/>
              </a:rPr>
              <a:t>Colour Fundamentals (cont…)</a:t>
            </a:r>
          </a:p>
        </p:txBody>
      </p:sp>
      <p:sp>
        <p:nvSpPr>
          <p:cNvPr id="18436" name="AutoShape 5"/>
          <p:cNvSpPr>
            <a:spLocks noChangeArrowheads="1"/>
          </p:cNvSpPr>
          <p:nvPr/>
        </p:nvSpPr>
        <p:spPr bwMode="auto">
          <a:xfrm>
            <a:off x="7505700" y="3736975"/>
            <a:ext cx="1012825" cy="2303463"/>
          </a:xfrm>
          <a:prstGeom prst="can">
            <a:avLst>
              <a:gd name="adj" fmla="val 56857"/>
            </a:avLst>
          </a:prstGeom>
          <a:gradFill rotWithShape="1">
            <a:gsLst>
              <a:gs pos="0">
                <a:srgbClr val="33CC33"/>
              </a:gs>
              <a:gs pos="100000">
                <a:srgbClr val="185E18"/>
              </a:gs>
            </a:gsLst>
            <a:lin ang="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 rot="1190185">
            <a:off x="5665788" y="4010025"/>
            <a:ext cx="1876425" cy="701675"/>
          </a:xfrm>
          <a:prstGeom prst="rightArrow">
            <a:avLst>
              <a:gd name="adj1" fmla="val 50000"/>
              <a:gd name="adj2" fmla="val 66855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IE" sz="1200"/>
              <a:t>White Light</a:t>
            </a:r>
            <a:endParaRPr lang="en-US" sz="120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7048500" y="4216400"/>
            <a:ext cx="1239838" cy="1239838"/>
          </a:xfrm>
          <a:prstGeom prst="irregularSeal1">
            <a:avLst/>
          </a:prstGeom>
          <a:gradFill rotWithShape="1"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IE" sz="1200"/>
              <a:t>Colours Absorbed</a:t>
            </a:r>
            <a:endParaRPr lang="en-US" sz="1200"/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auto">
          <a:xfrm rot="-766446">
            <a:off x="5654675" y="4984750"/>
            <a:ext cx="1811338" cy="701675"/>
          </a:xfrm>
          <a:prstGeom prst="leftArrow">
            <a:avLst>
              <a:gd name="adj1" fmla="val 50000"/>
              <a:gd name="adj2" fmla="val 64536"/>
            </a:avLst>
          </a:prstGeom>
          <a:solidFill>
            <a:srgbClr val="33CC3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IE" sz="1200"/>
              <a:t>Green Light</a:t>
            </a:r>
            <a:endParaRPr lang="en-US" sz="1200"/>
          </a:p>
        </p:txBody>
      </p:sp>
      <p:sp>
        <p:nvSpPr>
          <p:cNvPr id="8" name="AutoShape 11"/>
          <p:cNvSpPr>
            <a:spLocks noChangeArrowheads="1"/>
          </p:cNvSpPr>
          <p:nvPr/>
        </p:nvSpPr>
        <p:spPr bwMode="auto">
          <a:xfrm rot="-264804">
            <a:off x="5110163" y="3467100"/>
            <a:ext cx="800100" cy="946150"/>
          </a:xfrm>
          <a:prstGeom prst="irregularSeal2">
            <a:avLst/>
          </a:prstGeom>
          <a:gradFill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8441" name="Litebulb"/>
          <p:cNvSpPr>
            <a:spLocks noEditPoints="1" noChangeArrowheads="1"/>
          </p:cNvSpPr>
          <p:nvPr/>
        </p:nvSpPr>
        <p:spPr bwMode="auto">
          <a:xfrm rot="6497275">
            <a:off x="4957762" y="3476626"/>
            <a:ext cx="506413" cy="7604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556 w 21600"/>
              <a:gd name="T13" fmla="*/ 2188 h 21600"/>
              <a:gd name="T14" fmla="*/ 18277 w 21600"/>
              <a:gd name="T15" fmla="*/ 928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gradFill rotWithShape="1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path path="rect">
              <a:fillToRect l="50000" t="50000" r="50000" b="50000"/>
            </a:path>
          </a:gradFill>
          <a:ln w="571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18442" name="Oval 16"/>
          <p:cNvSpPr>
            <a:spLocks noChangeArrowheads="1"/>
          </p:cNvSpPr>
          <p:nvPr/>
        </p:nvSpPr>
        <p:spPr bwMode="auto">
          <a:xfrm>
            <a:off x="4892675" y="5256213"/>
            <a:ext cx="725488" cy="72548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8443" name="Rectangle 17"/>
          <p:cNvSpPr>
            <a:spLocks noChangeArrowheads="1"/>
          </p:cNvSpPr>
          <p:nvPr/>
        </p:nvSpPr>
        <p:spPr bwMode="auto">
          <a:xfrm rot="629863">
            <a:off x="4603750" y="5741988"/>
            <a:ext cx="1131888" cy="36353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8444" name="Rectangle 18"/>
          <p:cNvSpPr>
            <a:spLocks noChangeArrowheads="1"/>
          </p:cNvSpPr>
          <p:nvPr/>
        </p:nvSpPr>
        <p:spPr bwMode="auto">
          <a:xfrm rot="19426095" flipH="1">
            <a:off x="4659313" y="5129213"/>
            <a:ext cx="1131887" cy="36353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sp>
        <p:nvSpPr>
          <p:cNvPr id="18445" name="Line 12"/>
          <p:cNvSpPr>
            <a:spLocks noChangeShapeType="1"/>
          </p:cNvSpPr>
          <p:nvPr/>
        </p:nvSpPr>
        <p:spPr bwMode="auto">
          <a:xfrm flipV="1">
            <a:off x="5053013" y="5297488"/>
            <a:ext cx="508000" cy="392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46" name="Line 14"/>
          <p:cNvSpPr>
            <a:spLocks noChangeShapeType="1"/>
          </p:cNvSpPr>
          <p:nvPr/>
        </p:nvSpPr>
        <p:spPr bwMode="auto">
          <a:xfrm>
            <a:off x="5049838" y="5703888"/>
            <a:ext cx="582612" cy="10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447" name="Oval 19"/>
          <p:cNvSpPr>
            <a:spLocks noChangeArrowheads="1"/>
          </p:cNvSpPr>
          <p:nvPr/>
        </p:nvSpPr>
        <p:spPr bwMode="auto">
          <a:xfrm>
            <a:off x="5516563" y="5457825"/>
            <a:ext cx="115887" cy="203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>
                <a:ea typeface="ＭＳ Ｐゴシック" pitchFamily="-112" charset="-128"/>
              </a:rPr>
              <a:t>Chromatic light spans the electromagnetic spectrum from approximately 400 to 700 nm</a:t>
            </a:r>
          </a:p>
          <a:p>
            <a:pPr marL="0" indent="0">
              <a:buFontTx/>
              <a:buNone/>
            </a:pPr>
            <a:r>
              <a:rPr lang="en-US" dirty="0" smtClean="0">
                <a:ea typeface="ＭＳ Ｐゴシック" pitchFamily="-112" charset="-128"/>
              </a:rPr>
              <a:t>As we mentioned before human colour vision is achieved through 6 to 7 million cones in each eye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a typeface="ＭＳ Ｐゴシック" pitchFamily="-112" charset="-128"/>
              </a:rPr>
              <a:t>Colour Fundamentals (cont…)</a:t>
            </a:r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/>
          <a:srcRect l="3336" r="2856" b="22914"/>
          <a:stretch>
            <a:fillRect/>
          </a:stretch>
        </p:blipFill>
        <p:spPr bwMode="auto">
          <a:xfrm>
            <a:off x="336550" y="4260850"/>
            <a:ext cx="8732838" cy="250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9461" name="Group 9"/>
          <p:cNvGrpSpPr>
            <a:grpSpLocks/>
          </p:cNvGrpSpPr>
          <p:nvPr/>
        </p:nvGrpSpPr>
        <p:grpSpPr bwMode="auto">
          <a:xfrm>
            <a:off x="-3175" y="1631950"/>
            <a:ext cx="260350" cy="5229225"/>
            <a:chOff x="-2" y="1034"/>
            <a:chExt cx="164" cy="3294"/>
          </a:xfrm>
        </p:grpSpPr>
        <p:pic>
          <p:nvPicPr>
            <p:cNvPr id="19462" name="Picture 10" descr="book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rot="-5400000">
              <a:off x="17" y="4184"/>
              <a:ext cx="125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463" name="Rectangle 11"/>
            <p:cNvSpPr>
              <a:spLocks noChangeArrowheads="1"/>
            </p:cNvSpPr>
            <p:nvPr/>
          </p:nvSpPr>
          <p:spPr bwMode="auto">
            <a:xfrm rot="-5400000">
              <a:off x="-1508" y="2540"/>
              <a:ext cx="3172" cy="15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/>
              <a:r>
                <a:rPr lang="en-IE" sz="1200">
                  <a:solidFill>
                    <a:schemeClr val="bg1"/>
                  </a:solidFill>
                </a:rPr>
                <a:t>Images taken from Gonzalez &amp; Woods, Digital Image Processing (2002)</a:t>
              </a:r>
              <a:endParaRPr lang="en-US" sz="120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smtClean="0">
                <a:ea typeface="ＭＳ Ｐゴシック" pitchFamily="-112" charset="-128"/>
              </a:rPr>
              <a:t>Approximately 66% of these cones are sensitive to red light, 33% to green light and 6% to blue light</a:t>
            </a:r>
          </a:p>
          <a:p>
            <a:pPr marL="0" indent="0">
              <a:buFontTx/>
              <a:buNone/>
            </a:pPr>
            <a:r>
              <a:rPr lang="en-US" smtClean="0">
                <a:ea typeface="ＭＳ Ｐゴシック" pitchFamily="-112" charset="-128"/>
              </a:rPr>
              <a:t>Absorption curves for the different cones have been determined experimentally</a:t>
            </a:r>
          </a:p>
          <a:p>
            <a:pPr marL="0" indent="0">
              <a:buFontTx/>
              <a:buNone/>
            </a:pPr>
            <a:r>
              <a:rPr lang="en-US" smtClean="0">
                <a:ea typeface="ＭＳ Ｐゴシック" pitchFamily="-112" charset="-128"/>
              </a:rPr>
              <a:t>Strangely these do not match the CIE standards for red (700nm), green (546.1nm) and blue (435.8nm) light as the standards were developed before the experiments!</a:t>
            </a:r>
          </a:p>
        </p:txBody>
      </p:sp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a typeface="ＭＳ Ｐゴシック" pitchFamily="-112" charset="-128"/>
              </a:rPr>
              <a:t>Colour Fundamentals (cont…)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a typeface="ＭＳ Ｐゴシック" pitchFamily="-112" charset="-128"/>
              </a:rPr>
              <a:t>Colour Fundamentals (cont…)</a:t>
            </a:r>
          </a:p>
        </p:txBody>
      </p:sp>
      <p:grpSp>
        <p:nvGrpSpPr>
          <p:cNvPr id="21507" name="Group 9"/>
          <p:cNvGrpSpPr>
            <a:grpSpLocks/>
          </p:cNvGrpSpPr>
          <p:nvPr/>
        </p:nvGrpSpPr>
        <p:grpSpPr bwMode="auto">
          <a:xfrm>
            <a:off x="-3175" y="1631950"/>
            <a:ext cx="260350" cy="5229225"/>
            <a:chOff x="-2" y="1034"/>
            <a:chExt cx="164" cy="3294"/>
          </a:xfrm>
        </p:grpSpPr>
        <p:pic>
          <p:nvPicPr>
            <p:cNvPr id="21509" name="Picture 10" descr="book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rot="-5400000">
              <a:off x="17" y="4184"/>
              <a:ext cx="125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510" name="Rectangle 11"/>
            <p:cNvSpPr>
              <a:spLocks noChangeArrowheads="1"/>
            </p:cNvSpPr>
            <p:nvPr/>
          </p:nvSpPr>
          <p:spPr bwMode="auto">
            <a:xfrm rot="-5400000">
              <a:off x="-1508" y="2540"/>
              <a:ext cx="3172" cy="15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/>
              <a:r>
                <a:rPr lang="en-IE" sz="1200">
                  <a:solidFill>
                    <a:schemeClr val="bg1"/>
                  </a:solidFill>
                </a:rPr>
                <a:t>Images taken from Gonzalez &amp; Woods, Digital Image Processing (2002)</a:t>
              </a:r>
              <a:endParaRPr lang="en-US" sz="1200">
                <a:solidFill>
                  <a:schemeClr val="bg1"/>
                </a:solidFill>
              </a:endParaRPr>
            </a:p>
          </p:txBody>
        </p:sp>
      </p:grpSp>
      <p:pic>
        <p:nvPicPr>
          <p:cNvPr id="21508" name="Picture 3"/>
          <p:cNvPicPr>
            <a:picLocks noChangeAspect="1" noChangeArrowheads="1"/>
          </p:cNvPicPr>
          <p:nvPr/>
        </p:nvPicPr>
        <p:blipFill>
          <a:blip r:embed="rId3"/>
          <a:srcRect l="6496" r="7678" b="13176"/>
          <a:stretch>
            <a:fillRect/>
          </a:stretch>
        </p:blipFill>
        <p:spPr bwMode="auto">
          <a:xfrm>
            <a:off x="906463" y="1344613"/>
            <a:ext cx="7527925" cy="551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en-US" smtClean="0">
                <a:ea typeface="ＭＳ Ｐゴシック" pitchFamily="-112" charset="-128"/>
              </a:rPr>
              <a:t>3 basic qualities are used to describe the quality of a chromatic light source:</a:t>
            </a:r>
          </a:p>
          <a:p>
            <a:pPr lvl="1">
              <a:lnSpc>
                <a:spcPct val="90000"/>
              </a:lnSpc>
            </a:pPr>
            <a:r>
              <a:rPr lang="en-US" b="1" smtClean="0"/>
              <a:t>Radiance:</a:t>
            </a:r>
            <a:r>
              <a:rPr lang="en-US" smtClean="0"/>
              <a:t> the total amount of energy that flows from the light source (measured in watts)</a:t>
            </a:r>
          </a:p>
          <a:p>
            <a:pPr lvl="1">
              <a:lnSpc>
                <a:spcPct val="90000"/>
              </a:lnSpc>
            </a:pPr>
            <a:r>
              <a:rPr lang="en-US" b="1" smtClean="0"/>
              <a:t>Luminance:</a:t>
            </a:r>
            <a:r>
              <a:rPr lang="en-US" smtClean="0"/>
              <a:t> the amount of energy an observer </a:t>
            </a:r>
            <a:r>
              <a:rPr lang="en-US" i="1" smtClean="0"/>
              <a:t>perceives </a:t>
            </a:r>
            <a:r>
              <a:rPr lang="en-US" smtClean="0"/>
              <a:t>from the light source (measured in lumens)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Note we can have high radiance, but low luminance</a:t>
            </a:r>
          </a:p>
          <a:p>
            <a:pPr lvl="1">
              <a:lnSpc>
                <a:spcPct val="90000"/>
              </a:lnSpc>
            </a:pPr>
            <a:r>
              <a:rPr lang="en-US" b="1" smtClean="0"/>
              <a:t>Brightness:</a:t>
            </a:r>
            <a:r>
              <a:rPr lang="en-US" smtClean="0"/>
              <a:t> a subjective (practically unmeasurable) notion that embodies the intensity of light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mtClean="0">
                <a:ea typeface="ＭＳ Ｐゴシック" pitchFamily="-112" charset="-128"/>
              </a:rPr>
              <a:t>We’ll return to these later on</a:t>
            </a:r>
          </a:p>
        </p:txBody>
      </p:sp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a typeface="ＭＳ Ｐゴシック" pitchFamily="-112" charset="-128"/>
              </a:rPr>
              <a:t>Colour Fundamentals (cont…)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dirty="0" smtClean="0">
                <a:ea typeface="ＭＳ Ｐゴシック" pitchFamily="-112" charset="-128"/>
              </a:rPr>
              <a:t>Specifying </a:t>
            </a:r>
            <a:r>
              <a:rPr lang="en-US" dirty="0" err="1" smtClean="0">
                <a:ea typeface="ＭＳ Ｐゴシック" pitchFamily="-112" charset="-128"/>
              </a:rPr>
              <a:t>colours</a:t>
            </a:r>
            <a:r>
              <a:rPr lang="en-US" dirty="0" smtClean="0">
                <a:ea typeface="ＭＳ Ｐゴシック" pitchFamily="-112" charset="-128"/>
              </a:rPr>
              <a:t> systematically can be achieved using the CIE </a:t>
            </a:r>
            <a:r>
              <a:rPr lang="en-US" b="1" dirty="0" err="1" smtClean="0">
                <a:ea typeface="ＭＳ Ｐゴシック" pitchFamily="-112" charset="-128"/>
              </a:rPr>
              <a:t>chromacity</a:t>
            </a:r>
            <a:r>
              <a:rPr lang="en-US" b="1" dirty="0" smtClean="0">
                <a:ea typeface="ＭＳ Ｐゴシック" pitchFamily="-112" charset="-128"/>
              </a:rPr>
              <a:t> diagram</a:t>
            </a:r>
          </a:p>
          <a:p>
            <a:pPr marL="0" indent="0">
              <a:buFontTx/>
              <a:buNone/>
            </a:pPr>
            <a:r>
              <a:rPr lang="en-US" dirty="0" smtClean="0">
                <a:ea typeface="ＭＳ Ｐゴシック" pitchFamily="-112" charset="-128"/>
              </a:rPr>
              <a:t>On this diagram the x-axis represents the proportion of red and the y-axis represents the proportion of red used </a:t>
            </a:r>
          </a:p>
          <a:p>
            <a:pPr marL="0" indent="0">
              <a:buFontTx/>
              <a:buNone/>
            </a:pPr>
            <a:r>
              <a:rPr lang="en-US" dirty="0" smtClean="0">
                <a:ea typeface="ＭＳ Ｐゴシック" pitchFamily="-112" charset="-128"/>
              </a:rPr>
              <a:t>The proportion of blue used in a colour is calculated as:</a:t>
            </a:r>
          </a:p>
          <a:p>
            <a:pPr marL="0" indent="0" algn="ctr">
              <a:buFontTx/>
              <a:buNone/>
            </a:pPr>
            <a:r>
              <a:rPr lang="en-US" sz="3600" i="1" dirty="0" smtClean="0">
                <a:latin typeface="Times New Roman" pitchFamily="-112" charset="0"/>
                <a:ea typeface="ＭＳ Ｐゴシック" pitchFamily="-112" charset="-128"/>
                <a:cs typeface="Times New Roman" pitchFamily="-112" charset="0"/>
              </a:rPr>
              <a:t> z = 1 – (x + y)</a:t>
            </a:r>
          </a:p>
        </p:txBody>
      </p:sp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12" charset="-128"/>
              </a:rPr>
              <a:t>CIE Chromacity Diagram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3260</TotalTime>
  <Words>1380</Words>
  <Application>Microsoft Office PowerPoint</Application>
  <PresentationFormat>On-screen Show (4:3)</PresentationFormat>
  <Paragraphs>155</Paragraphs>
  <Slides>32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Concourse</vt:lpstr>
      <vt:lpstr>Equation</vt:lpstr>
      <vt:lpstr>Digital Image Processing</vt:lpstr>
      <vt:lpstr>Introduction</vt:lpstr>
      <vt:lpstr>Colour Fundamentals</vt:lpstr>
      <vt:lpstr>Colour Fundamentals (cont…)</vt:lpstr>
      <vt:lpstr>Colour Fundamentals (cont…)</vt:lpstr>
      <vt:lpstr>Colour Fundamentals (cont…)</vt:lpstr>
      <vt:lpstr>Colour Fundamentals (cont…)</vt:lpstr>
      <vt:lpstr>Colour Fundamentals (cont…)</vt:lpstr>
      <vt:lpstr>CIE Chromacity Diagram</vt:lpstr>
      <vt:lpstr>CIE Chromacity Diagram (cont…)</vt:lpstr>
      <vt:lpstr>CIE Chromacity Diagram (cont…)</vt:lpstr>
      <vt:lpstr>CIE Chromacity Diagram (cont…)</vt:lpstr>
      <vt:lpstr>Colour Models</vt:lpstr>
      <vt:lpstr>RGB</vt:lpstr>
      <vt:lpstr>RGB (cont…)</vt:lpstr>
      <vt:lpstr>RGB (cont…)</vt:lpstr>
      <vt:lpstr>RGB (cont…)</vt:lpstr>
      <vt:lpstr>The HSI Colour Model</vt:lpstr>
      <vt:lpstr>The HSI Colour Model (cont…)</vt:lpstr>
      <vt:lpstr>HSI, Intensity &amp; RGB</vt:lpstr>
      <vt:lpstr>HSI, Intensity &amp; RGB (cont…)</vt:lpstr>
      <vt:lpstr>HSI, Hue &amp; RGB</vt:lpstr>
      <vt:lpstr>The HSI Colour Model</vt:lpstr>
      <vt:lpstr>The HSI Colour Model (cont…)</vt:lpstr>
      <vt:lpstr>The HSI Colour Model (cont…)</vt:lpstr>
      <vt:lpstr>HSI Model Examples</vt:lpstr>
      <vt:lpstr>HSI Model Examples</vt:lpstr>
      <vt:lpstr>Converting From RGB To HSI</vt:lpstr>
      <vt:lpstr>Converting From HSI To RGB</vt:lpstr>
      <vt:lpstr>Converting From HSI To RGB (cont…)</vt:lpstr>
      <vt:lpstr>Manipulating Images In The HSI Model</vt:lpstr>
      <vt:lpstr>Pseudocolour Image Processing</vt:lpstr>
    </vt:vector>
  </TitlesOfParts>
  <Company>Dublin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Image Processing</dc:title>
  <dc:creator>Brian Mac Namee</dc:creator>
  <cp:lastModifiedBy>Nazim Minhad</cp:lastModifiedBy>
  <cp:revision>352</cp:revision>
  <dcterms:created xsi:type="dcterms:W3CDTF">2008-04-10T11:04:57Z</dcterms:created>
  <dcterms:modified xsi:type="dcterms:W3CDTF">2018-05-15T18:15:20Z</dcterms:modified>
</cp:coreProperties>
</file>