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95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D3B85-F2F3-4829-BA67-F9367441846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5F2E-0A71-4D22-9392-4D6F0CD3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CB5F2E-0A71-4D22-9392-4D6F0CD3E5C1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Weeks 1 &amp; 2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194175" cy="217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25888"/>
            <a:ext cx="4194175" cy="2173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Weeks 1 &amp; 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A26A1F5A-E21B-468F-9D48-4FD3DA947D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Weeks 1 &amp;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2CEE79B8-D34C-4FAE-9008-2941D48F06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Weeks 1 &amp;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Weeks 1 &amp;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Weeks 1 &amp;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5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r>
              <a:rPr lang="en-US"/>
              <a:t>Weeks 1 &amp;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54D0BBC-0205-4BE0-81A6-C5F7635264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7239000" cy="1731336"/>
          </a:xfrm>
        </p:spPr>
        <p:txBody>
          <a:bodyPr/>
          <a:lstStyle/>
          <a:p>
            <a:pPr algn="ctr">
              <a:buNone/>
            </a:pPr>
            <a:endParaRPr lang="en-US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589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808912" cy="4498975"/>
          </a:xfrm>
          <a:noFill/>
          <a:ln/>
        </p:spPr>
        <p:txBody>
          <a:bodyPr/>
          <a:lstStyle/>
          <a:p>
            <a:r>
              <a:rPr lang="en-US" sz="2400" b="1" dirty="0">
                <a:effectLst/>
                <a:latin typeface="Baskerville Old Face" pitchFamily="18" charset="0"/>
              </a:rPr>
              <a:t>Connected in S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  <a:latin typeface="Baskerville Old Face" pitchFamily="18" charset="0"/>
              </a:rPr>
              <a:t>    Let S represent a subset of pixels in an image. Two pixels p with coordinates (x</a:t>
            </a:r>
            <a:r>
              <a:rPr lang="en-US" sz="2400" baseline="-25000" dirty="0">
                <a:effectLst/>
                <a:latin typeface="Baskerville Old Face" pitchFamily="18" charset="0"/>
              </a:rPr>
              <a:t>0</a:t>
            </a:r>
            <a:r>
              <a:rPr lang="en-US" sz="2400" dirty="0">
                <a:effectLst/>
                <a:latin typeface="Baskerville Old Face" pitchFamily="18" charset="0"/>
              </a:rPr>
              <a:t>, y</a:t>
            </a:r>
            <a:r>
              <a:rPr lang="en-US" sz="2400" baseline="-25000" dirty="0">
                <a:effectLst/>
                <a:latin typeface="Baskerville Old Face" pitchFamily="18" charset="0"/>
              </a:rPr>
              <a:t>0</a:t>
            </a:r>
            <a:r>
              <a:rPr lang="en-US" sz="2400" dirty="0">
                <a:effectLst/>
                <a:latin typeface="Baskerville Old Face" pitchFamily="18" charset="0"/>
              </a:rPr>
              <a:t>) and q with coordinates (</a:t>
            </a:r>
            <a:r>
              <a:rPr lang="en-US" sz="2400" dirty="0" err="1">
                <a:effectLst/>
                <a:latin typeface="Baskerville Old Face" pitchFamily="18" charset="0"/>
              </a:rPr>
              <a:t>x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n</a:t>
            </a:r>
            <a:r>
              <a:rPr lang="en-US" sz="2400" dirty="0">
                <a:effectLst/>
                <a:latin typeface="Baskerville Old Face" pitchFamily="18" charset="0"/>
              </a:rPr>
              <a:t>, </a:t>
            </a:r>
            <a:r>
              <a:rPr lang="en-US" sz="2400" dirty="0" err="1">
                <a:effectLst/>
                <a:latin typeface="Baskerville Old Face" pitchFamily="18" charset="0"/>
              </a:rPr>
              <a:t>y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n</a:t>
            </a:r>
            <a:r>
              <a:rPr lang="en-US" sz="2400" dirty="0">
                <a:effectLst/>
                <a:latin typeface="Baskerville Old Face" pitchFamily="18" charset="0"/>
              </a:rPr>
              <a:t>) are said to be </a:t>
            </a:r>
            <a:r>
              <a:rPr lang="en-US" sz="2400" b="1" dirty="0">
                <a:effectLst/>
                <a:latin typeface="Baskerville Old Face" pitchFamily="18" charset="0"/>
              </a:rPr>
              <a:t>connected in S</a:t>
            </a:r>
            <a:r>
              <a:rPr lang="en-US" sz="2400" dirty="0">
                <a:effectLst/>
                <a:latin typeface="Baskerville Old Face" pitchFamily="18" charset="0"/>
              </a:rPr>
              <a:t> if there exists a path </a:t>
            </a:r>
          </a:p>
          <a:p>
            <a:pPr>
              <a:buFont typeface="Arial" charset="0"/>
              <a:buNone/>
            </a:pPr>
            <a:endParaRPr lang="en-US" sz="2400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    (x</a:t>
            </a:r>
            <a:r>
              <a:rPr lang="en-US" sz="2400" baseline="-25000" dirty="0">
                <a:effectLst/>
              </a:rPr>
              <a:t>0</a:t>
            </a:r>
            <a:r>
              <a:rPr lang="en-US" sz="2400" dirty="0">
                <a:effectLst/>
              </a:rPr>
              <a:t>, y</a:t>
            </a:r>
            <a:r>
              <a:rPr lang="en-US" sz="2400" baseline="-25000" dirty="0">
                <a:effectLst/>
              </a:rPr>
              <a:t>0</a:t>
            </a:r>
            <a:r>
              <a:rPr lang="en-US" sz="2400" dirty="0">
                <a:effectLst/>
              </a:rPr>
              <a:t>), (x</a:t>
            </a:r>
            <a:r>
              <a:rPr lang="en-US" sz="2400" baseline="-25000" dirty="0">
                <a:effectLst/>
              </a:rPr>
              <a:t>1</a:t>
            </a:r>
            <a:r>
              <a:rPr lang="en-US" sz="2400" dirty="0">
                <a:effectLst/>
              </a:rPr>
              <a:t>, y</a:t>
            </a:r>
            <a:r>
              <a:rPr lang="en-US" sz="2400" baseline="-25000" dirty="0">
                <a:effectLst/>
              </a:rPr>
              <a:t>1</a:t>
            </a:r>
            <a:r>
              <a:rPr lang="en-US" sz="2400" dirty="0">
                <a:effectLst/>
              </a:rPr>
              <a:t>), …, (</a:t>
            </a:r>
            <a:r>
              <a:rPr lang="en-US" sz="2400" dirty="0" err="1">
                <a:effectLst/>
              </a:rPr>
              <a:t>x</a:t>
            </a:r>
            <a:r>
              <a:rPr lang="en-US" sz="2400" baseline="-25000" dirty="0" err="1">
                <a:effectLst/>
              </a:rPr>
              <a:t>n</a:t>
            </a:r>
            <a:r>
              <a:rPr lang="en-US" sz="2400" dirty="0">
                <a:effectLst/>
              </a:rPr>
              <a:t>, </a:t>
            </a:r>
            <a:r>
              <a:rPr lang="en-US" sz="2400" dirty="0" err="1">
                <a:effectLst/>
              </a:rPr>
              <a:t>y</a:t>
            </a:r>
            <a:r>
              <a:rPr lang="en-US" sz="2400" baseline="-25000" dirty="0" err="1">
                <a:effectLst/>
              </a:rPr>
              <a:t>n</a:t>
            </a:r>
            <a:r>
              <a:rPr lang="en-US" sz="2400" dirty="0">
                <a:effectLst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>
              <a:buFont typeface="Wingdings" pitchFamily="2" charset="2"/>
              <a:buNone/>
            </a:pPr>
            <a:r>
              <a:rPr lang="en-US" sz="2400" dirty="0">
                <a:effectLst/>
              </a:rPr>
              <a:t>    Where</a:t>
            </a:r>
          </a:p>
          <a:p>
            <a:pPr>
              <a:buFont typeface="Wingdings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ffectLst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effectLst/>
            </a:endParaRPr>
          </a:p>
        </p:txBody>
      </p:sp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2057400" y="5181600"/>
          <a:ext cx="3587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228600" progId="Equation.DSMT4">
                  <p:embed/>
                </p:oleObj>
              </mc:Choice>
              <mc:Fallback>
                <p:oleObj name="Equation" r:id="rId2" imgW="14349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181600"/>
                        <a:ext cx="358775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74676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endParaRPr lang="en-US" sz="3200" dirty="0"/>
          </a:p>
        </p:txBody>
      </p:sp>
      <p:sp>
        <p:nvSpPr>
          <p:cNvPr id="16691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066800"/>
            <a:ext cx="7580312" cy="54864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</a:pPr>
            <a:r>
              <a:rPr lang="en-US" sz="2400" dirty="0">
                <a:effectLst/>
                <a:latin typeface="Baskerville Old Face" pitchFamily="18" charset="0"/>
              </a:rPr>
              <a:t>Let S represent a subset of pixels in an image 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2400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Baskerville Old Face" pitchFamily="18" charset="0"/>
              </a:rPr>
              <a:t>For every pixel </a:t>
            </a:r>
            <a:r>
              <a:rPr lang="en-US" sz="2400" i="1" dirty="0">
                <a:effectLst/>
                <a:latin typeface="Baskerville Old Face" pitchFamily="18" charset="0"/>
              </a:rPr>
              <a:t>p </a:t>
            </a:r>
            <a:r>
              <a:rPr lang="en-US" sz="2400" dirty="0">
                <a:effectLst/>
                <a:latin typeface="Baskerville Old Face" pitchFamily="18" charset="0"/>
              </a:rPr>
              <a:t>in S, the set of pixels in S that are connected to </a:t>
            </a:r>
            <a:r>
              <a:rPr lang="en-US" sz="2400" i="1" dirty="0">
                <a:effectLst/>
                <a:latin typeface="Baskerville Old Face" pitchFamily="18" charset="0"/>
              </a:rPr>
              <a:t>p </a:t>
            </a:r>
            <a:r>
              <a:rPr lang="en-US" sz="2400" dirty="0">
                <a:effectLst/>
                <a:latin typeface="Baskerville Old Face" pitchFamily="18" charset="0"/>
              </a:rPr>
              <a:t>is called a </a:t>
            </a:r>
            <a:r>
              <a:rPr lang="en-US" sz="2400" b="1" i="1" dirty="0">
                <a:effectLst/>
                <a:latin typeface="Baskerville Old Face" pitchFamily="18" charset="0"/>
              </a:rPr>
              <a:t>connected component</a:t>
            </a:r>
            <a:r>
              <a:rPr lang="en-US" sz="2400" i="1" dirty="0">
                <a:effectLst/>
                <a:latin typeface="Baskerville Old Face" pitchFamily="18" charset="0"/>
              </a:rPr>
              <a:t> </a:t>
            </a:r>
            <a:r>
              <a:rPr lang="en-US" sz="2400" dirty="0">
                <a:effectLst/>
                <a:latin typeface="Baskerville Old Face" pitchFamily="18" charset="0"/>
              </a:rPr>
              <a:t>of S.</a:t>
            </a:r>
          </a:p>
          <a:p>
            <a:pPr>
              <a:lnSpc>
                <a:spcPct val="90000"/>
              </a:lnSpc>
            </a:pPr>
            <a:endParaRPr lang="en-US" sz="2400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Baskerville Old Face" pitchFamily="18" charset="0"/>
              </a:rPr>
              <a:t>If S has only one connected component, then S is called </a:t>
            </a:r>
            <a:r>
              <a:rPr lang="en-US" sz="2400" b="1" i="1" dirty="0">
                <a:effectLst/>
                <a:latin typeface="Baskerville Old Face" pitchFamily="18" charset="0"/>
              </a:rPr>
              <a:t>Connected Set</a:t>
            </a:r>
            <a:r>
              <a:rPr lang="en-US" sz="2400" b="1" dirty="0">
                <a:effectLst/>
                <a:latin typeface="Baskerville Old Face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400" b="1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Baskerville Old Face" pitchFamily="18" charset="0"/>
              </a:rPr>
              <a:t>We call R a </a:t>
            </a:r>
            <a:r>
              <a:rPr lang="en-US" sz="2400" b="1" dirty="0">
                <a:effectLst/>
                <a:latin typeface="Baskerville Old Face" pitchFamily="18" charset="0"/>
              </a:rPr>
              <a:t>region</a:t>
            </a:r>
            <a:r>
              <a:rPr lang="en-US" sz="2400" dirty="0">
                <a:effectLst/>
                <a:latin typeface="Baskerville Old Face" pitchFamily="18" charset="0"/>
              </a:rPr>
              <a:t> of the image if R is a connected set</a:t>
            </a:r>
          </a:p>
          <a:p>
            <a:pPr>
              <a:lnSpc>
                <a:spcPct val="90000"/>
              </a:lnSpc>
            </a:pPr>
            <a:endParaRPr lang="en-US" sz="2400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Baskerville Old Face" pitchFamily="18" charset="0"/>
              </a:rPr>
              <a:t>Two regions, 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i</a:t>
            </a:r>
            <a:r>
              <a:rPr lang="en-US" sz="2400" dirty="0">
                <a:effectLst/>
                <a:latin typeface="Baskerville Old Face" pitchFamily="18" charset="0"/>
              </a:rPr>
              <a:t> and 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j</a:t>
            </a:r>
            <a:r>
              <a:rPr lang="en-US" sz="2400" dirty="0">
                <a:effectLst/>
                <a:latin typeface="Baskerville Old Face" pitchFamily="18" charset="0"/>
              </a:rPr>
              <a:t> are said to be</a:t>
            </a:r>
            <a:r>
              <a:rPr lang="en-US" sz="2400" b="1" i="1" dirty="0">
                <a:effectLst/>
                <a:latin typeface="Baskerville Old Face" pitchFamily="18" charset="0"/>
              </a:rPr>
              <a:t> adjacent</a:t>
            </a:r>
            <a:r>
              <a:rPr lang="en-US" sz="2400" dirty="0">
                <a:effectLst/>
                <a:latin typeface="Baskerville Old Face" pitchFamily="18" charset="0"/>
              </a:rPr>
              <a:t> if their union forms a connected set.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ffectLst/>
                <a:latin typeface="Baskerville Old Face" pitchFamily="18" charset="0"/>
              </a:rPr>
              <a:t>Regions that are not to be adjacent are said to be </a:t>
            </a:r>
            <a:r>
              <a:rPr lang="en-US" sz="2400" b="1" i="1" dirty="0">
                <a:effectLst/>
                <a:latin typeface="Baskerville Old Face" pitchFamily="18" charset="0"/>
              </a:rPr>
              <a:t>disjoint.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b="1" i="1" dirty="0">
              <a:effectLst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6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6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6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6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Basic Relationships Between Pixels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794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066800"/>
            <a:ext cx="7351712" cy="5257800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effectLst/>
                <a:latin typeface="Baskerville Old Face" pitchFamily="18" charset="0"/>
              </a:rPr>
              <a:t>Boundary (or border)</a:t>
            </a:r>
            <a:endParaRPr lang="en-US" sz="2400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Baskerville Old Face" pitchFamily="18" charset="0"/>
              </a:rPr>
              <a:t>The </a:t>
            </a:r>
            <a:r>
              <a:rPr lang="en-US" sz="2400" b="1" i="1" dirty="0">
                <a:effectLst/>
                <a:latin typeface="Baskerville Old Face" pitchFamily="18" charset="0"/>
              </a:rPr>
              <a:t>boundary </a:t>
            </a:r>
            <a:r>
              <a:rPr lang="en-US" sz="2400" dirty="0">
                <a:effectLst/>
                <a:latin typeface="Baskerville Old Face" pitchFamily="18" charset="0"/>
              </a:rPr>
              <a:t>of the region R is the set of pixels in the region that have one or more neighbors that are not in R.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Baskerville Old Face" pitchFamily="18" charset="0"/>
              </a:rPr>
              <a:t>If R happens to be an entire image, then its boundary is defined as the set of pixels in the first and last rows and columns of the image.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effectLst/>
                <a:latin typeface="Baskerville Old Face" pitchFamily="18" charset="0"/>
              </a:rPr>
              <a:t>Foreground and background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endParaRPr lang="en-US" sz="2400" dirty="0">
              <a:effectLst/>
              <a:latin typeface="Baskerville Old Face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dirty="0">
                <a:effectLst/>
                <a:latin typeface="Baskerville Old Face" pitchFamily="18" charset="0"/>
              </a:rPr>
              <a:t>An image contains K disjoint regions, 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i="1" baseline="-25000" dirty="0" err="1">
                <a:effectLst/>
                <a:latin typeface="Baskerville Old Face" pitchFamily="18" charset="0"/>
              </a:rPr>
              <a:t>k</a:t>
            </a:r>
            <a:r>
              <a:rPr lang="en-US" sz="2400" dirty="0">
                <a:effectLst/>
                <a:latin typeface="Baskerville Old Face" pitchFamily="18" charset="0"/>
              </a:rPr>
              <a:t>, </a:t>
            </a:r>
            <a:r>
              <a:rPr lang="en-US" sz="2400" i="1" dirty="0">
                <a:effectLst/>
                <a:latin typeface="Baskerville Old Face" pitchFamily="18" charset="0"/>
              </a:rPr>
              <a:t>k</a:t>
            </a:r>
            <a:r>
              <a:rPr lang="en-US" sz="2400" dirty="0">
                <a:effectLst/>
                <a:latin typeface="Baskerville Old Face" pitchFamily="18" charset="0"/>
              </a:rPr>
              <a:t> = 1, 2, …, K. Let 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u</a:t>
            </a:r>
            <a:r>
              <a:rPr lang="en-US" sz="2400" dirty="0">
                <a:effectLst/>
                <a:latin typeface="Baskerville Old Face" pitchFamily="18" charset="0"/>
              </a:rPr>
              <a:t> denote the union of all the K regions, and let (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u</a:t>
            </a:r>
            <a:r>
              <a:rPr lang="en-US" sz="2400" dirty="0">
                <a:effectLst/>
                <a:latin typeface="Baskerville Old Face" pitchFamily="18" charset="0"/>
              </a:rPr>
              <a:t>)</a:t>
            </a:r>
            <a:r>
              <a:rPr lang="en-US" sz="2400" baseline="30000" dirty="0">
                <a:effectLst/>
                <a:latin typeface="Baskerville Old Face" pitchFamily="18" charset="0"/>
              </a:rPr>
              <a:t>c </a:t>
            </a:r>
            <a:r>
              <a:rPr lang="en-US" sz="2400" dirty="0">
                <a:effectLst/>
                <a:latin typeface="Baskerville Old Face" pitchFamily="18" charset="0"/>
              </a:rPr>
              <a:t>denote its complement.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aseline="30000" dirty="0">
                <a:effectLst/>
                <a:latin typeface="Baskerville Old Face" pitchFamily="18" charset="0"/>
              </a:rPr>
              <a:t>      </a:t>
            </a:r>
            <a:r>
              <a:rPr lang="en-US" sz="2400" dirty="0">
                <a:effectLst/>
                <a:latin typeface="Baskerville Old Face" pitchFamily="18" charset="0"/>
              </a:rPr>
              <a:t>All the points in 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u</a:t>
            </a:r>
            <a:r>
              <a:rPr lang="en-US" sz="2400" baseline="-25000" dirty="0">
                <a:effectLst/>
                <a:latin typeface="Baskerville Old Face" pitchFamily="18" charset="0"/>
              </a:rPr>
              <a:t> </a:t>
            </a:r>
            <a:r>
              <a:rPr lang="en-US" sz="2400" dirty="0">
                <a:effectLst/>
                <a:latin typeface="Baskerville Old Face" pitchFamily="18" charset="0"/>
              </a:rPr>
              <a:t>is called </a:t>
            </a:r>
            <a:r>
              <a:rPr lang="en-US" sz="2400" b="1" dirty="0">
                <a:effectLst/>
                <a:latin typeface="Baskerville Old Face" pitchFamily="18" charset="0"/>
              </a:rPr>
              <a:t>foreground</a:t>
            </a:r>
            <a:r>
              <a:rPr lang="en-US" sz="2400" dirty="0">
                <a:effectLst/>
                <a:latin typeface="Baskerville Old Face" pitchFamily="18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effectLst/>
                <a:latin typeface="Baskerville Old Face" pitchFamily="18" charset="0"/>
              </a:rPr>
              <a:t>    All the points in (</a:t>
            </a:r>
            <a:r>
              <a:rPr lang="en-US" sz="2400" dirty="0" err="1">
                <a:effectLst/>
                <a:latin typeface="Baskerville Old Face" pitchFamily="18" charset="0"/>
              </a:rPr>
              <a:t>R</a:t>
            </a:r>
            <a:r>
              <a:rPr lang="en-US" sz="2400" baseline="-25000" dirty="0" err="1">
                <a:effectLst/>
                <a:latin typeface="Baskerville Old Face" pitchFamily="18" charset="0"/>
              </a:rPr>
              <a:t>u</a:t>
            </a:r>
            <a:r>
              <a:rPr lang="en-US" sz="2400" dirty="0">
                <a:effectLst/>
                <a:latin typeface="Baskerville Old Face" pitchFamily="18" charset="0"/>
              </a:rPr>
              <a:t>)</a:t>
            </a:r>
            <a:r>
              <a:rPr lang="en-US" sz="2400" baseline="30000" dirty="0">
                <a:effectLst/>
                <a:latin typeface="Baskerville Old Face" pitchFamily="18" charset="0"/>
              </a:rPr>
              <a:t>c</a:t>
            </a:r>
            <a:r>
              <a:rPr lang="en-US" sz="2400" baseline="-25000" dirty="0">
                <a:effectLst/>
                <a:latin typeface="Baskerville Old Face" pitchFamily="18" charset="0"/>
              </a:rPr>
              <a:t> </a:t>
            </a:r>
            <a:r>
              <a:rPr lang="en-US" sz="2400" dirty="0">
                <a:effectLst/>
                <a:latin typeface="Baskerville Old Face" pitchFamily="18" charset="0"/>
              </a:rPr>
              <a:t>is called </a:t>
            </a:r>
            <a:r>
              <a:rPr lang="en-US" sz="2400" b="1" dirty="0">
                <a:effectLst/>
                <a:latin typeface="Baskerville Old Face" pitchFamily="18" charset="0"/>
              </a:rPr>
              <a:t>background</a:t>
            </a:r>
            <a:r>
              <a:rPr lang="en-US" sz="2400" dirty="0">
                <a:effectLst/>
                <a:latin typeface="Baskerville Old Face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1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896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808912" cy="4498975"/>
          </a:xfrm>
          <a:noFill/>
          <a:ln/>
        </p:spPr>
        <p:txBody>
          <a:bodyPr/>
          <a:lstStyle/>
          <a:p>
            <a:r>
              <a:rPr lang="en-US" sz="2400" b="1" dirty="0">
                <a:effectLst/>
              </a:rPr>
              <a:t>In the following arrangement of pixels, are the two regions (of 1s) adjacent? (if 8-adjacency is used)</a:t>
            </a:r>
          </a:p>
          <a:p>
            <a:endParaRPr 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1      1      1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987425" y="2801938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8" name="AutoShape 8"/>
          <p:cNvSpPr>
            <a:spLocks noChangeArrowheads="1"/>
          </p:cNvSpPr>
          <p:nvPr/>
        </p:nvSpPr>
        <p:spPr bwMode="auto">
          <a:xfrm>
            <a:off x="3309938" y="2960688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1</a:t>
            </a:r>
          </a:p>
        </p:txBody>
      </p:sp>
      <p:sp>
        <p:nvSpPr>
          <p:cNvPr id="168969" name="AutoShape 9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2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998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are the two parts (of 1s) adjacent?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1276350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9991" name="AutoShape 7"/>
          <p:cNvSpPr>
            <a:spLocks noChangeArrowheads="1"/>
          </p:cNvSpPr>
          <p:nvPr/>
        </p:nvSpPr>
        <p:spPr bwMode="auto">
          <a:xfrm>
            <a:off x="3309938" y="2960688"/>
            <a:ext cx="1363662" cy="696912"/>
          </a:xfrm>
          <a:prstGeom prst="wedgeRoundRectCallout">
            <a:avLst>
              <a:gd name="adj1" fmla="val -88417"/>
              <a:gd name="adj2" fmla="val 7186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Part 1</a:t>
            </a:r>
          </a:p>
        </p:txBody>
      </p:sp>
      <p:sp>
        <p:nvSpPr>
          <p:cNvPr id="169992" name="AutoShape 8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81898"/>
              <a:gd name="adj2" fmla="val 57060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Part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101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the two regions (of 1s) are disjoint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811212"/>
          </a:xfrm>
          <a:prstGeom prst="rect">
            <a:avLst/>
          </a:prstGeom>
          <a:solidFill>
            <a:schemeClr val="accent1">
              <a:alpha val="11000"/>
            </a:schemeClr>
          </a:solidFill>
          <a:ln w="25400">
            <a:solidFill>
              <a:srgbClr val="9933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996950" y="4111625"/>
            <a:ext cx="1784350" cy="127635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>
            <a:solidFill>
              <a:schemeClr val="folHlink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5" name="AutoShape 7"/>
          <p:cNvSpPr>
            <a:spLocks noChangeArrowheads="1"/>
          </p:cNvSpPr>
          <p:nvPr/>
        </p:nvSpPr>
        <p:spPr bwMode="auto">
          <a:xfrm>
            <a:off x="3311525" y="2960688"/>
            <a:ext cx="1363663" cy="696912"/>
          </a:xfrm>
          <a:prstGeom prst="wedgeRoundRectCallout">
            <a:avLst>
              <a:gd name="adj1" fmla="val -88417"/>
              <a:gd name="adj2" fmla="val 717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1</a:t>
            </a:r>
          </a:p>
        </p:txBody>
      </p:sp>
      <p:sp>
        <p:nvSpPr>
          <p:cNvPr id="171016" name="AutoShape 8"/>
          <p:cNvSpPr>
            <a:spLocks noChangeArrowheads="1"/>
          </p:cNvSpPr>
          <p:nvPr/>
        </p:nvSpPr>
        <p:spPr bwMode="auto">
          <a:xfrm>
            <a:off x="3290888" y="3998913"/>
            <a:ext cx="1363662" cy="696912"/>
          </a:xfrm>
          <a:prstGeom prst="wedgeRoundRectCallout">
            <a:avLst>
              <a:gd name="adj1" fmla="val -90394"/>
              <a:gd name="adj2" fmla="val 25856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Region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203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the two regions (of 1s) are disjoint (if 4-adjacency is used)</a:t>
            </a:r>
          </a:p>
          <a:p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1      1      1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987425" y="2801938"/>
            <a:ext cx="1784350" cy="388937"/>
          </a:xfrm>
          <a:prstGeom prst="rect">
            <a:avLst/>
          </a:prstGeom>
          <a:solidFill>
            <a:srgbClr val="993300">
              <a:alpha val="45000"/>
            </a:srgbClr>
          </a:solidFill>
          <a:ln w="2540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39" name="AutoShape 7"/>
          <p:cNvSpPr>
            <a:spLocks noChangeArrowheads="1"/>
          </p:cNvSpPr>
          <p:nvPr/>
        </p:nvSpPr>
        <p:spPr bwMode="auto">
          <a:xfrm>
            <a:off x="3311525" y="2960688"/>
            <a:ext cx="1538288" cy="696912"/>
          </a:xfrm>
          <a:prstGeom prst="wedgeRoundRectCallout">
            <a:avLst>
              <a:gd name="adj1" fmla="val -84056"/>
              <a:gd name="adj2" fmla="val 7176"/>
              <a:gd name="adj3" fmla="val 16667"/>
            </a:avLst>
          </a:prstGeom>
          <a:solidFill>
            <a:srgbClr val="993300">
              <a:alpha val="22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foreground</a:t>
            </a:r>
          </a:p>
        </p:txBody>
      </p:sp>
      <p:sp>
        <p:nvSpPr>
          <p:cNvPr id="172040" name="AutoShape 8"/>
          <p:cNvSpPr>
            <a:spLocks noChangeArrowheads="1"/>
          </p:cNvSpPr>
          <p:nvPr/>
        </p:nvSpPr>
        <p:spPr bwMode="auto">
          <a:xfrm>
            <a:off x="3290888" y="3998913"/>
            <a:ext cx="1668462" cy="696912"/>
          </a:xfrm>
          <a:prstGeom prst="wedgeRoundRectCallout">
            <a:avLst>
              <a:gd name="adj1" fmla="val -83870"/>
              <a:gd name="adj2" fmla="val -65944"/>
              <a:gd name="adj3" fmla="val 16667"/>
            </a:avLst>
          </a:prstGeom>
          <a:solidFill>
            <a:schemeClr val="accent1">
              <a:alpha val="39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/>
              <a:t>background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982663" y="3173413"/>
            <a:ext cx="376237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2392363" y="3168650"/>
            <a:ext cx="376237" cy="449263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4" name="Rectangle 12"/>
          <p:cNvSpPr>
            <a:spLocks noChangeArrowheads="1"/>
          </p:cNvSpPr>
          <p:nvPr/>
        </p:nvSpPr>
        <p:spPr bwMode="auto">
          <a:xfrm>
            <a:off x="1701800" y="3621088"/>
            <a:ext cx="376238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011238" y="4525963"/>
            <a:ext cx="1784350" cy="852487"/>
          </a:xfrm>
          <a:prstGeom prst="rect">
            <a:avLst/>
          </a:prstGeom>
          <a:solidFill>
            <a:srgbClr val="993300">
              <a:alpha val="45000"/>
            </a:srgbClr>
          </a:solidFill>
          <a:ln w="25400">
            <a:noFill/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2425700" y="4087813"/>
            <a:ext cx="376238" cy="449262"/>
          </a:xfrm>
          <a:prstGeom prst="rect">
            <a:avLst/>
          </a:prstGeom>
          <a:solidFill>
            <a:srgbClr val="993300">
              <a:alpha val="42999"/>
            </a:srgbClr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3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306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580312" cy="4498975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2400" b="1" dirty="0">
                <a:effectLst/>
              </a:rPr>
              <a:t>In the following arrangement of pixels, the circled point is part of the boundary of the 1-valued pixels if 8-adjacency is used, true or false?</a:t>
            </a:r>
          </a:p>
          <a:p>
            <a:endParaRPr 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2382838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4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408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the circled point is part of the boundary of the 1-valued pixels if 4-adjacency is used, true or false?</a:t>
            </a:r>
          </a:p>
          <a:p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174085" name="Oval 5"/>
          <p:cNvSpPr>
            <a:spLocks noChangeArrowheads="1"/>
          </p:cNvSpPr>
          <p:nvPr/>
        </p:nvSpPr>
        <p:spPr bwMode="auto">
          <a:xfrm>
            <a:off x="2382838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17510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580312" cy="4498975"/>
          </a:xfrm>
          <a:noFill/>
          <a:ln/>
        </p:spPr>
        <p:txBody>
          <a:bodyPr>
            <a:normAutofit/>
          </a:bodyPr>
          <a:lstStyle/>
          <a:p>
            <a:pPr marL="609600" indent="-609600"/>
            <a:r>
              <a:rPr lang="en-US" sz="2800" dirty="0">
                <a:effectLst/>
                <a:latin typeface="Baskerville Old Face" pitchFamily="18" charset="0"/>
              </a:rPr>
              <a:t>Given pixels </a:t>
            </a:r>
            <a:r>
              <a:rPr lang="en-US" sz="2800" i="1" dirty="0">
                <a:effectLst/>
                <a:latin typeface="Baskerville Old Face" pitchFamily="18" charset="0"/>
              </a:rPr>
              <a:t>p, q </a:t>
            </a:r>
            <a:r>
              <a:rPr lang="en-US" sz="2800" dirty="0">
                <a:effectLst/>
                <a:latin typeface="Baskerville Old Face" pitchFamily="18" charset="0"/>
              </a:rPr>
              <a:t>and </a:t>
            </a:r>
            <a:r>
              <a:rPr lang="en-US" sz="2800" i="1" dirty="0">
                <a:effectLst/>
                <a:latin typeface="Baskerville Old Face" pitchFamily="18" charset="0"/>
              </a:rPr>
              <a:t>z </a:t>
            </a:r>
            <a:r>
              <a:rPr lang="en-US" sz="2800" dirty="0">
                <a:effectLst/>
                <a:latin typeface="Baskerville Old Face" pitchFamily="18" charset="0"/>
              </a:rPr>
              <a:t>with coordinates (x, y), (s, t), (u, v) respectively, the distance function D has following properties:</a:t>
            </a:r>
          </a:p>
          <a:p>
            <a:pPr marL="609600" indent="-609600"/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800" dirty="0">
                <a:effectLst/>
                <a:latin typeface="Baskerville Old Face" pitchFamily="18" charset="0"/>
              </a:rPr>
              <a:t>D(p, q) </a:t>
            </a:r>
            <a:r>
              <a:rPr lang="en-US" sz="2800" dirty="0">
                <a:effectLst/>
                <a:latin typeface="Baskerville Old Face" pitchFamily="18" charset="0"/>
                <a:cs typeface="Tahoma" pitchFamily="34" charset="0"/>
              </a:rPr>
              <a:t>≥ </a:t>
            </a:r>
            <a:r>
              <a:rPr lang="en-US" sz="2800" dirty="0">
                <a:effectLst/>
                <a:latin typeface="Baskerville Old Face" pitchFamily="18" charset="0"/>
              </a:rPr>
              <a:t>0      [D(p, q) = 0, </a:t>
            </a:r>
            <a:r>
              <a:rPr lang="en-US" sz="2800" dirty="0" err="1">
                <a:effectLst/>
                <a:latin typeface="Baskerville Old Face" pitchFamily="18" charset="0"/>
              </a:rPr>
              <a:t>iff</a:t>
            </a:r>
            <a:r>
              <a:rPr lang="en-US" sz="2800" dirty="0">
                <a:effectLst/>
                <a:latin typeface="Baskerville Old Face" pitchFamily="18" charset="0"/>
              </a:rPr>
              <a:t> p = q]</a:t>
            </a:r>
          </a:p>
          <a:p>
            <a:pPr marL="609600" indent="-609600">
              <a:buFont typeface="Arial" charset="0"/>
              <a:buAutoNum type="alphaLcPeriod"/>
            </a:pPr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800" dirty="0">
                <a:effectLst/>
                <a:latin typeface="Baskerville Old Face" pitchFamily="18" charset="0"/>
              </a:rPr>
              <a:t>D(p, q) = D(q, p)</a:t>
            </a:r>
          </a:p>
          <a:p>
            <a:pPr marL="609600" indent="-609600">
              <a:buFont typeface="Arial" charset="0"/>
              <a:buAutoNum type="alphaLcPeriod"/>
            </a:pPr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buFont typeface="Arial" charset="0"/>
              <a:buAutoNum type="alphaLcPeriod"/>
            </a:pPr>
            <a:r>
              <a:rPr lang="en-US" sz="2800" dirty="0">
                <a:effectLst/>
                <a:latin typeface="Baskerville Old Face" pitchFamily="18" charset="0"/>
              </a:rPr>
              <a:t>D(p, z) </a:t>
            </a:r>
            <a:r>
              <a:rPr lang="en-US" sz="2800" dirty="0">
                <a:effectLst/>
                <a:latin typeface="Baskerville Old Face" pitchFamily="18" charset="0"/>
                <a:cs typeface="Tahoma" pitchFamily="34" charset="0"/>
              </a:rPr>
              <a:t>≤ </a:t>
            </a:r>
            <a:r>
              <a:rPr lang="en-US" sz="2800" dirty="0">
                <a:effectLst/>
                <a:latin typeface="Baskerville Old Face" pitchFamily="18" charset="0"/>
              </a:rPr>
              <a:t>D(p, q) + D(q, z)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7696200" cy="85344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Basic Relationships Between Pixels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Baskerville Old Face" pitchFamily="18" charset="0"/>
              </a:rPr>
              <a:t>Neighborhood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Adjacency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Connectivity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Paths</a:t>
            </a:r>
          </a:p>
          <a:p>
            <a:endParaRPr lang="en-US" sz="2800" dirty="0">
              <a:latin typeface="Baskerville Old Face" pitchFamily="18" charset="0"/>
            </a:endParaRPr>
          </a:p>
          <a:p>
            <a:r>
              <a:rPr lang="en-US" sz="2800" dirty="0">
                <a:latin typeface="Baskerville Old Face" pitchFamily="18" charset="0"/>
              </a:rPr>
              <a:t>Regions and boundaries</a:t>
            </a:r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Distance Measures</a:t>
            </a:r>
            <a:endParaRPr lang="en-US" sz="3200"/>
          </a:p>
        </p:txBody>
      </p:sp>
      <p:sp>
        <p:nvSpPr>
          <p:cNvPr id="176132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504112" cy="4498975"/>
          </a:xfrm>
          <a:noFill/>
          <a:ln/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The following are the different Distance measures: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a. Euclidean Distance :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 D</a:t>
            </a:r>
            <a:r>
              <a:rPr lang="en-US" sz="2800" baseline="-25000" dirty="0">
                <a:effectLst/>
                <a:latin typeface="Baskerville Old Face" pitchFamily="18" charset="0"/>
              </a:rPr>
              <a:t>e</a:t>
            </a:r>
            <a:r>
              <a:rPr lang="en-US" sz="2800" dirty="0">
                <a:effectLst/>
                <a:latin typeface="Baskerville Old Face" pitchFamily="18" charset="0"/>
              </a:rPr>
              <a:t>(p, q) = [(x-s)</a:t>
            </a:r>
            <a:r>
              <a:rPr lang="en-US" sz="2800" baseline="30000" dirty="0">
                <a:effectLst/>
                <a:latin typeface="Baskerville Old Face" pitchFamily="18" charset="0"/>
              </a:rPr>
              <a:t>2</a:t>
            </a:r>
            <a:r>
              <a:rPr lang="en-US" sz="2800" dirty="0">
                <a:effectLst/>
                <a:latin typeface="Baskerville Old Face" pitchFamily="18" charset="0"/>
              </a:rPr>
              <a:t> + (y-t)</a:t>
            </a:r>
            <a:r>
              <a:rPr lang="en-US" sz="2800" baseline="30000" dirty="0">
                <a:effectLst/>
                <a:latin typeface="Baskerville Old Face" pitchFamily="18" charset="0"/>
              </a:rPr>
              <a:t>2</a:t>
            </a:r>
            <a:r>
              <a:rPr lang="en-US" sz="2800" dirty="0">
                <a:effectLst/>
                <a:latin typeface="Baskerville Old Face" pitchFamily="18" charset="0"/>
              </a:rPr>
              <a:t>]</a:t>
            </a:r>
            <a:r>
              <a:rPr lang="en-US" sz="2800" baseline="30000" dirty="0">
                <a:effectLst/>
                <a:latin typeface="Baskerville Old Face" pitchFamily="18" charset="0"/>
              </a:rPr>
              <a:t>1/2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b. City Block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 D</a:t>
            </a:r>
            <a:r>
              <a:rPr lang="en-US" sz="2800" baseline="-25000" dirty="0">
                <a:effectLst/>
                <a:latin typeface="Baskerville Old Face" pitchFamily="18" charset="0"/>
              </a:rPr>
              <a:t>4</a:t>
            </a:r>
            <a:r>
              <a:rPr lang="en-US" sz="2800" dirty="0">
                <a:effectLst/>
                <a:latin typeface="Baskerville Old Face" pitchFamily="18" charset="0"/>
              </a:rPr>
              <a:t>(p, q) = |x-s| + |y-t|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endParaRPr lang="en-US" sz="2800" dirty="0">
              <a:effectLst/>
              <a:latin typeface="Baskerville Old Face" pitchFamily="18" charset="0"/>
            </a:endParaRP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c. Chess Board Distance: </a:t>
            </a:r>
          </a:p>
          <a:p>
            <a:pPr marL="609600" indent="-609600">
              <a:lnSpc>
                <a:spcPct val="90000"/>
              </a:lnSpc>
              <a:buFont typeface="Arial" charset="0"/>
              <a:buNone/>
            </a:pPr>
            <a:r>
              <a:rPr lang="en-US" sz="2800" dirty="0">
                <a:effectLst/>
                <a:latin typeface="Baskerville Old Face" pitchFamily="18" charset="0"/>
              </a:rPr>
              <a:t>     D</a:t>
            </a:r>
            <a:r>
              <a:rPr lang="en-US" sz="2800" baseline="-25000" dirty="0">
                <a:effectLst/>
                <a:latin typeface="Baskerville Old Face" pitchFamily="18" charset="0"/>
              </a:rPr>
              <a:t>8</a:t>
            </a:r>
            <a:r>
              <a:rPr lang="en-US" sz="2800" dirty="0">
                <a:effectLst/>
                <a:latin typeface="Baskerville Old Face" pitchFamily="18" charset="0"/>
              </a:rPr>
              <a:t>(p, q) = max(|x-s|, |y-t|)</a:t>
            </a:r>
          </a:p>
          <a:p>
            <a:pPr marL="609600" indent="-609600">
              <a:lnSpc>
                <a:spcPct val="90000"/>
              </a:lnSpc>
            </a:pPr>
            <a:endParaRPr lang="en-US" sz="2400" dirty="0">
              <a:effectLst/>
            </a:endParaRPr>
          </a:p>
        </p:txBody>
      </p:sp>
      <p:pic>
        <p:nvPicPr>
          <p:cNvPr id="1761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0688" y="3405188"/>
            <a:ext cx="1190625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61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95925" y="4833938"/>
            <a:ext cx="12096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6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6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76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6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5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7156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7732712" cy="4498975"/>
          </a:xfrm>
          <a:noFill/>
          <a:ln/>
        </p:spPr>
        <p:txBody>
          <a:bodyPr/>
          <a:lstStyle/>
          <a:p>
            <a:r>
              <a:rPr lang="en-US" sz="2400" b="1" dirty="0">
                <a:effectLst/>
              </a:rPr>
              <a:t>In the following arrangement of pixels, what’s the value of the chessboard distance between the circled two points?</a:t>
            </a:r>
          </a:p>
          <a:p>
            <a:pPr>
              <a:buFont typeface="Arial" charset="0"/>
              <a:buNone/>
            </a:pPr>
            <a:endParaRPr lang="en-US" sz="24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 dirty="0">
                <a:effectLst/>
              </a:rPr>
              <a:t>    0      0      0      0      0</a:t>
            </a:r>
          </a:p>
        </p:txBody>
      </p:sp>
      <p:sp>
        <p:nvSpPr>
          <p:cNvPr id="177157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7158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6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8180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what’s the value of the city-block distance between the circled two points?</a:t>
            </a:r>
          </a:p>
          <a:p>
            <a:pPr>
              <a:buFont typeface="Arial" charset="0"/>
              <a:buNone/>
            </a:pPr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178181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2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7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79204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what’s the value of the length of the m-path between the circled two points?</a:t>
            </a:r>
          </a:p>
          <a:p>
            <a:pPr>
              <a:buFont typeface="Arial" charset="0"/>
              <a:buNone/>
            </a:pPr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0      1      1      0      0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179205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9206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Question 8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80228" name="Rectangle 4"/>
          <p:cNvSpPr>
            <a:spLocks noGrp="1" noRot="1" noChangeArrowheads="1"/>
          </p:cNvSpPr>
          <p:nvPr>
            <p:ph idx="1"/>
          </p:nvPr>
        </p:nvSpPr>
        <p:spPr>
          <a:xfrm>
            <a:off x="573088" y="1500188"/>
            <a:ext cx="8540750" cy="4498975"/>
          </a:xfrm>
          <a:noFill/>
          <a:ln/>
        </p:spPr>
        <p:txBody>
          <a:bodyPr/>
          <a:lstStyle/>
          <a:p>
            <a:r>
              <a:rPr lang="en-US" sz="2400" b="1">
                <a:effectLst/>
              </a:rPr>
              <a:t>In the following arrangement of pixels, what’s the value of the length of the m-path between the circled two points?</a:t>
            </a:r>
          </a:p>
          <a:p>
            <a:pPr>
              <a:buFont typeface="Arial" charset="0"/>
              <a:buNone/>
            </a:pPr>
            <a:endParaRPr lang="en-US" sz="2400" b="1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0      0      1      1      0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0      0      1      0      0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0      1      0      0      0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0      0      0      0      0</a:t>
            </a: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1654175" y="4445000"/>
            <a:ext cx="479425" cy="436563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3106738" y="3582988"/>
            <a:ext cx="479425" cy="436562"/>
          </a:xfrm>
          <a:prstGeom prst="ellipse">
            <a:avLst/>
          </a:prstGeom>
          <a:solidFill>
            <a:srgbClr val="993300">
              <a:alpha val="41000"/>
            </a:srgbClr>
          </a:solidFill>
          <a:ln w="25400">
            <a:solidFill>
              <a:srgbClr val="99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 to Mathematical Operations in DIP</a:t>
            </a:r>
          </a:p>
        </p:txBody>
      </p:sp>
      <p:sp>
        <p:nvSpPr>
          <p:cNvPr id="18125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b="1">
                <a:effectLst/>
              </a:rPr>
              <a:t>Array vs. Matrix Operation</a:t>
            </a:r>
          </a:p>
          <a:p>
            <a:pPr>
              <a:buFont typeface="Arial" charset="0"/>
              <a:buNone/>
            </a:pPr>
            <a:r>
              <a:rPr lang="en-US" sz="2000" b="1">
                <a:effectLst/>
              </a:rPr>
              <a:t>    </a:t>
            </a:r>
          </a:p>
        </p:txBody>
      </p:sp>
      <p:graphicFrame>
        <p:nvGraphicFramePr>
          <p:cNvPr id="18125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94263" y="2444750"/>
          <a:ext cx="23066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482400" progId="Equation.DSMT4">
                  <p:embed/>
                </p:oleObj>
              </mc:Choice>
              <mc:Fallback>
                <p:oleObj name="Equation" r:id="rId2" imgW="91440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444750"/>
                        <a:ext cx="2306637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04863" y="4873625"/>
          <a:ext cx="50990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25680" imgH="482400" progId="Equation.DSMT4">
                  <p:embed/>
                </p:oleObj>
              </mc:Choice>
              <mc:Fallback>
                <p:oleObj name="Equation" r:id="rId4" imgW="242568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873625"/>
                        <a:ext cx="5099050" cy="1014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452563" y="2408238"/>
          <a:ext cx="214788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482400" progId="Equation.DSMT4">
                  <p:embed/>
                </p:oleObj>
              </mc:Choice>
              <mc:Fallback>
                <p:oleObj name="Equation" r:id="rId6" imgW="939600" imgH="482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2408238"/>
                        <a:ext cx="2147887" cy="1103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8" name="Object 10"/>
          <p:cNvGraphicFramePr>
            <a:graphicFrameLocks noChangeAspect="1"/>
          </p:cNvGraphicFramePr>
          <p:nvPr/>
        </p:nvGraphicFramePr>
        <p:xfrm>
          <a:off x="787400" y="3717925"/>
          <a:ext cx="31861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640" imgH="482400" progId="Equation.DSMT4">
                  <p:embed/>
                </p:oleObj>
              </mc:Choice>
              <mc:Fallback>
                <p:oleObj name="Equation" r:id="rId8" imgW="1574640" imgH="482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3717925"/>
                        <a:ext cx="3186113" cy="976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9" name="AutoShape 11"/>
          <p:cNvSpPr>
            <a:spLocks noChangeArrowheads="1"/>
          </p:cNvSpPr>
          <p:nvPr/>
        </p:nvSpPr>
        <p:spPr bwMode="auto">
          <a:xfrm>
            <a:off x="4964113" y="3892550"/>
            <a:ext cx="2046287" cy="565150"/>
          </a:xfrm>
          <a:prstGeom prst="wedgeRoundRectCallout">
            <a:avLst>
              <a:gd name="adj1" fmla="val -98954"/>
              <a:gd name="adj2" fmla="val 33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Array product</a:t>
            </a:r>
          </a:p>
        </p:txBody>
      </p:sp>
      <p:sp>
        <p:nvSpPr>
          <p:cNvPr id="181260" name="AutoShape 12"/>
          <p:cNvSpPr>
            <a:spLocks noChangeArrowheads="1"/>
          </p:cNvSpPr>
          <p:nvPr/>
        </p:nvSpPr>
        <p:spPr bwMode="auto">
          <a:xfrm>
            <a:off x="6816725" y="5002213"/>
            <a:ext cx="2046288" cy="565150"/>
          </a:xfrm>
          <a:prstGeom prst="wedgeRoundRectCallout">
            <a:avLst>
              <a:gd name="adj1" fmla="val -98954"/>
              <a:gd name="adj2" fmla="val 3314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Matrix product</a:t>
            </a:r>
          </a:p>
        </p:txBody>
      </p:sp>
      <p:sp>
        <p:nvSpPr>
          <p:cNvPr id="181261" name="AutoShape 13"/>
          <p:cNvSpPr>
            <a:spLocks noChangeArrowheads="1"/>
          </p:cNvSpPr>
          <p:nvPr/>
        </p:nvSpPr>
        <p:spPr bwMode="auto">
          <a:xfrm>
            <a:off x="0" y="3089275"/>
            <a:ext cx="1074738" cy="795338"/>
          </a:xfrm>
          <a:prstGeom prst="wedgeRoundRectCallout">
            <a:avLst>
              <a:gd name="adj1" fmla="val 54282"/>
              <a:gd name="adj2" fmla="val 707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/>
              <a:t>Array product</a:t>
            </a:r>
          </a:p>
          <a:p>
            <a:pPr algn="ctr"/>
            <a:r>
              <a:rPr lang="en-US" sz="1400"/>
              <a:t>operator</a:t>
            </a:r>
          </a:p>
        </p:txBody>
      </p:sp>
      <p:sp>
        <p:nvSpPr>
          <p:cNvPr id="181262" name="AutoShape 14"/>
          <p:cNvSpPr>
            <a:spLocks noChangeArrowheads="1"/>
          </p:cNvSpPr>
          <p:nvPr/>
        </p:nvSpPr>
        <p:spPr bwMode="auto">
          <a:xfrm>
            <a:off x="0" y="4471988"/>
            <a:ext cx="1155700" cy="681037"/>
          </a:xfrm>
          <a:prstGeom prst="wedgeRoundRectCallout">
            <a:avLst>
              <a:gd name="adj1" fmla="val 52611"/>
              <a:gd name="adj2" fmla="val 5513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/>
              <a:t>Matrix product</a:t>
            </a:r>
          </a:p>
          <a:p>
            <a:pPr algn="ctr"/>
            <a:r>
              <a:rPr lang="en-US" sz="1400"/>
              <a:t>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9" grpId="0" animBg="1"/>
      <p:bldP spid="181260" grpId="0" animBg="1"/>
      <p:bldP spid="181261" grpId="0" animBg="1"/>
      <p:bldP spid="18126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Introduction to Mathematical Operations in DIP</a:t>
            </a:r>
          </a:p>
        </p:txBody>
      </p:sp>
      <p:sp>
        <p:nvSpPr>
          <p:cNvPr id="1863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7969250" cy="4718050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effectLst/>
              </a:rPr>
              <a:t>Linear vs. Nonlinear Operation</a:t>
            </a:r>
          </a:p>
          <a:p>
            <a:pPr>
              <a:buFont typeface="Arial" charset="0"/>
              <a:buNone/>
            </a:pPr>
            <a:r>
              <a:rPr lang="en-US" sz="1800" b="1" dirty="0">
                <a:effectLst/>
              </a:rPr>
              <a:t>    </a:t>
            </a: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endParaRPr lang="en-US" sz="1800" b="1" dirty="0">
              <a:effectLst/>
            </a:endParaRPr>
          </a:p>
          <a:p>
            <a:pPr>
              <a:buFont typeface="Arial" charset="0"/>
              <a:buNone/>
            </a:pPr>
            <a:r>
              <a:rPr lang="en-US" sz="1800" b="1" dirty="0">
                <a:effectLst/>
              </a:rPr>
              <a:t>     </a:t>
            </a:r>
            <a:r>
              <a:rPr lang="en-US" sz="2000" dirty="0">
                <a:effectLst/>
              </a:rPr>
              <a:t>H is said to be a</a:t>
            </a:r>
            <a:r>
              <a:rPr lang="en-US" sz="2000" b="1" dirty="0">
                <a:effectLst/>
              </a:rPr>
              <a:t> linear operator;</a:t>
            </a:r>
          </a:p>
          <a:p>
            <a:pPr>
              <a:buFont typeface="Arial" charset="0"/>
              <a:buNone/>
            </a:pPr>
            <a:r>
              <a:rPr lang="en-US" sz="2000" dirty="0">
                <a:effectLst/>
              </a:rPr>
              <a:t>    H is said to be a</a:t>
            </a:r>
            <a:r>
              <a:rPr lang="en-US" sz="2000" b="1" dirty="0">
                <a:effectLst/>
              </a:rPr>
              <a:t> nonlinear operator </a:t>
            </a:r>
            <a:r>
              <a:rPr lang="en-US" sz="2000" dirty="0">
                <a:effectLst/>
              </a:rPr>
              <a:t>if it does not meet the above qualification.</a:t>
            </a:r>
          </a:p>
        </p:txBody>
      </p:sp>
      <p:graphicFrame>
        <p:nvGraphicFramePr>
          <p:cNvPr id="186376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987425" y="2765425"/>
          <a:ext cx="4414838" cy="245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1117440" progId="Equation.DSMT4">
                  <p:embed/>
                </p:oleObj>
              </mc:Choice>
              <mc:Fallback>
                <p:oleObj name="Equation" r:id="rId2" imgW="2006280" imgH="11174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2765425"/>
                        <a:ext cx="4414838" cy="245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3" name="Object 5"/>
          <p:cNvGraphicFramePr>
            <a:graphicFrameLocks noChangeAspect="1"/>
          </p:cNvGraphicFramePr>
          <p:nvPr/>
        </p:nvGraphicFramePr>
        <p:xfrm>
          <a:off x="1031875" y="2125663"/>
          <a:ext cx="2989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53800" progId="Equation.DSMT4">
                  <p:embed/>
                </p:oleObj>
              </mc:Choice>
              <mc:Fallback>
                <p:oleObj name="Equation" r:id="rId4" imgW="1307880" imgH="253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2125663"/>
                        <a:ext cx="298926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AutoShape 6"/>
          <p:cNvSpPr>
            <a:spLocks noChangeArrowheads="1"/>
          </p:cNvSpPr>
          <p:nvPr/>
        </p:nvSpPr>
        <p:spPr bwMode="auto">
          <a:xfrm>
            <a:off x="6445250" y="3155950"/>
            <a:ext cx="2046288" cy="565150"/>
          </a:xfrm>
          <a:prstGeom prst="wedgeRoundRectCallout">
            <a:avLst>
              <a:gd name="adj1" fmla="val -98333"/>
              <a:gd name="adj2" fmla="val 5870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Additivity</a:t>
            </a:r>
          </a:p>
        </p:txBody>
      </p:sp>
      <p:sp>
        <p:nvSpPr>
          <p:cNvPr id="186375" name="AutoShape 7"/>
          <p:cNvSpPr>
            <a:spLocks noChangeArrowheads="1"/>
          </p:cNvSpPr>
          <p:nvPr/>
        </p:nvSpPr>
        <p:spPr bwMode="auto">
          <a:xfrm>
            <a:off x="6445250" y="4110038"/>
            <a:ext cx="2046288" cy="565150"/>
          </a:xfrm>
          <a:prstGeom prst="wedgeRoundRectCallout">
            <a:avLst>
              <a:gd name="adj1" fmla="val -100347"/>
              <a:gd name="adj2" fmla="val 50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/>
              <a:t>Homogeneity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18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6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6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animBg="1"/>
      <p:bldP spid="1863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Arithmetic Operations</a:t>
            </a:r>
          </a:p>
        </p:txBody>
      </p:sp>
      <p:sp>
        <p:nvSpPr>
          <p:cNvPr id="1894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600200"/>
            <a:ext cx="7969250" cy="4718050"/>
          </a:xfrm>
        </p:spPr>
        <p:txBody>
          <a:bodyPr/>
          <a:lstStyle/>
          <a:p>
            <a:r>
              <a:rPr lang="en-US" sz="2400">
                <a:effectLst/>
              </a:rPr>
              <a:t>Arithmetic operations between images are array operations. The four arithmetic operations are denoted as</a:t>
            </a:r>
          </a:p>
          <a:p>
            <a:pPr>
              <a:buFont typeface="Arial" charset="0"/>
              <a:buNone/>
            </a:pPr>
            <a:endParaRPr lang="en-US" sz="2400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s(x,y) = f(x,y) + g(x,y)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d(x,y) = f(x,y) – g(x,y)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p(x,y) = f(x,y) </a:t>
            </a:r>
            <a:r>
              <a:rPr lang="en-US" sz="2400">
                <a:effectLst/>
                <a:cs typeface="Tahoma" pitchFamily="34" charset="0"/>
              </a:rPr>
              <a:t>× g(x,y)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  <a:cs typeface="Tahoma" pitchFamily="34" charset="0"/>
              </a:rPr>
              <a:t>    v(x,y) = f(x,y) ÷ g(x,y)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Example: Addition of Noisy Images for Noise Reduction</a:t>
            </a:r>
          </a:p>
        </p:txBody>
      </p:sp>
      <p:sp>
        <p:nvSpPr>
          <p:cNvPr id="19046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400">
                <a:effectLst/>
              </a:rPr>
              <a:t>Noiseless image: f(x,y)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Noise: n(x,y)  </a:t>
            </a:r>
            <a:r>
              <a:rPr lang="en-US" sz="1800">
                <a:effectLst/>
              </a:rPr>
              <a:t>(at every pair of coordinates (x,y), the noise is uncorrelated and has zero average value)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Corrupted image: g(x,y)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                 g(x,y) = f(x,y) + n(x,y)</a:t>
            </a:r>
          </a:p>
          <a:p>
            <a:pPr>
              <a:buFont typeface="Arial" charset="0"/>
              <a:buNone/>
            </a:pPr>
            <a:endParaRPr lang="en-US" sz="2400">
              <a:effectLst/>
            </a:endParaRP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Reducing the noise by adding a set of noisy images, {g</a:t>
            </a:r>
            <a:r>
              <a:rPr lang="en-US" sz="2400" baseline="-25000">
                <a:effectLst/>
              </a:rPr>
              <a:t>i</a:t>
            </a:r>
            <a:r>
              <a:rPr lang="en-US" sz="2400">
                <a:effectLst/>
              </a:rPr>
              <a:t>(x,y)}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                 </a:t>
            </a:r>
          </a:p>
        </p:txBody>
      </p:sp>
      <p:graphicFrame>
        <p:nvGraphicFramePr>
          <p:cNvPr id="190469" name="Object 5"/>
          <p:cNvGraphicFramePr>
            <a:graphicFrameLocks noChangeAspect="1"/>
          </p:cNvGraphicFramePr>
          <p:nvPr/>
        </p:nvGraphicFramePr>
        <p:xfrm>
          <a:off x="1912938" y="4476750"/>
          <a:ext cx="40767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31640" progId="Equation.DSMT4">
                  <p:embed/>
                </p:oleObj>
              </mc:Choice>
              <mc:Fallback>
                <p:oleObj name="Equation" r:id="rId2" imgW="1434960" imgH="4316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476750"/>
                        <a:ext cx="4076700" cy="122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Example: Addition of Noisy Images for Noise Reduction</a:t>
            </a:r>
          </a:p>
        </p:txBody>
      </p:sp>
      <p:sp>
        <p:nvSpPr>
          <p:cNvPr id="1914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effectLst/>
              </a:rPr>
              <a:t>                     </a:t>
            </a:r>
          </a:p>
        </p:txBody>
      </p:sp>
      <p:graphicFrame>
        <p:nvGraphicFramePr>
          <p:cNvPr id="191494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0075" y="2592388"/>
          <a:ext cx="4113213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1625400" progId="Equation.DSMT4">
                  <p:embed/>
                </p:oleObj>
              </mc:Choice>
              <mc:Fallback>
                <p:oleObj name="Equation" r:id="rId2" imgW="1968480" imgH="1625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592388"/>
                        <a:ext cx="4113213" cy="339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89575" y="2808288"/>
          <a:ext cx="3389313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914400" progId="Equation.DSMT4">
                  <p:embed/>
                </p:oleObj>
              </mc:Choice>
              <mc:Fallback>
                <p:oleObj name="Equation" r:id="rId4" imgW="132048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808288"/>
                        <a:ext cx="3389313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3" name="Object 5"/>
          <p:cNvGraphicFramePr>
            <a:graphicFrameLocks noChangeAspect="1"/>
          </p:cNvGraphicFramePr>
          <p:nvPr/>
        </p:nvGraphicFramePr>
        <p:xfrm>
          <a:off x="2465388" y="1347788"/>
          <a:ext cx="3744912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4960" imgH="431640" progId="Equation.DSMT4">
                  <p:embed/>
                </p:oleObj>
              </mc:Choice>
              <mc:Fallback>
                <p:oleObj name="Equation" r:id="rId6" imgW="14349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347788"/>
                        <a:ext cx="3744912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467600" cy="6705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Baskerville Old Face" pitchFamily="18" charset="0"/>
              </a:rPr>
              <a:t>Basic Relationships Between Pixels</a:t>
            </a:r>
            <a:endParaRPr lang="en-US" sz="2800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Baskerville Old Face" pitchFamily="18" charset="0"/>
              </a:rPr>
              <a:t>Neighbors </a:t>
            </a:r>
            <a:r>
              <a:rPr lang="en-US" sz="2800" dirty="0">
                <a:latin typeface="Baskerville Old Face" pitchFamily="18" charset="0"/>
              </a:rPr>
              <a:t>of a pixel p at coordinates (</a:t>
            </a:r>
            <a:r>
              <a:rPr lang="en-US" sz="2800" dirty="0" err="1">
                <a:latin typeface="Baskerville Old Face" pitchFamily="18" charset="0"/>
              </a:rPr>
              <a:t>x,y</a:t>
            </a:r>
            <a:r>
              <a:rPr lang="en-US" sz="2800" dirty="0">
                <a:latin typeface="Baskerville Old Face" pitchFamily="18" charset="0"/>
              </a:rPr>
              <a:t>) 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en-US" sz="28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dirty="0">
                <a:latin typeface="Baskerville Old Face" pitchFamily="18" charset="0"/>
              </a:rPr>
              <a:t> </a:t>
            </a:r>
            <a:r>
              <a:rPr lang="en-US" sz="2800" b="1" dirty="0">
                <a:latin typeface="Baskerville Old Face" pitchFamily="18" charset="0"/>
              </a:rPr>
              <a:t>4-neighbors of p</a:t>
            </a:r>
            <a:r>
              <a:rPr lang="en-US" sz="2800" dirty="0">
                <a:latin typeface="Baskerville Old Face" pitchFamily="18" charset="0"/>
              </a:rPr>
              <a:t>, denoted by </a:t>
            </a:r>
            <a:r>
              <a:rPr lang="en-US" sz="2800" b="1" dirty="0">
                <a:latin typeface="Baskerville Old Face" pitchFamily="18" charset="0"/>
              </a:rPr>
              <a:t>N</a:t>
            </a:r>
            <a:r>
              <a:rPr lang="en-US" sz="2800" b="1" baseline="-25000" dirty="0">
                <a:latin typeface="Baskerville Old Face" pitchFamily="18" charset="0"/>
              </a:rPr>
              <a:t>4</a:t>
            </a:r>
            <a:r>
              <a:rPr lang="en-US" sz="2800" b="1" dirty="0">
                <a:latin typeface="Baskerville Old Face" pitchFamily="18" charset="0"/>
              </a:rPr>
              <a:t>(p)</a:t>
            </a:r>
            <a:r>
              <a:rPr lang="en-US" sz="2800" dirty="0">
                <a:latin typeface="Baskerville Old Face" pitchFamily="18" charset="0"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Baskerville Old Face" pitchFamily="18" charset="0"/>
              </a:rPr>
              <a:t>    (x-1, y), (x+1, y), (x,y-1), and (x, y+1).</a:t>
            </a:r>
          </a:p>
          <a:p>
            <a:pPr>
              <a:lnSpc>
                <a:spcPct val="80000"/>
              </a:lnSpc>
            </a:pPr>
            <a:endParaRPr lang="en-US" sz="2800" i="1" dirty="0">
              <a:latin typeface="Baskerville Old Face" pitchFamily="18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latin typeface="Baskerville Old Face" pitchFamily="18" charset="0"/>
              </a:rPr>
              <a:t> 4 diagonal neighbors of p</a:t>
            </a:r>
            <a:r>
              <a:rPr lang="en-US" sz="2800" dirty="0">
                <a:latin typeface="Baskerville Old Face" pitchFamily="18" charset="0"/>
              </a:rPr>
              <a:t>, denoted by </a:t>
            </a:r>
            <a:r>
              <a:rPr lang="en-US" sz="2800" b="1" dirty="0">
                <a:latin typeface="Baskerville Old Face" pitchFamily="18" charset="0"/>
              </a:rPr>
              <a:t>N</a:t>
            </a:r>
            <a:r>
              <a:rPr lang="en-US" sz="2800" b="1" baseline="-25000" dirty="0">
                <a:latin typeface="Baskerville Old Face" pitchFamily="18" charset="0"/>
              </a:rPr>
              <a:t>D</a:t>
            </a:r>
            <a:r>
              <a:rPr lang="en-US" sz="2800" b="1" dirty="0">
                <a:latin typeface="Baskerville Old Face" pitchFamily="18" charset="0"/>
              </a:rPr>
              <a:t>(p)</a:t>
            </a:r>
            <a:r>
              <a:rPr lang="en-US" sz="2800" dirty="0">
                <a:latin typeface="Baskerville Old Face" pitchFamily="18" charset="0"/>
              </a:rPr>
              <a:t>: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en-US" sz="2800" dirty="0">
                <a:latin typeface="Baskerville Old Face" pitchFamily="18" charset="0"/>
              </a:rPr>
              <a:t>    (x-1, y-1), (x+1, y+1), (x+1,y-1), and (x-1, y+1).</a:t>
            </a:r>
          </a:p>
          <a:p>
            <a:pPr>
              <a:lnSpc>
                <a:spcPct val="80000"/>
              </a:lnSpc>
            </a:pPr>
            <a:endParaRPr lang="en-US" sz="2800" i="1" dirty="0">
              <a:latin typeface="Baskerville Old Face" pitchFamily="18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800" b="1" dirty="0">
                <a:latin typeface="Baskerville Old Face" pitchFamily="18" charset="0"/>
                <a:cs typeface="Tahoma" pitchFamily="34" charset="0"/>
              </a:rPr>
              <a:t> 8 neighbors of p</a:t>
            </a:r>
            <a:r>
              <a:rPr lang="en-US" sz="2800" dirty="0">
                <a:latin typeface="Baskerville Old Face" pitchFamily="18" charset="0"/>
                <a:cs typeface="Tahoma" pitchFamily="34" charset="0"/>
              </a:rPr>
              <a:t>, denoted </a:t>
            </a:r>
            <a:r>
              <a:rPr lang="en-US" sz="2800" b="1" dirty="0">
                <a:latin typeface="Baskerville Old Face" pitchFamily="18" charset="0"/>
                <a:cs typeface="Tahoma" pitchFamily="34" charset="0"/>
              </a:rPr>
              <a:t>N</a:t>
            </a:r>
            <a:r>
              <a:rPr lang="en-US" sz="2800" b="1" baseline="-25000" dirty="0">
                <a:latin typeface="Baskerville Old Face" pitchFamily="18" charset="0"/>
                <a:cs typeface="Tahoma" pitchFamily="34" charset="0"/>
              </a:rPr>
              <a:t>8</a:t>
            </a:r>
            <a:r>
              <a:rPr lang="en-US" sz="2800" b="1" dirty="0">
                <a:latin typeface="Baskerville Old Face" pitchFamily="18" charset="0"/>
                <a:cs typeface="Tahoma" pitchFamily="34" charset="0"/>
              </a:rPr>
              <a:t>(p)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latin typeface="Baskerville Old Face" pitchFamily="18" charset="0"/>
                <a:cs typeface="Tahoma" pitchFamily="34" charset="0"/>
              </a:rPr>
              <a:t>     N</a:t>
            </a:r>
            <a:r>
              <a:rPr lang="en-US" sz="2800" baseline="-25000" dirty="0">
                <a:latin typeface="Baskerville Old Face" pitchFamily="18" charset="0"/>
                <a:cs typeface="Tahoma" pitchFamily="34" charset="0"/>
              </a:rPr>
              <a:t>8</a:t>
            </a:r>
            <a:r>
              <a:rPr lang="en-US" sz="2800" dirty="0">
                <a:latin typeface="Baskerville Old Face" pitchFamily="18" charset="0"/>
                <a:cs typeface="Tahoma" pitchFamily="34" charset="0"/>
              </a:rPr>
              <a:t>(p) = </a:t>
            </a:r>
            <a:r>
              <a:rPr lang="en-US" sz="2800" dirty="0">
                <a:latin typeface="Baskerville Old Face" pitchFamily="18" charset="0"/>
              </a:rPr>
              <a:t>N</a:t>
            </a:r>
            <a:r>
              <a:rPr lang="en-US" sz="2800" baseline="-25000" dirty="0">
                <a:latin typeface="Baskerville Old Face" pitchFamily="18" charset="0"/>
              </a:rPr>
              <a:t>4</a:t>
            </a:r>
            <a:r>
              <a:rPr lang="en-US" sz="2800" dirty="0">
                <a:latin typeface="Baskerville Old Face" pitchFamily="18" charset="0"/>
              </a:rPr>
              <a:t>(p) </a:t>
            </a:r>
            <a:r>
              <a:rPr lang="en-US" sz="2800" dirty="0">
                <a:latin typeface="Baskerville Old Face" pitchFamily="18" charset="0"/>
                <a:cs typeface="Tahoma" pitchFamily="34" charset="0"/>
              </a:rPr>
              <a:t>U </a:t>
            </a:r>
            <a:r>
              <a:rPr lang="en-US" sz="2800" dirty="0">
                <a:latin typeface="Baskerville Old Face" pitchFamily="18" charset="0"/>
              </a:rPr>
              <a:t>N</a:t>
            </a:r>
            <a:r>
              <a:rPr lang="en-US" sz="2800" baseline="-25000" dirty="0">
                <a:latin typeface="Baskerville Old Face" pitchFamily="18" charset="0"/>
              </a:rPr>
              <a:t>D</a:t>
            </a:r>
            <a:r>
              <a:rPr lang="en-US" sz="2800" dirty="0">
                <a:latin typeface="Baskerville Old Face" pitchFamily="18" charset="0"/>
              </a:rPr>
              <a:t>(p)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Example: Addition of Noisy Images for Noise Reduction</a:t>
            </a:r>
          </a:p>
        </p:txBody>
      </p:sp>
      <p:sp>
        <p:nvSpPr>
          <p:cNvPr id="1955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>
                <a:effectLst/>
              </a:rPr>
              <a:t>                     </a:t>
            </a:r>
          </a:p>
        </p:txBody>
      </p:sp>
      <p:sp>
        <p:nvSpPr>
          <p:cNvPr id="195594" name="Rectangle 10"/>
          <p:cNvSpPr>
            <a:spLocks noRot="1" noChangeArrowheads="1"/>
          </p:cNvSpPr>
          <p:nvPr/>
        </p:nvSpPr>
        <p:spPr bwMode="auto">
          <a:xfrm>
            <a:off x="301625" y="1600200"/>
            <a:ext cx="7969250" cy="471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US" sz="2400"/>
              <a:t>In astronomy, imaging under very low light levels frequently causes sensor noise to render single images virtually useless for analysis.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endParaRPr lang="en-US" sz="2400"/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Arial" charset="0"/>
              <a:buChar char="►"/>
            </a:pPr>
            <a:r>
              <a:rPr lang="en-US" sz="2400"/>
              <a:t>In astronomical observations, similar sensors for noise reduction by observing the same scene over long periods of time. Image averaging is then used to reduce the noise.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84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73063" y="-20638"/>
            <a:ext cx="8258175" cy="6965951"/>
          </a:xfrm>
          <a:noFill/>
          <a:ln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An Example of Image Subtraction: Mask Mode Radiography</a:t>
            </a:r>
          </a:p>
        </p:txBody>
      </p:sp>
      <p:sp>
        <p:nvSpPr>
          <p:cNvPr id="1966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sz="2000" b="1">
                <a:effectLst/>
              </a:rPr>
              <a:t>Mask h(x,y):</a:t>
            </a:r>
            <a:r>
              <a:rPr lang="en-US" sz="2000">
                <a:effectLst/>
              </a:rPr>
              <a:t> an X-ray image of a region of a patient’s body </a:t>
            </a:r>
          </a:p>
          <a:p>
            <a:pPr>
              <a:buFont typeface="Arial" charset="0"/>
              <a:buNone/>
            </a:pPr>
            <a:endParaRPr lang="en-US" sz="2000">
              <a:effectLst/>
            </a:endParaRPr>
          </a:p>
          <a:p>
            <a:pPr>
              <a:buFont typeface="Arial" charset="0"/>
              <a:buNone/>
            </a:pPr>
            <a:r>
              <a:rPr lang="en-US" sz="2000" b="1">
                <a:effectLst/>
              </a:rPr>
              <a:t>Live images f(x,y):</a:t>
            </a:r>
            <a:r>
              <a:rPr lang="en-US" sz="2000">
                <a:effectLst/>
              </a:rPr>
              <a:t> X-ray images captured at TV rates after injection of the contrast medium</a:t>
            </a:r>
          </a:p>
          <a:p>
            <a:pPr>
              <a:buFont typeface="Arial" charset="0"/>
              <a:buNone/>
            </a:pPr>
            <a:endParaRPr lang="en-US" sz="2000">
              <a:effectLst/>
            </a:endParaRPr>
          </a:p>
          <a:p>
            <a:pPr>
              <a:buFont typeface="Arial" charset="0"/>
              <a:buNone/>
            </a:pPr>
            <a:r>
              <a:rPr lang="en-US" sz="2000" b="1">
                <a:effectLst/>
              </a:rPr>
              <a:t>Enhanced detail g(x,y)</a:t>
            </a:r>
          </a:p>
          <a:p>
            <a:pPr>
              <a:buFont typeface="Arial" charset="0"/>
              <a:buNone/>
            </a:pPr>
            <a:endParaRPr lang="en-US" sz="2000">
              <a:effectLst/>
            </a:endParaRPr>
          </a:p>
          <a:p>
            <a:pPr>
              <a:buFont typeface="Arial" charset="0"/>
              <a:buNone/>
            </a:pPr>
            <a:r>
              <a:rPr lang="en-US" sz="2000">
                <a:effectLst/>
              </a:rPr>
              <a:t>                     g(x,y) = f(x,y) - h(x,y)</a:t>
            </a:r>
          </a:p>
          <a:p>
            <a:pPr>
              <a:buFont typeface="Arial" charset="0"/>
              <a:buNone/>
            </a:pPr>
            <a:endParaRPr lang="en-US" sz="2000">
              <a:effectLst/>
            </a:endParaRPr>
          </a:p>
          <a:p>
            <a:pPr>
              <a:buFont typeface="Arial" charset="0"/>
              <a:buNone/>
            </a:pPr>
            <a:r>
              <a:rPr lang="en-US" sz="2000">
                <a:effectLst/>
              </a:rPr>
              <a:t>    </a:t>
            </a:r>
            <a:r>
              <a:rPr lang="en-US" sz="2000">
                <a:solidFill>
                  <a:srgbClr val="339933"/>
                </a:solidFill>
                <a:effectLst/>
              </a:rPr>
              <a:t>The procedure gives a movie showing how the contrast medium propagates through the various arteries in the area being observed.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5175" y="115888"/>
            <a:ext cx="5951538" cy="5894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764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00863" y="206375"/>
            <a:ext cx="1766887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An Example of Image Multiplication</a:t>
            </a:r>
          </a:p>
        </p:txBody>
      </p:sp>
      <p:pic>
        <p:nvPicPr>
          <p:cNvPr id="1986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31875"/>
            <a:ext cx="91440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20040"/>
            <a:ext cx="7239000" cy="594360"/>
          </a:xfrm>
        </p:spPr>
        <p:txBody>
          <a:bodyPr/>
          <a:lstStyle/>
          <a:p>
            <a:r>
              <a:rPr lang="en-US" sz="3200" dirty="0"/>
              <a:t>Set and Logical Operations</a:t>
            </a:r>
          </a:p>
        </p:txBody>
      </p:sp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314450"/>
            <a:ext cx="5942013" cy="464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9088" y="1227138"/>
            <a:ext cx="2201862" cy="425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Set and Logical Operations</a:t>
            </a:r>
          </a:p>
        </p:txBody>
      </p:sp>
      <p:sp>
        <p:nvSpPr>
          <p:cNvPr id="201733" name="Rectangle 5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57313"/>
            <a:ext cx="8518525" cy="5257800"/>
          </a:xfrm>
          <a:noFill/>
          <a:ln/>
        </p:spPr>
        <p:txBody>
          <a:bodyPr/>
          <a:lstStyle/>
          <a:p>
            <a:r>
              <a:rPr lang="en-US" sz="2400">
                <a:effectLst/>
              </a:rPr>
              <a:t> Let A be the elements of a gray-scale image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The elements of A are triplets of the form (x, y, z), where x and y are spatial coordinates and z denotes the intensity at the point (x, y).</a:t>
            </a:r>
          </a:p>
          <a:p>
            <a:pPr>
              <a:buFont typeface="Arial" charset="0"/>
              <a:buNone/>
            </a:pPr>
            <a:r>
              <a:rPr lang="en-US" sz="2400">
                <a:effectLst/>
              </a:rPr>
              <a:t>     </a:t>
            </a:r>
          </a:p>
          <a:p>
            <a:pPr>
              <a:buFont typeface="Arial" charset="0"/>
              <a:buNone/>
            </a:pPr>
            <a:endParaRPr lang="en-US" sz="2400">
              <a:effectLst/>
            </a:endParaRPr>
          </a:p>
          <a:p>
            <a:r>
              <a:rPr lang="en-US" sz="2400">
                <a:effectLst/>
              </a:rPr>
              <a:t> The complement of A is denoted A</a:t>
            </a:r>
            <a:r>
              <a:rPr lang="en-US" sz="2400" baseline="30000">
                <a:effectLst/>
              </a:rPr>
              <a:t>c</a:t>
            </a:r>
            <a:r>
              <a:rPr lang="en-US" sz="2400">
                <a:effectLst/>
              </a:rPr>
              <a:t> </a:t>
            </a:r>
          </a:p>
          <a:p>
            <a:pPr>
              <a:buFont typeface="Arial" charset="0"/>
              <a:buNone/>
            </a:pPr>
            <a:r>
              <a:rPr lang="en-US" sz="2000">
                <a:effectLst/>
              </a:rPr>
              <a:t>     </a:t>
            </a:r>
          </a:p>
        </p:txBody>
      </p:sp>
      <p:graphicFrame>
        <p:nvGraphicFramePr>
          <p:cNvPr id="20173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933450" y="3106738"/>
          <a:ext cx="41179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228600" progId="Equation.DSMT4">
                  <p:embed/>
                </p:oleObj>
              </mc:Choice>
              <mc:Fallback>
                <p:oleObj name="Equation" r:id="rId2" imgW="168876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106738"/>
                        <a:ext cx="41179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1734" name="Object 6"/>
          <p:cNvGraphicFramePr>
            <a:graphicFrameLocks noChangeAspect="1"/>
          </p:cNvGraphicFramePr>
          <p:nvPr/>
        </p:nvGraphicFramePr>
        <p:xfrm>
          <a:off x="893763" y="4457700"/>
          <a:ext cx="7654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9880" imgH="482400" progId="Equation.DSMT4">
                  <p:embed/>
                </p:oleObj>
              </mc:Choice>
              <mc:Fallback>
                <p:oleObj name="Equation" r:id="rId4" imgW="3809880" imgH="482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4457700"/>
                        <a:ext cx="7654925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1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17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Set and Logical Operations</a:t>
            </a:r>
          </a:p>
        </p:txBody>
      </p:sp>
      <p:sp>
        <p:nvSpPr>
          <p:cNvPr id="2037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1625" y="1357313"/>
            <a:ext cx="8518525" cy="5257800"/>
          </a:xfrm>
          <a:noFill/>
          <a:ln/>
        </p:spPr>
        <p:txBody>
          <a:bodyPr/>
          <a:lstStyle/>
          <a:p>
            <a:r>
              <a:rPr lang="en-US" sz="2400">
                <a:effectLst/>
              </a:rPr>
              <a:t> The union of two gray-scale images (sets) A and B is defined as the set</a:t>
            </a:r>
            <a:endParaRPr lang="en-US" sz="2000">
              <a:effectLst/>
            </a:endParaRPr>
          </a:p>
        </p:txBody>
      </p:sp>
      <p:graphicFrame>
        <p:nvGraphicFramePr>
          <p:cNvPr id="203781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954088" y="2535238"/>
          <a:ext cx="57848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44440" imgH="279360" progId="Equation.DSMT4">
                  <p:embed/>
                </p:oleObj>
              </mc:Choice>
              <mc:Fallback>
                <p:oleObj name="Equation" r:id="rId2" imgW="2044440" imgH="2793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535238"/>
                        <a:ext cx="578485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Set and Logical Operations</a:t>
            </a:r>
          </a:p>
        </p:txBody>
      </p:sp>
      <p:pic>
        <p:nvPicPr>
          <p:cNvPr id="20480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0" y="1462088"/>
            <a:ext cx="7088188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0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2013" y="1176338"/>
            <a:ext cx="1846262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7239000" cy="4846320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Baskerville Old Face" pitchFamily="18" charset="0"/>
              </a:rPr>
              <a:t>Adjacency</a:t>
            </a:r>
          </a:p>
          <a:p>
            <a:pPr>
              <a:buFont typeface="Arial" charset="0"/>
              <a:buNone/>
            </a:pPr>
            <a:r>
              <a:rPr lang="en-US" sz="3200" dirty="0">
                <a:latin typeface="Baskerville Old Face" pitchFamily="18" charset="0"/>
              </a:rPr>
              <a:t>    Let V be the set of intensity values </a:t>
            </a:r>
          </a:p>
          <a:p>
            <a:pPr>
              <a:buFont typeface="Arial" charset="0"/>
              <a:buNone/>
            </a:pPr>
            <a:endParaRPr lang="en-US" sz="3200" dirty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>
                <a:latin typeface="Baskerville Old Face" pitchFamily="18" charset="0"/>
              </a:rPr>
              <a:t>m-adjacency</a:t>
            </a:r>
            <a:r>
              <a:rPr lang="en-US" sz="3200" dirty="0">
                <a:latin typeface="Baskerville Old Face" pitchFamily="18" charset="0"/>
              </a:rPr>
              <a:t>: Two pixels p and q with values from V are m-adjacent if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Baskerville Old Face" pitchFamily="18" charset="0"/>
              </a:rPr>
              <a:t>    </a:t>
            </a: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Baskerville Old Face" pitchFamily="18" charset="0"/>
              </a:rPr>
              <a:t>    (</a:t>
            </a:r>
            <a:r>
              <a:rPr lang="en-US" sz="2800" dirty="0" err="1">
                <a:latin typeface="Baskerville Old Face" pitchFamily="18" charset="0"/>
              </a:rPr>
              <a:t>i</a:t>
            </a:r>
            <a:r>
              <a:rPr lang="en-US" sz="2800" dirty="0">
                <a:latin typeface="Baskerville Old Face" pitchFamily="18" charset="0"/>
              </a:rPr>
              <a:t>) q is in the set N</a:t>
            </a:r>
            <a:r>
              <a:rPr lang="en-US" sz="2800" baseline="-25000" dirty="0">
                <a:latin typeface="Baskerville Old Face" pitchFamily="18" charset="0"/>
              </a:rPr>
              <a:t>4</a:t>
            </a:r>
            <a:r>
              <a:rPr lang="en-US" sz="2800" dirty="0">
                <a:latin typeface="Baskerville Old Face" pitchFamily="18" charset="0"/>
              </a:rPr>
              <a:t>(p), or</a:t>
            </a:r>
          </a:p>
          <a:p>
            <a:pPr>
              <a:buFont typeface="Wingdings" pitchFamily="2" charset="2"/>
              <a:buNone/>
            </a:pPr>
            <a:endParaRPr lang="en-US" sz="2800" dirty="0">
              <a:latin typeface="Baskerville Old Face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 dirty="0">
                <a:latin typeface="Baskerville Old Face" pitchFamily="18" charset="0"/>
              </a:rPr>
              <a:t>    (ii) q is in the set N</a:t>
            </a:r>
            <a:r>
              <a:rPr lang="en-US" sz="2800" baseline="-25000" dirty="0">
                <a:latin typeface="Baskerville Old Face" pitchFamily="18" charset="0"/>
              </a:rPr>
              <a:t>D</a:t>
            </a:r>
            <a:r>
              <a:rPr lang="en-US" sz="2800" dirty="0">
                <a:latin typeface="Baskerville Old Face" pitchFamily="18" charset="0"/>
              </a:rPr>
              <a:t>(p) and the set N</a:t>
            </a:r>
            <a:r>
              <a:rPr lang="en-US" sz="2800" baseline="-25000" dirty="0">
                <a:latin typeface="Baskerville Old Face" pitchFamily="18" charset="0"/>
              </a:rPr>
              <a:t>4</a:t>
            </a:r>
            <a:r>
              <a:rPr lang="en-US" sz="2800" dirty="0">
                <a:latin typeface="Baskerville Old Face" pitchFamily="18" charset="0"/>
              </a:rPr>
              <a:t>(p) </a:t>
            </a:r>
            <a:r>
              <a:rPr lang="en-US" sz="2800">
                <a:latin typeface="Baskerville Old Face" pitchFamily="18" charset="0"/>
                <a:cs typeface="Times New Roman" pitchFamily="18" charset="0"/>
              </a:rPr>
              <a:t>∩</a:t>
            </a:r>
            <a:r>
              <a:rPr lang="en-US" sz="2800">
                <a:latin typeface="Baskerville Old Face" pitchFamily="18" charset="0"/>
              </a:rPr>
              <a:t> N</a:t>
            </a:r>
            <a:r>
              <a:rPr lang="en-US" sz="2800" baseline="-25000">
                <a:latin typeface="Baskerville Old Face" pitchFamily="18" charset="0"/>
              </a:rPr>
              <a:t>4</a:t>
            </a:r>
            <a:r>
              <a:rPr lang="en-US" sz="2800">
                <a:latin typeface="Baskerville Old Face" pitchFamily="18" charset="0"/>
              </a:rPr>
              <a:t>(q) </a:t>
            </a:r>
            <a:r>
              <a:rPr lang="en-US" sz="2800" dirty="0">
                <a:latin typeface="Baskerville Old Face" pitchFamily="18" charset="0"/>
              </a:rPr>
              <a:t>has no pixels whose values are from V.</a:t>
            </a:r>
          </a:p>
          <a:p>
            <a:endParaRPr lang="en-US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72390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Baskerville Old Face" pitchFamily="18" charset="0"/>
              </a:rPr>
              <a:t>Path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(digital) path (or curve) from pixel p with coordinates (x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, y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) to pixel q with coordinates (</a:t>
            </a:r>
            <a:r>
              <a:rPr lang="en-US" sz="2400" dirty="0" err="1">
                <a:latin typeface="Baskerville Old Face" pitchFamily="18" charset="0"/>
              </a:rPr>
              <a:t>x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y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) is a sequence of distinct pixels with coordinates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Baskerville Old Face" pitchFamily="18" charset="0"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Baskerville Old Face" pitchFamily="18" charset="0"/>
              </a:rPr>
              <a:t>          (x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, y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), (x</a:t>
            </a:r>
            <a:r>
              <a:rPr lang="en-US" sz="2400" baseline="-25000" dirty="0">
                <a:latin typeface="Baskerville Old Face" pitchFamily="18" charset="0"/>
              </a:rPr>
              <a:t>1</a:t>
            </a:r>
            <a:r>
              <a:rPr lang="en-US" sz="2400" dirty="0">
                <a:latin typeface="Baskerville Old Face" pitchFamily="18" charset="0"/>
              </a:rPr>
              <a:t>, y</a:t>
            </a:r>
            <a:r>
              <a:rPr lang="en-US" sz="2400" baseline="-25000" dirty="0">
                <a:latin typeface="Baskerville Old Face" pitchFamily="18" charset="0"/>
              </a:rPr>
              <a:t>1</a:t>
            </a:r>
            <a:r>
              <a:rPr lang="en-US" sz="2400" dirty="0">
                <a:latin typeface="Baskerville Old Face" pitchFamily="18" charset="0"/>
              </a:rPr>
              <a:t>), …, (</a:t>
            </a:r>
            <a:r>
              <a:rPr lang="en-US" sz="2400" dirty="0" err="1">
                <a:latin typeface="Baskerville Old Face" pitchFamily="18" charset="0"/>
              </a:rPr>
              <a:t>x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y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>
                <a:latin typeface="Baskerville Old Face" pitchFamily="18" charset="0"/>
              </a:rPr>
              <a:t>    Where (x</a:t>
            </a:r>
            <a:r>
              <a:rPr lang="en-US" sz="2400" baseline="-25000" dirty="0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y</a:t>
            </a:r>
            <a:r>
              <a:rPr lang="en-US" sz="2400" baseline="-25000" dirty="0" err="1">
                <a:latin typeface="Baskerville Old Face" pitchFamily="18" charset="0"/>
              </a:rPr>
              <a:t>i</a:t>
            </a:r>
            <a:r>
              <a:rPr lang="en-US" sz="2400" dirty="0">
                <a:latin typeface="Baskerville Old Face" pitchFamily="18" charset="0"/>
              </a:rPr>
              <a:t>) and (x</a:t>
            </a:r>
            <a:r>
              <a:rPr lang="en-US" sz="2400" baseline="-25000" dirty="0">
                <a:latin typeface="Baskerville Old Face" pitchFamily="18" charset="0"/>
              </a:rPr>
              <a:t>i-1</a:t>
            </a:r>
            <a:r>
              <a:rPr lang="en-US" sz="2400" dirty="0">
                <a:latin typeface="Baskerville Old Face" pitchFamily="18" charset="0"/>
              </a:rPr>
              <a:t>, y</a:t>
            </a:r>
            <a:r>
              <a:rPr lang="en-US" sz="2400" baseline="-25000" dirty="0">
                <a:latin typeface="Baskerville Old Face" pitchFamily="18" charset="0"/>
              </a:rPr>
              <a:t>i-1</a:t>
            </a:r>
            <a:r>
              <a:rPr lang="en-US" sz="2400" dirty="0">
                <a:latin typeface="Baskerville Old Face" pitchFamily="18" charset="0"/>
              </a:rPr>
              <a:t>) are adjacent for 1 </a:t>
            </a:r>
            <a:r>
              <a:rPr lang="en-US" sz="2400" dirty="0">
                <a:latin typeface="Baskerville Old Face" pitchFamily="18" charset="0"/>
                <a:cs typeface="Tahoma" pitchFamily="34" charset="0"/>
              </a:rPr>
              <a:t>≤ </a:t>
            </a:r>
            <a:r>
              <a:rPr lang="en-US" sz="2400" dirty="0" err="1">
                <a:latin typeface="Baskerville Old Face" pitchFamily="18" charset="0"/>
                <a:cs typeface="Tahoma" pitchFamily="34" charset="0"/>
              </a:rPr>
              <a:t>i</a:t>
            </a:r>
            <a:r>
              <a:rPr lang="en-US" sz="2400" dirty="0">
                <a:latin typeface="Baskerville Old Face" pitchFamily="18" charset="0"/>
                <a:cs typeface="Tahoma" pitchFamily="34" charset="0"/>
              </a:rPr>
              <a:t> ≤ n.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400" dirty="0">
              <a:latin typeface="Baskerville Old Face" pitchFamily="18" charset="0"/>
              <a:cs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Here </a:t>
            </a:r>
            <a:r>
              <a:rPr lang="en-US" sz="2400" i="1" dirty="0">
                <a:latin typeface="Baskerville Old Face" pitchFamily="18" charset="0"/>
              </a:rPr>
              <a:t>n </a:t>
            </a:r>
            <a:r>
              <a:rPr lang="en-US" sz="2400" dirty="0">
                <a:latin typeface="Baskerville Old Face" pitchFamily="18" charset="0"/>
              </a:rPr>
              <a:t>is the </a:t>
            </a:r>
            <a:r>
              <a:rPr lang="en-US" sz="2400" i="1" dirty="0">
                <a:latin typeface="Baskerville Old Face" pitchFamily="18" charset="0"/>
              </a:rPr>
              <a:t>length </a:t>
            </a:r>
            <a:r>
              <a:rPr lang="en-US" sz="2400" dirty="0">
                <a:latin typeface="Baskerville Old Face" pitchFamily="18" charset="0"/>
              </a:rPr>
              <a:t>of the path.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If (x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, y</a:t>
            </a:r>
            <a:r>
              <a:rPr lang="en-US" sz="2400" baseline="-25000" dirty="0">
                <a:latin typeface="Baskerville Old Face" pitchFamily="18" charset="0"/>
              </a:rPr>
              <a:t>0</a:t>
            </a:r>
            <a:r>
              <a:rPr lang="en-US" sz="2400" dirty="0">
                <a:latin typeface="Baskerville Old Face" pitchFamily="18" charset="0"/>
              </a:rPr>
              <a:t>) = (</a:t>
            </a:r>
            <a:r>
              <a:rPr lang="en-US" sz="2400" dirty="0" err="1">
                <a:latin typeface="Baskerville Old Face" pitchFamily="18" charset="0"/>
              </a:rPr>
              <a:t>x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, </a:t>
            </a:r>
            <a:r>
              <a:rPr lang="en-US" sz="2400" dirty="0" err="1">
                <a:latin typeface="Baskerville Old Face" pitchFamily="18" charset="0"/>
              </a:rPr>
              <a:t>y</a:t>
            </a:r>
            <a:r>
              <a:rPr lang="en-US" sz="2400" baseline="-25000" dirty="0" err="1">
                <a:latin typeface="Baskerville Old Face" pitchFamily="18" charset="0"/>
              </a:rPr>
              <a:t>n</a:t>
            </a:r>
            <a:r>
              <a:rPr lang="en-US" sz="2400" dirty="0">
                <a:latin typeface="Baskerville Old Face" pitchFamily="18" charset="0"/>
              </a:rPr>
              <a:t>), the path is </a:t>
            </a:r>
            <a:r>
              <a:rPr lang="en-US" sz="2400" b="1" i="1" dirty="0">
                <a:latin typeface="Baskerville Old Face" pitchFamily="18" charset="0"/>
              </a:rPr>
              <a:t>closed</a:t>
            </a:r>
            <a:r>
              <a:rPr lang="en-US" sz="2400" dirty="0">
                <a:latin typeface="Baskerville Old Face" pitchFamily="18" charset="0"/>
              </a:rPr>
              <a:t> path.</a:t>
            </a: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endParaRPr lang="en-US" sz="2400" dirty="0">
              <a:latin typeface="Baskerville Old Face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dirty="0">
                <a:latin typeface="Baskerville Old Face" pitchFamily="18" charset="0"/>
              </a:rPr>
              <a:t>We can define 4-, 8-, and m-paths based on the type of adjacency used.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 dirty="0">
                <a:solidFill>
                  <a:schemeClr val="tx1"/>
                </a:solidFill>
                <a:effectLst/>
              </a:rPr>
            </a:br>
            <a:endParaRPr lang="en-US" sz="3200" dirty="0"/>
          </a:p>
        </p:txBody>
      </p:sp>
      <p:sp>
        <p:nvSpPr>
          <p:cNvPr id="158727" name="Rectangle 7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0   1   1             0   1   1                 0   1   1</a:t>
            </a:r>
          </a:p>
          <a:p>
            <a:pPr>
              <a:buFont typeface="Arial" charset="0"/>
              <a:buNone/>
            </a:pPr>
            <a:r>
              <a:rPr lang="en-US" dirty="0"/>
              <a:t>0   2   0             0   2   0                 0   2   0</a:t>
            </a:r>
          </a:p>
          <a:p>
            <a:pPr>
              <a:buFont typeface="Arial" charset="0"/>
              <a:buNone/>
            </a:pPr>
            <a:r>
              <a:rPr lang="en-US" dirty="0"/>
              <a:t>0   0   1             0   0   1                 0   0   1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158728" name="Text Box 8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59748" name="Rectangle 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0   1   1             0   1   1                 0   1   1</a:t>
            </a:r>
          </a:p>
          <a:p>
            <a:pPr>
              <a:buFont typeface="Arial" charset="0"/>
              <a:buNone/>
            </a:pPr>
            <a:r>
              <a:rPr lang="en-US" dirty="0"/>
              <a:t>0   2   0             0   2   0                 0   2   0</a:t>
            </a:r>
          </a:p>
          <a:p>
            <a:pPr>
              <a:buFont typeface="Arial" charset="0"/>
              <a:buNone/>
            </a:pPr>
            <a:r>
              <a:rPr lang="en-US" dirty="0"/>
              <a:t>0   0   1             0   0   1                 0   0   1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3657600" y="190500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 flipH="1">
            <a:off x="3505200" y="20574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 flipV="1">
            <a:off x="3581400" y="2057400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3505200" y="2514600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8-adjacent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0772" name="Rectangle 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0   1   1             0   1   1                 0   1   1</a:t>
            </a:r>
          </a:p>
          <a:p>
            <a:pPr>
              <a:buFont typeface="Arial" charset="0"/>
              <a:buNone/>
            </a:pPr>
            <a:r>
              <a:rPr lang="en-US" dirty="0"/>
              <a:t>0   2   0             0   2   0                 0   2   0</a:t>
            </a:r>
          </a:p>
          <a:p>
            <a:pPr>
              <a:buFont typeface="Arial" charset="0"/>
              <a:buNone/>
            </a:pPr>
            <a:r>
              <a:rPr lang="en-US" dirty="0"/>
              <a:t>0   0   1             0   0   1                 0   0   1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160773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3657600" y="190500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 flipH="1">
            <a:off x="3505200" y="20574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 flipV="1">
            <a:off x="3657600" y="1981200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3581400" y="2438400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8-adjacent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888163" y="3462338"/>
            <a:ext cx="1938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m-adjacent</a:t>
            </a:r>
          </a:p>
          <a:p>
            <a:endParaRPr lang="en-US" sz="2400" b="1"/>
          </a:p>
        </p:txBody>
      </p:sp>
      <p:sp>
        <p:nvSpPr>
          <p:cNvPr id="160780" name="Line 12"/>
          <p:cNvSpPr>
            <a:spLocks noChangeShapeType="1"/>
          </p:cNvSpPr>
          <p:nvPr/>
        </p:nvSpPr>
        <p:spPr bwMode="auto">
          <a:xfrm>
            <a:off x="6477000" y="198120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1" name="Line 13"/>
          <p:cNvSpPr>
            <a:spLocks noChangeShapeType="1"/>
          </p:cNvSpPr>
          <p:nvPr/>
        </p:nvSpPr>
        <p:spPr bwMode="auto">
          <a:xfrm flipH="1">
            <a:off x="6324600" y="19812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0782" name="Line 14"/>
          <p:cNvSpPr>
            <a:spLocks noChangeShapeType="1"/>
          </p:cNvSpPr>
          <p:nvPr/>
        </p:nvSpPr>
        <p:spPr bwMode="auto">
          <a:xfrm>
            <a:off x="6400800" y="2438400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chemeClr val="tx1"/>
                </a:solidFill>
                <a:effectLst/>
              </a:rPr>
              <a:t>Examples: Adjacency and Path</a:t>
            </a:r>
            <a:br>
              <a:rPr lang="en-US" sz="3200">
                <a:solidFill>
                  <a:schemeClr val="tx1"/>
                </a:solidFill>
                <a:effectLst/>
              </a:rPr>
            </a:br>
            <a:endParaRPr lang="en-US" sz="3200"/>
          </a:p>
        </p:txBody>
      </p:sp>
      <p:sp>
        <p:nvSpPr>
          <p:cNvPr id="162820" name="Rectangle 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/>
              <a:t>0</a:t>
            </a:r>
            <a:r>
              <a:rPr lang="en-US" sz="800"/>
              <a:t>1,1</a:t>
            </a:r>
            <a:r>
              <a:rPr lang="en-US"/>
              <a:t>  1</a:t>
            </a:r>
            <a:r>
              <a:rPr lang="en-US" sz="800"/>
              <a:t>1,2</a:t>
            </a:r>
            <a:r>
              <a:rPr lang="en-US"/>
              <a:t>  1</a:t>
            </a:r>
            <a:r>
              <a:rPr lang="en-US" sz="800"/>
              <a:t>1,3</a:t>
            </a:r>
            <a:r>
              <a:rPr lang="en-US"/>
              <a:t>            0   1   1                 0   1   1</a:t>
            </a:r>
          </a:p>
          <a:p>
            <a:pPr>
              <a:buFont typeface="Arial" charset="0"/>
              <a:buNone/>
            </a:pPr>
            <a:r>
              <a:rPr lang="en-US"/>
              <a:t>0</a:t>
            </a:r>
            <a:r>
              <a:rPr lang="en-US" sz="800"/>
              <a:t>2,1</a:t>
            </a:r>
            <a:r>
              <a:rPr lang="en-US"/>
              <a:t>  2</a:t>
            </a:r>
            <a:r>
              <a:rPr lang="en-US" sz="800"/>
              <a:t>2,2</a:t>
            </a:r>
            <a:r>
              <a:rPr lang="en-US"/>
              <a:t>  0</a:t>
            </a:r>
            <a:r>
              <a:rPr lang="en-US" sz="800"/>
              <a:t>2,3</a:t>
            </a:r>
            <a:r>
              <a:rPr lang="en-US"/>
              <a:t>            0   2   0                 0   2   0</a:t>
            </a:r>
          </a:p>
          <a:p>
            <a:pPr>
              <a:buFont typeface="Arial" charset="0"/>
              <a:buNone/>
            </a:pPr>
            <a:r>
              <a:rPr lang="en-US"/>
              <a:t>0</a:t>
            </a:r>
            <a:r>
              <a:rPr lang="en-US" sz="800"/>
              <a:t>3,1</a:t>
            </a:r>
            <a:r>
              <a:rPr lang="en-US"/>
              <a:t>  0</a:t>
            </a:r>
            <a:r>
              <a:rPr lang="en-US" sz="800"/>
              <a:t>3,2</a:t>
            </a:r>
            <a:r>
              <a:rPr lang="en-US"/>
              <a:t>  1</a:t>
            </a:r>
            <a:r>
              <a:rPr lang="en-US" sz="800"/>
              <a:t>3,3</a:t>
            </a:r>
            <a:r>
              <a:rPr lang="en-US"/>
              <a:t>            0   0   1                 0   0   1</a:t>
            </a:r>
          </a:p>
          <a:p>
            <a:pPr>
              <a:buFont typeface="Arial" charset="0"/>
              <a:buNone/>
            </a:pPr>
            <a:endParaRPr lang="en-US"/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3297238" y="957263"/>
            <a:ext cx="1770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V = {1, 2}</a:t>
            </a:r>
          </a:p>
          <a:p>
            <a:endParaRPr lang="en-US" sz="2400" b="1"/>
          </a:p>
        </p:txBody>
      </p:sp>
      <p:sp>
        <p:nvSpPr>
          <p:cNvPr id="162822" name="Line 6"/>
          <p:cNvSpPr>
            <a:spLocks noChangeShapeType="1"/>
          </p:cNvSpPr>
          <p:nvPr/>
        </p:nvSpPr>
        <p:spPr bwMode="auto">
          <a:xfrm>
            <a:off x="3733800" y="190500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3" name="Line 7"/>
          <p:cNvSpPr>
            <a:spLocks noChangeShapeType="1"/>
          </p:cNvSpPr>
          <p:nvPr/>
        </p:nvSpPr>
        <p:spPr bwMode="auto">
          <a:xfrm flipH="1">
            <a:off x="3657600" y="19812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4" name="Line 8"/>
          <p:cNvSpPr>
            <a:spLocks noChangeShapeType="1"/>
          </p:cNvSpPr>
          <p:nvPr/>
        </p:nvSpPr>
        <p:spPr bwMode="auto">
          <a:xfrm flipV="1">
            <a:off x="3733800" y="2057400"/>
            <a:ext cx="392112" cy="276225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5" name="Line 9"/>
          <p:cNvSpPr>
            <a:spLocks noChangeShapeType="1"/>
          </p:cNvSpPr>
          <p:nvPr/>
        </p:nvSpPr>
        <p:spPr bwMode="auto">
          <a:xfrm>
            <a:off x="3657600" y="2438400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6" name="Text Box 10"/>
          <p:cNvSpPr txBox="1">
            <a:spLocks noChangeArrowheads="1"/>
          </p:cNvSpPr>
          <p:nvPr/>
        </p:nvSpPr>
        <p:spPr bwMode="auto">
          <a:xfrm>
            <a:off x="3349625" y="3481388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8-adjacent</a:t>
            </a:r>
          </a:p>
        </p:txBody>
      </p:sp>
      <p:sp>
        <p:nvSpPr>
          <p:cNvPr id="162827" name="Text Box 11"/>
          <p:cNvSpPr txBox="1">
            <a:spLocks noChangeArrowheads="1"/>
          </p:cNvSpPr>
          <p:nvPr/>
        </p:nvSpPr>
        <p:spPr bwMode="auto">
          <a:xfrm>
            <a:off x="6888163" y="3462338"/>
            <a:ext cx="19383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m-adjacent</a:t>
            </a:r>
          </a:p>
          <a:p>
            <a:endParaRPr lang="en-US" sz="2400" b="1"/>
          </a:p>
        </p:txBody>
      </p:sp>
      <p:sp>
        <p:nvSpPr>
          <p:cNvPr id="162828" name="Line 12"/>
          <p:cNvSpPr>
            <a:spLocks noChangeShapeType="1"/>
          </p:cNvSpPr>
          <p:nvPr/>
        </p:nvSpPr>
        <p:spPr bwMode="auto">
          <a:xfrm>
            <a:off x="6553200" y="1828800"/>
            <a:ext cx="376237" cy="0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29" name="Line 13"/>
          <p:cNvSpPr>
            <a:spLocks noChangeShapeType="1"/>
          </p:cNvSpPr>
          <p:nvPr/>
        </p:nvSpPr>
        <p:spPr bwMode="auto">
          <a:xfrm flipH="1">
            <a:off x="6553200" y="1981200"/>
            <a:ext cx="0" cy="188913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30" name="Line 14"/>
          <p:cNvSpPr>
            <a:spLocks noChangeShapeType="1"/>
          </p:cNvSpPr>
          <p:nvPr/>
        </p:nvSpPr>
        <p:spPr bwMode="auto">
          <a:xfrm>
            <a:off x="6553200" y="2438400"/>
            <a:ext cx="434975" cy="274638"/>
          </a:xfrm>
          <a:prstGeom prst="line">
            <a:avLst/>
          </a:prstGeom>
          <a:noFill/>
          <a:ln w="317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2831" name="Text Box 15"/>
          <p:cNvSpPr txBox="1">
            <a:spLocks noChangeArrowheads="1"/>
          </p:cNvSpPr>
          <p:nvPr/>
        </p:nvSpPr>
        <p:spPr bwMode="auto">
          <a:xfrm>
            <a:off x="531813" y="4214813"/>
            <a:ext cx="36639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71475" indent="-371475"/>
            <a:r>
              <a:rPr lang="en-US" sz="2000"/>
              <a:t>The 8-path from (1,3) to (3,3):</a:t>
            </a:r>
          </a:p>
          <a:p>
            <a:pPr marL="371475" indent="-371475">
              <a:buFontTx/>
              <a:buAutoNum type="romanLcParenBoth"/>
            </a:pPr>
            <a:r>
              <a:rPr lang="en-US"/>
              <a:t>(1,3), (1,2), (2,2), (3,3)</a:t>
            </a:r>
          </a:p>
          <a:p>
            <a:pPr marL="371475" indent="-371475">
              <a:buFontTx/>
              <a:buAutoNum type="romanLcParenBoth"/>
            </a:pPr>
            <a:r>
              <a:rPr lang="en-US"/>
              <a:t>(1,3), (2,2), (3,3)</a:t>
            </a:r>
          </a:p>
        </p:txBody>
      </p:sp>
      <p:sp>
        <p:nvSpPr>
          <p:cNvPr id="162832" name="Text Box 16"/>
          <p:cNvSpPr txBox="1">
            <a:spLocks noChangeArrowheads="1"/>
          </p:cNvSpPr>
          <p:nvPr/>
        </p:nvSpPr>
        <p:spPr bwMode="auto">
          <a:xfrm>
            <a:off x="4884738" y="4252913"/>
            <a:ext cx="3738562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71475" indent="-371475"/>
            <a:r>
              <a:rPr lang="en-US" sz="2000"/>
              <a:t>The m-path from (1,3) to (3,3):</a:t>
            </a:r>
          </a:p>
          <a:p>
            <a:pPr marL="371475" indent="-371475"/>
            <a:r>
              <a:rPr lang="en-US"/>
              <a:t>(1,3), (1,2), (2,2), (3,3)</a:t>
            </a:r>
          </a:p>
        </p:txBody>
      </p:sp>
      <p:sp>
        <p:nvSpPr>
          <p:cNvPr id="162833" name="Oval 17"/>
          <p:cNvSpPr>
            <a:spLocks noChangeArrowheads="1"/>
          </p:cNvSpPr>
          <p:nvPr/>
        </p:nvSpPr>
        <p:spPr bwMode="auto">
          <a:xfrm>
            <a:off x="3962400" y="1447800"/>
            <a:ext cx="566737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4" name="Oval 18"/>
          <p:cNvSpPr>
            <a:spLocks noChangeArrowheads="1"/>
          </p:cNvSpPr>
          <p:nvPr/>
        </p:nvSpPr>
        <p:spPr bwMode="auto">
          <a:xfrm>
            <a:off x="3962400" y="2514600"/>
            <a:ext cx="566738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5" name="Oval 19"/>
          <p:cNvSpPr>
            <a:spLocks noChangeArrowheads="1"/>
          </p:cNvSpPr>
          <p:nvPr/>
        </p:nvSpPr>
        <p:spPr bwMode="auto">
          <a:xfrm>
            <a:off x="6781800" y="1524000"/>
            <a:ext cx="566737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36" name="Oval 20"/>
          <p:cNvSpPr>
            <a:spLocks noChangeArrowheads="1"/>
          </p:cNvSpPr>
          <p:nvPr/>
        </p:nvSpPr>
        <p:spPr bwMode="auto">
          <a:xfrm>
            <a:off x="6781800" y="2590800"/>
            <a:ext cx="566738" cy="581025"/>
          </a:xfrm>
          <a:prstGeom prst="ellipse">
            <a:avLst/>
          </a:prstGeom>
          <a:solidFill>
            <a:srgbClr val="FF0000">
              <a:alpha val="17999"/>
            </a:srgbClr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6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31" grpId="0"/>
      <p:bldP spid="162832" grpId="0"/>
      <p:bldP spid="162833" grpId="0" animBg="1"/>
      <p:bldP spid="162834" grpId="0" animBg="1"/>
      <p:bldP spid="162835" grpId="0" animBg="1"/>
      <p:bldP spid="1628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34</TotalTime>
  <Words>2130</Words>
  <Application>Microsoft Office PowerPoint</Application>
  <PresentationFormat>On-screen Show (4:3)</PresentationFormat>
  <Paragraphs>287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Baskerville Old Face</vt:lpstr>
      <vt:lpstr>Calibri</vt:lpstr>
      <vt:lpstr>Tahoma</vt:lpstr>
      <vt:lpstr>Trebuchet MS</vt:lpstr>
      <vt:lpstr>Wingdings</vt:lpstr>
      <vt:lpstr>Wingdings 2</vt:lpstr>
      <vt:lpstr>Opulent</vt:lpstr>
      <vt:lpstr>Equation</vt:lpstr>
      <vt:lpstr>Chapter two</vt:lpstr>
      <vt:lpstr>Basic Relationships Between Pixels</vt:lpstr>
      <vt:lpstr>Basic Relationships Between Pixels</vt:lpstr>
      <vt:lpstr>PowerPoint Presentation</vt:lpstr>
      <vt:lpstr>PowerPoint Presentation</vt:lpstr>
      <vt:lpstr>Examples: Adjacency and Path </vt:lpstr>
      <vt:lpstr>Examples: Adjacency and Path </vt:lpstr>
      <vt:lpstr>Examples: Adjacency and Path </vt:lpstr>
      <vt:lpstr>Examples: Adjacency and Path </vt:lpstr>
      <vt:lpstr>Basic Relationships Between Pixels </vt:lpstr>
      <vt:lpstr>Basic Relationships Between Pixels </vt:lpstr>
      <vt:lpstr>Basic Relationships Between Pixels </vt:lpstr>
      <vt:lpstr>Question 1 </vt:lpstr>
      <vt:lpstr>Question 2 </vt:lpstr>
      <vt:lpstr> </vt:lpstr>
      <vt:lpstr> </vt:lpstr>
      <vt:lpstr>Question 3 </vt:lpstr>
      <vt:lpstr>Question 4 </vt:lpstr>
      <vt:lpstr>Distance Measures</vt:lpstr>
      <vt:lpstr>Distance Measures</vt:lpstr>
      <vt:lpstr>Question 5 </vt:lpstr>
      <vt:lpstr>Question 6 </vt:lpstr>
      <vt:lpstr>Question 7 </vt:lpstr>
      <vt:lpstr>Question 8 </vt:lpstr>
      <vt:lpstr>Introduction to Mathematical Operations in DIP</vt:lpstr>
      <vt:lpstr>Introduction to Mathematical Operations in DIP</vt:lpstr>
      <vt:lpstr>Arithmetic Operations</vt:lpstr>
      <vt:lpstr>Example: Addition of Noisy Images for Noise Reduction</vt:lpstr>
      <vt:lpstr>Example: Addition of Noisy Images for Noise Reduction</vt:lpstr>
      <vt:lpstr>Example: Addition of Noisy Images for Noise Reduction</vt:lpstr>
      <vt:lpstr>PowerPoint Presentation</vt:lpstr>
      <vt:lpstr>An Example of Image Subtraction: Mask Mode Radiography</vt:lpstr>
      <vt:lpstr>PowerPoint Presentation</vt:lpstr>
      <vt:lpstr>An Example of Image Multiplication</vt:lpstr>
      <vt:lpstr>Set and Logical Operations</vt:lpstr>
      <vt:lpstr>Set and Logical Operations</vt:lpstr>
      <vt:lpstr>Set and Logical Operations</vt:lpstr>
      <vt:lpstr>Set and Logical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CSE_JnU</dc:creator>
  <cp:lastModifiedBy>LAB PC</cp:lastModifiedBy>
  <cp:revision>14</cp:revision>
  <dcterms:created xsi:type="dcterms:W3CDTF">2015-07-06T08:10:07Z</dcterms:created>
  <dcterms:modified xsi:type="dcterms:W3CDTF">2025-04-09T05:01:31Z</dcterms:modified>
</cp:coreProperties>
</file>