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3F69E-C61D-4E2E-A01F-AEAB15F780A9}" v="4181" dt="2022-08-14T23:00:12.368"/>
    <p1510:client id="{D993EA24-80A1-426E-94F7-021CE63D4FC8}" v="736" dt="2022-07-31T12:14:23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CDB56A-235B-4689-B943-ECFA3A024FBA}" type="datetime1">
              <a:rPr lang="fr-FR" smtClean="0"/>
              <a:t>14/08/2022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79274-A0C3-4580-8A02-A9B7D3A40F5D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11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1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42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59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65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8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4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34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0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6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4B190-FA50-4241-B07D-C398B7B1BEED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Zone de texte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 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Zone de texte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DE8B5-B2D7-4929-AD11-1A2CF4D0E4A5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 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Zone de texte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C7EBA-A957-47F7-B93E-AE5584CC8DD6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A58DF-9A8B-4D01-AB7B-0A34C128BB83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Zone de texte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Zone de texte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F6246F-C7ED-40C0-BBDC-EC894940BA1F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 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6073F8-00CA-4A7C-97A1-C39D1F4D43CE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Zone de texte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 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Zone de texte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B60A60-BB7B-49CB-8ECF-924B270E5E77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 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E01FBC-F93F-4C03-B39F-51C89362233D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Zone de texte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C3D80-C010-4968-A89B-8A3C5A5D31E4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Zone de texte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B68B2-E6EB-488F-8904-6D96F7C4711E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Zone de texte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fr-F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AC795-F88F-4614-9BCC-4AC9672C4E2F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Sixième niveau</a:t>
            </a:r>
          </a:p>
          <a:p>
            <a:pPr lvl="6" rtl="0"/>
            <a:r>
              <a:rPr lang="fr-FR" noProof="0"/>
              <a:t>Septième niveau</a:t>
            </a:r>
          </a:p>
          <a:p>
            <a:pPr lvl="7" rtl="0"/>
            <a:r>
              <a:rPr lang="fr-FR" noProof="0"/>
              <a:t>Huitième niveau</a:t>
            </a:r>
          </a:p>
          <a:p>
            <a:pPr lvl="8" rtl="0"/>
            <a:r>
              <a:rPr lang="fr-FR" noProof="0"/>
              <a:t>Neuvième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701AF81E-EC3E-4E91-B059-9C456205F669}" type="datetime1">
              <a:rPr lang="fr-FR" noProof="0" smtClean="0"/>
              <a:t>14/08/2022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kaggle.com/datasets/moltean/frui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91" y="1760315"/>
            <a:ext cx="7833002" cy="9085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u="sng" dirty="0">
                <a:solidFill>
                  <a:srgbClr val="FFC000"/>
                </a:solidFill>
                <a:ea typeface="+mj-lt"/>
                <a:cs typeface="+mj-lt"/>
              </a:rPr>
              <a:t>PROJET 8 : </a:t>
            </a:r>
            <a:br>
              <a:rPr lang="fr-FR" sz="3600" b="1" u="sng" dirty="0">
                <a:solidFill>
                  <a:srgbClr val="FFC000"/>
                </a:solidFill>
                <a:ea typeface="+mj-lt"/>
                <a:cs typeface="+mj-lt"/>
              </a:rPr>
            </a:br>
            <a:br>
              <a:rPr lang="fr-FR" sz="3600" b="1" u="sng" dirty="0">
                <a:solidFill>
                  <a:srgbClr val="FFC000"/>
                </a:solidFill>
                <a:ea typeface="+mj-lt"/>
                <a:cs typeface="+mj-lt"/>
              </a:rPr>
            </a:br>
            <a:r>
              <a:rPr lang="fr-FR" sz="3600" b="1" u="sng" dirty="0">
                <a:solidFill>
                  <a:srgbClr val="FFC000"/>
                </a:solidFill>
                <a:ea typeface="+mj-lt"/>
                <a:cs typeface="+mj-lt"/>
              </a:rPr>
              <a:t>« DÉPLOYEZ UN MODÈLE DANS LE CLOUD »</a:t>
            </a:r>
            <a:endParaRPr lang="fr-FR" sz="3600" b="1" u="sng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45D1124-1013-34DD-1A96-E893717D88CB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D8ECC3D-B4D4-82D5-2459-B488CE8C49F7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E6C545F-F5D8-C0E1-E215-FDD0657D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7DE801FA-CCFE-4B70-C20E-8E32C7AAD953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C4D6FB9-6D8D-081B-1C03-52C3095DDE5D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B2A420C-85C1-8D13-708A-0CE754DE96A2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1C44EC7-B7EE-896A-E05F-72EEBBBB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F5E4C0A-33B6-428C-6CD8-2B3D954A131F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95905-4470-A693-8988-F710C3D9DED0}"/>
              </a:ext>
            </a:extLst>
          </p:cNvPr>
          <p:cNvSpPr txBox="1"/>
          <p:nvPr/>
        </p:nvSpPr>
        <p:spPr>
          <a:xfrm>
            <a:off x="1094118" y="828136"/>
            <a:ext cx="7811217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Comment passer à </a:t>
            </a:r>
            <a:r>
              <a:rPr lang="en-US" b="1" dirty="0" err="1">
                <a:solidFill>
                  <a:srgbClr val="FFC000"/>
                </a:solidFill>
              </a:rPr>
              <a:t>l’échelle</a:t>
            </a:r>
            <a:r>
              <a:rPr lang="en-US" b="1" dirty="0">
                <a:solidFill>
                  <a:srgbClr val="FFC000"/>
                </a:solidFill>
              </a:rPr>
              <a:t> ? :</a:t>
            </a:r>
            <a:endParaRPr lang="en-US" b="1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cs typeface="Arial" panose="020B0604020202020204"/>
              </a:rPr>
              <a:t>Modification de </a:t>
            </a:r>
            <a:r>
              <a:rPr lang="en-US" dirty="0" err="1">
                <a:cs typeface="Arial" panose="020B0604020202020204"/>
              </a:rPr>
              <a:t>l'infrastructure</a:t>
            </a:r>
            <a:r>
              <a:rPr lang="en-US" dirty="0">
                <a:cs typeface="Arial" panose="020B0604020202020204"/>
              </a:rPr>
              <a:t> de </a:t>
            </a:r>
            <a:r>
              <a:rPr lang="en-US" dirty="0" err="1">
                <a:cs typeface="Arial" panose="020B0604020202020204"/>
              </a:rPr>
              <a:t>calcul</a:t>
            </a:r>
            <a:r>
              <a:rPr lang="en-US" dirty="0">
                <a:cs typeface="Arial" panose="020B0604020202020204"/>
              </a:rPr>
              <a:t> : 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cs typeface="Arial" panose="020B0604020202020204"/>
              </a:rPr>
              <a:t>Cluster avec </a:t>
            </a:r>
            <a:r>
              <a:rPr lang="en-US" dirty="0" err="1">
                <a:cs typeface="Arial" panose="020B0604020202020204"/>
              </a:rPr>
              <a:t>une</a:t>
            </a:r>
            <a:r>
              <a:rPr lang="en-US" dirty="0">
                <a:cs typeface="Arial" panose="020B0604020202020204"/>
              </a:rPr>
              <a:t> RAM/</a:t>
            </a:r>
            <a:r>
              <a:rPr lang="en-US" dirty="0" err="1">
                <a:cs typeface="Arial" panose="020B0604020202020204"/>
              </a:rPr>
              <a:t>Processeur</a:t>
            </a:r>
            <a:r>
              <a:rPr lang="en-US" dirty="0">
                <a:cs typeface="Arial" panose="020B0604020202020204"/>
              </a:rPr>
              <a:t> de plus </a:t>
            </a:r>
            <a:r>
              <a:rPr lang="en-US" dirty="0" err="1">
                <a:cs typeface="Arial" panose="020B0604020202020204"/>
              </a:rPr>
              <a:t>grande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capacité</a:t>
            </a:r>
            <a:endParaRPr lang="en-US" dirty="0">
              <a:cs typeface="Arial" panose="020B0604020202020204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cs typeface="Arial" panose="020B0604020202020204"/>
              </a:rPr>
              <a:t>Cluster avec </a:t>
            </a:r>
            <a:r>
              <a:rPr lang="en-US" dirty="0" err="1">
                <a:cs typeface="Arial" panose="020B0604020202020204"/>
              </a:rPr>
              <a:t>plusieurs</a:t>
            </a:r>
            <a:r>
              <a:rPr lang="en-US" dirty="0">
                <a:cs typeface="Arial" panose="020B0604020202020204"/>
              </a:rPr>
              <a:t> instances EC2</a:t>
            </a:r>
          </a:p>
          <a:p>
            <a:pPr marL="742950" lvl="1" indent="-285750">
              <a:buFont typeface="Wingdings"/>
              <a:buChar char="Ø"/>
            </a:pPr>
            <a:endParaRPr lang="en-US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err="1">
                <a:cs typeface="Arial" panose="020B0604020202020204"/>
              </a:rPr>
              <a:t>Aucune</a:t>
            </a:r>
            <a:r>
              <a:rPr lang="en-US" dirty="0">
                <a:cs typeface="Arial" panose="020B0604020202020204"/>
              </a:rPr>
              <a:t> modification de code à apporter</a:t>
            </a:r>
          </a:p>
        </p:txBody>
      </p:sp>
    </p:spTree>
    <p:extLst>
      <p:ext uri="{BB962C8B-B14F-4D97-AF65-F5344CB8AC3E}">
        <p14:creationId xmlns:p14="http://schemas.microsoft.com/office/powerpoint/2010/main" val="228645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C4D6FB9-6D8D-081B-1C03-52C3095DDE5D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B2A420C-85C1-8D13-708A-0CE754DE96A2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1C44EC7-B7EE-896A-E05F-72EEBBBB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F5E4C0A-33B6-428C-6CD8-2B3D954A131F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95905-4470-A693-8988-F710C3D9DED0}"/>
              </a:ext>
            </a:extLst>
          </p:cNvPr>
          <p:cNvSpPr txBox="1"/>
          <p:nvPr/>
        </p:nvSpPr>
        <p:spPr>
          <a:xfrm>
            <a:off x="1094118" y="1438"/>
            <a:ext cx="7811217" cy="641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00B0F0"/>
                </a:solidFill>
                <a:ea typeface="+mn-lt"/>
                <a:cs typeface="+mn-lt"/>
              </a:rPr>
              <a:t>Conclusion :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dirty="0" err="1">
                <a:ea typeface="+mn-lt"/>
                <a:cs typeface="+mn-lt"/>
              </a:rPr>
              <a:t>Enseignements</a:t>
            </a:r>
            <a:r>
              <a:rPr lang="en-US" dirty="0">
                <a:ea typeface="+mn-lt"/>
                <a:cs typeface="+mn-lt"/>
              </a:rPr>
              <a:t> : </a:t>
            </a:r>
            <a:endParaRPr lang="en-US">
              <a:cs typeface="Arial" panose="020B0604020202020204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Prise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main </a:t>
            </a:r>
            <a:r>
              <a:rPr lang="en-US" dirty="0" err="1">
                <a:ea typeface="+mn-lt"/>
                <a:cs typeface="+mn-lt"/>
              </a:rPr>
              <a:t>Pyspark</a:t>
            </a:r>
            <a:endParaRPr lang="en-US" dirty="0" err="1">
              <a:cs typeface="Arial" panose="020B0604020202020204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 dirty="0" err="1">
                <a:ea typeface="+mn-lt"/>
                <a:cs typeface="+mn-lt"/>
              </a:rPr>
              <a:t>Découverte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l’écosystème</a:t>
            </a:r>
            <a:r>
              <a:rPr lang="en-US" dirty="0">
                <a:ea typeface="+mn-lt"/>
                <a:cs typeface="+mn-lt"/>
              </a:rPr>
              <a:t> AWS</a:t>
            </a:r>
            <a:endParaRPr lang="en-U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 dirty="0" err="1">
                <a:ea typeface="+mn-lt"/>
                <a:cs typeface="+mn-lt"/>
              </a:rPr>
              <a:t>Découverte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DataBricks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dirty="0" err="1">
                <a:ea typeface="+mn-lt"/>
                <a:cs typeface="+mn-lt"/>
              </a:rPr>
              <a:t>Difficultés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rencontrées</a:t>
            </a:r>
            <a:r>
              <a:rPr lang="en-US" dirty="0">
                <a:ea typeface="+mn-lt"/>
                <a:cs typeface="+mn-lt"/>
              </a:rPr>
              <a:t> :</a:t>
            </a:r>
            <a:endParaRPr lang="en-US" dirty="0" err="1">
              <a:cs typeface="Arial" panose="020B0604020202020204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 dirty="0" err="1">
                <a:ea typeface="+mn-lt"/>
                <a:cs typeface="+mn-lt"/>
              </a:rPr>
              <a:t>Nombreuses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possibilités</a:t>
            </a:r>
            <a:r>
              <a:rPr lang="en-US" dirty="0">
                <a:ea typeface="+mn-lt"/>
                <a:cs typeface="+mn-lt"/>
              </a:rPr>
              <a:t> techniques : </a:t>
            </a:r>
            <a:r>
              <a:rPr lang="en-US" dirty="0" err="1">
                <a:ea typeface="+mn-lt"/>
                <a:cs typeface="+mn-lt"/>
              </a:rPr>
              <a:t>choix</a:t>
            </a:r>
            <a:r>
              <a:rPr lang="en-US" dirty="0">
                <a:ea typeface="+mn-lt"/>
                <a:cs typeface="+mn-lt"/>
              </a:rPr>
              <a:t> complexes</a:t>
            </a:r>
            <a:endParaRPr lang="en-US" dirty="0">
              <a:cs typeface="Arial" panose="020B0604020202020204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 dirty="0" err="1">
                <a:ea typeface="+mn-lt"/>
                <a:cs typeface="+mn-lt"/>
              </a:rPr>
              <a:t>Débug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complexe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dû</a:t>
            </a:r>
            <a:r>
              <a:rPr lang="en-US" dirty="0">
                <a:ea typeface="+mn-lt"/>
                <a:cs typeface="+mn-lt"/>
              </a:rPr>
              <a:t> à des </a:t>
            </a:r>
            <a:r>
              <a:rPr lang="en-US" dirty="0" err="1">
                <a:ea typeface="+mn-lt"/>
                <a:cs typeface="+mn-lt"/>
              </a:rPr>
              <a:t>erreurs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explicites</a:t>
            </a:r>
            <a:r>
              <a:rPr lang="en-US" dirty="0">
                <a:ea typeface="+mn-lt"/>
                <a:cs typeface="+mn-lt"/>
              </a:rPr>
              <a:t> (superposition </a:t>
            </a:r>
            <a:r>
              <a:rPr lang="en-US" dirty="0" err="1">
                <a:ea typeface="+mn-lt"/>
                <a:cs typeface="+mn-lt"/>
              </a:rPr>
              <a:t>DataBricks</a:t>
            </a:r>
            <a:r>
              <a:rPr lang="en-US" dirty="0">
                <a:ea typeface="+mn-lt"/>
                <a:cs typeface="+mn-lt"/>
              </a:rPr>
              <a:t>/AWS S3)</a:t>
            </a:r>
          </a:p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00B0F0"/>
                </a:solidFill>
                <a:cs typeface="Arial" panose="020B0604020202020204"/>
              </a:rPr>
              <a:t>Perspectives :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 err="1">
                <a:ea typeface="+mn-lt"/>
                <a:cs typeface="+mn-lt"/>
              </a:rPr>
              <a:t>Prétraitement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cas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réels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plusieurs</a:t>
            </a:r>
            <a:r>
              <a:rPr lang="en-US" dirty="0">
                <a:ea typeface="+mn-lt"/>
                <a:cs typeface="+mn-lt"/>
              </a:rPr>
              <a:t> fruits, </a:t>
            </a:r>
            <a:r>
              <a:rPr lang="en-US" dirty="0" err="1">
                <a:ea typeface="+mn-lt"/>
                <a:cs typeface="+mn-lt"/>
              </a:rPr>
              <a:t>arrière</a:t>
            </a:r>
            <a:r>
              <a:rPr lang="en-US" dirty="0">
                <a:ea typeface="+mn-lt"/>
                <a:cs typeface="+mn-lt"/>
              </a:rPr>
              <a:t> plan, etc.)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 err="1">
                <a:ea typeface="+mn-lt"/>
                <a:cs typeface="+mn-lt"/>
              </a:rPr>
              <a:t>Entraîner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modèle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approche</a:t>
            </a:r>
            <a:r>
              <a:rPr lang="en-US" dirty="0">
                <a:ea typeface="+mn-lt"/>
                <a:cs typeface="+mn-lt"/>
              </a:rPr>
              <a:t> transfer learning)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 err="1">
                <a:ea typeface="+mn-lt"/>
                <a:cs typeface="+mn-lt"/>
              </a:rPr>
              <a:t>Déploiement</a:t>
            </a:r>
            <a:r>
              <a:rPr lang="en-US" dirty="0">
                <a:ea typeface="+mn-lt"/>
                <a:cs typeface="+mn-lt"/>
              </a:rPr>
              <a:t> du </a:t>
            </a:r>
            <a:r>
              <a:rPr lang="en-US" dirty="0" err="1">
                <a:ea typeface="+mn-lt"/>
                <a:cs typeface="+mn-lt"/>
              </a:rPr>
              <a:t>modèle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production sur un cluster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3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C4D6FB9-6D8D-081B-1C03-52C3095DDE5D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B2A420C-85C1-8D13-708A-0CE754DE96A2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1C44EC7-B7EE-896A-E05F-72EEBBBB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F5E4C0A-33B6-428C-6CD8-2B3D954A131F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95905-4470-A693-8988-F710C3D9DED0}"/>
              </a:ext>
            </a:extLst>
          </p:cNvPr>
          <p:cNvSpPr txBox="1"/>
          <p:nvPr/>
        </p:nvSpPr>
        <p:spPr>
          <a:xfrm>
            <a:off x="1094118" y="1438"/>
            <a:ext cx="7811217" cy="456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BA3D3B7-D5D8-F546-637E-7FD5F2A23E02}"/>
              </a:ext>
            </a:extLst>
          </p:cNvPr>
          <p:cNvSpPr/>
          <p:nvPr/>
        </p:nvSpPr>
        <p:spPr>
          <a:xfrm>
            <a:off x="1974813" y="2091167"/>
            <a:ext cx="5662525" cy="206241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070C0"/>
                </a:solidFill>
                <a:cs typeface="Arial"/>
              </a:rPr>
              <a:t>MERCI POUR VOTRE ATTENTION 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912D90-5AC2-1906-9375-53B3083C1719}"/>
              </a:ext>
            </a:extLst>
          </p:cNvPr>
          <p:cNvSpPr txBox="1">
            <a:spLocks/>
          </p:cNvSpPr>
          <p:nvPr/>
        </p:nvSpPr>
        <p:spPr>
          <a:xfrm>
            <a:off x="960487" y="80057"/>
            <a:ext cx="7968039" cy="513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200" b="1" u="sng" dirty="0">
                <a:solidFill>
                  <a:srgbClr val="FFC000"/>
                </a:solidFill>
                <a:ea typeface="+mj-lt"/>
                <a:cs typeface="+mj-lt"/>
              </a:rPr>
              <a:t>PROJET 8 : « DÉPLOYEZ UN MODÈLE DANS LE CLOUD »</a:t>
            </a:r>
            <a:endParaRPr lang="fr-FR" sz="2200" b="1" u="sng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6F272E-7FA3-10EE-08C9-C7574ACC3913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5D3AC9-2027-3F65-4115-5BAE386501A3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3FCF2DC1-EB64-5C2B-9433-7BC468353974}"/>
              </a:ext>
            </a:extLst>
          </p:cNvPr>
          <p:cNvSpPr txBox="1">
            <a:spLocks/>
          </p:cNvSpPr>
          <p:nvPr/>
        </p:nvSpPr>
        <p:spPr>
          <a:xfrm>
            <a:off x="941195" y="1198943"/>
            <a:ext cx="7968039" cy="513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b="1" dirty="0">
                <a:solidFill>
                  <a:srgbClr val="FFC000"/>
                </a:solidFill>
                <a:cs typeface="Arial" panose="020B0604020202020204"/>
              </a:rPr>
              <a:t>                                         </a:t>
            </a:r>
            <a:r>
              <a:rPr lang="fr-FR" sz="2200" b="1" u="sng" dirty="0">
                <a:cs typeface="Arial" panose="020B0604020202020204"/>
              </a:rPr>
              <a:t>SOMMAIRE</a:t>
            </a:r>
          </a:p>
          <a:p>
            <a:endParaRPr lang="fr-FR" sz="2200" b="1" u="sng" dirty="0">
              <a:cs typeface="Arial" panose="020B0604020202020204"/>
            </a:endParaRPr>
          </a:p>
          <a:p>
            <a:r>
              <a:rPr lang="fr-FR" sz="2200" b="1" dirty="0">
                <a:cs typeface="Arial" panose="020B0604020202020204"/>
              </a:rPr>
              <a:t>1/ Problématique et présentation du jeu de données</a:t>
            </a:r>
          </a:p>
          <a:p>
            <a:endParaRPr lang="fr-FR" sz="2200" b="1" dirty="0">
              <a:cs typeface="Arial" panose="020B0604020202020204"/>
            </a:endParaRPr>
          </a:p>
          <a:p>
            <a:r>
              <a:rPr lang="fr-FR" sz="2200" b="1" dirty="0">
                <a:cs typeface="Arial" panose="020B0604020202020204"/>
              </a:rPr>
              <a:t>2/ Rappel Notions du Big Data</a:t>
            </a:r>
          </a:p>
          <a:p>
            <a:endParaRPr lang="fr-FR" sz="2200" b="1" dirty="0">
              <a:cs typeface="Arial" panose="020B0604020202020204"/>
            </a:endParaRPr>
          </a:p>
          <a:p>
            <a:r>
              <a:rPr lang="fr-FR" sz="2200" b="1" dirty="0">
                <a:cs typeface="Arial" panose="020B0604020202020204"/>
              </a:rPr>
              <a:t>3/ Architecture retenue et chaine de traitement </a:t>
            </a:r>
          </a:p>
          <a:p>
            <a:endParaRPr lang="fr-FR" sz="2200" b="1" dirty="0">
              <a:cs typeface="Arial" panose="020B0604020202020204"/>
            </a:endParaRPr>
          </a:p>
          <a:p>
            <a:r>
              <a:rPr lang="fr-FR" sz="2200" b="1" dirty="0">
                <a:cs typeface="Arial" panose="020B0604020202020204"/>
              </a:rPr>
              <a:t>4/ Conclusion</a:t>
            </a:r>
          </a:p>
        </p:txBody>
      </p:sp>
      <p:pic>
        <p:nvPicPr>
          <p:cNvPr id="3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272F2C3-C625-8123-3597-C713678A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82AD61D-BD19-BF8E-35BC-10077B1AF445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5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0DEAF4-2F40-4A30-4F33-B02558F0080E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08/2022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6BF744-CE59-14F3-0080-9EA2A47510AF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2FE44B2-4025-C108-C93C-24F4AB8C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03745052-F611-E729-B644-6A70DBE2A071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BC4D4B-5269-A072-CAF2-A051FE01487C}"/>
              </a:ext>
            </a:extLst>
          </p:cNvPr>
          <p:cNvSpPr txBox="1"/>
          <p:nvPr/>
        </p:nvSpPr>
        <p:spPr>
          <a:xfrm>
            <a:off x="1010856" y="-1929"/>
            <a:ext cx="79518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u="sng" dirty="0">
                <a:solidFill>
                  <a:srgbClr val="0070C0"/>
                </a:solidFill>
              </a:rPr>
              <a:t>1/ Problématique :</a:t>
            </a:r>
            <a:endParaRPr lang="fr-FR" sz="2400" u="sng" dirty="0">
              <a:solidFill>
                <a:srgbClr val="0070C0"/>
              </a:solidFill>
              <a:cs typeface="Arial"/>
            </a:endParaRP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E0BF65B5-EDCF-A978-4F05-81D09046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309" y="457814"/>
            <a:ext cx="1429484" cy="10522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04F6BBE-4F61-271C-0D9B-5DD9028CF167}"/>
              </a:ext>
            </a:extLst>
          </p:cNvPr>
          <p:cNvSpPr txBox="1"/>
          <p:nvPr/>
        </p:nvSpPr>
        <p:spPr>
          <a:xfrm>
            <a:off x="1010857" y="586450"/>
            <a:ext cx="7951807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>
                <a:ea typeface="+mn-lt"/>
                <a:cs typeface="+mn-lt"/>
              </a:rPr>
              <a:t>start-up de l'</a:t>
            </a:r>
            <a:r>
              <a:rPr lang="fr-FR" sz="1600" dirty="0" err="1">
                <a:ea typeface="+mn-lt"/>
                <a:cs typeface="+mn-lt"/>
              </a:rPr>
              <a:t>AgriTech</a:t>
            </a:r>
            <a:r>
              <a:rPr lang="fr-FR" sz="1600" dirty="0">
                <a:ea typeface="+mn-lt"/>
                <a:cs typeface="+mn-lt"/>
              </a:rPr>
              <a:t>, nommée  "</a:t>
            </a:r>
            <a:r>
              <a:rPr lang="fr-FR" sz="1600" b="1" dirty="0">
                <a:ea typeface="+mn-lt"/>
                <a:cs typeface="+mn-lt"/>
              </a:rPr>
              <a:t>Fruits!</a:t>
            </a:r>
            <a:r>
              <a:rPr lang="fr-FR" sz="1600" dirty="0">
                <a:ea typeface="+mn-lt"/>
                <a:cs typeface="+mn-lt"/>
              </a:rPr>
              <a:t>"</a:t>
            </a:r>
          </a:p>
          <a:p>
            <a:pPr algn="just">
              <a:lnSpc>
                <a:spcPct val="150000"/>
              </a:lnSpc>
            </a:pPr>
            <a:endParaRPr lang="fr-F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fr-FR" sz="1600" dirty="0">
                <a:solidFill>
                  <a:srgbClr val="FFC000"/>
                </a:solidFill>
                <a:ea typeface="+mn-lt"/>
                <a:cs typeface="+mn-lt"/>
              </a:rPr>
              <a:t>Proposer des solutions innovantes pour la récolte des fruits :</a:t>
            </a:r>
            <a:endParaRPr lang="fr-FR" sz="1600" dirty="0">
              <a:solidFill>
                <a:srgbClr val="FFC000"/>
              </a:solidFill>
              <a:cs typeface="Arial"/>
            </a:endParaRPr>
          </a:p>
          <a:p>
            <a:pPr algn="just">
              <a:lnSpc>
                <a:spcPct val="150000"/>
              </a:lnSpc>
            </a:pPr>
            <a:endParaRPr lang="fr-FR" sz="1600" dirty="0">
              <a:solidFill>
                <a:srgbClr val="FFC000"/>
              </a:solidFill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q"/>
            </a:pPr>
            <a:r>
              <a:rPr lang="fr-FR" sz="1600" i="1" dirty="0">
                <a:ea typeface="+mn-lt"/>
                <a:cs typeface="+mn-lt"/>
              </a:rPr>
              <a:t>Traitements spécifiques pour chaque espèce de fruits en développant des robots cueilleurs intelligents.</a:t>
            </a:r>
            <a:endParaRPr lang="fr-FR" sz="1600" i="1">
              <a:cs typeface="Arial"/>
            </a:endParaRPr>
          </a:p>
          <a:p>
            <a:pPr lvl="1" algn="just"/>
            <a:endParaRPr lang="fr-FR" sz="1600" i="1" dirty="0">
              <a:ea typeface="+mn-lt"/>
              <a:cs typeface="+mn-lt"/>
            </a:endParaRPr>
          </a:p>
          <a:p>
            <a:pPr lvl="1" algn="just"/>
            <a:endParaRPr lang="fr-FR" sz="1600" i="1" dirty="0"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q"/>
            </a:pPr>
            <a:r>
              <a:rPr lang="en-US" sz="1600" i="1" dirty="0" err="1">
                <a:ea typeface="+mn-lt"/>
                <a:cs typeface="+mn-lt"/>
              </a:rPr>
              <a:t>Mettre</a:t>
            </a:r>
            <a:r>
              <a:rPr lang="en-US" sz="1600" i="1" dirty="0">
                <a:ea typeface="+mn-lt"/>
                <a:cs typeface="+mn-lt"/>
              </a:rPr>
              <a:t> à disposition du grand public </a:t>
            </a:r>
            <a:r>
              <a:rPr lang="en-US" sz="1600" i="1" dirty="0" err="1">
                <a:ea typeface="+mn-lt"/>
                <a:cs typeface="+mn-lt"/>
              </a:rPr>
              <a:t>une</a:t>
            </a:r>
            <a:r>
              <a:rPr lang="en-US" sz="1600" i="1" dirty="0">
                <a:ea typeface="+mn-lt"/>
                <a:cs typeface="+mn-lt"/>
              </a:rPr>
              <a:t> application mobile  qui </a:t>
            </a:r>
            <a:r>
              <a:rPr lang="en-US" sz="1600" i="1" dirty="0" err="1">
                <a:ea typeface="+mn-lt"/>
                <a:cs typeface="+mn-lt"/>
              </a:rPr>
              <a:t>permettrait</a:t>
            </a:r>
            <a:r>
              <a:rPr lang="en-US" sz="1600" i="1" dirty="0">
                <a:ea typeface="+mn-lt"/>
                <a:cs typeface="+mn-lt"/>
              </a:rPr>
              <a:t> aux </a:t>
            </a:r>
            <a:r>
              <a:rPr lang="en-US" sz="1600" i="1" dirty="0" err="1">
                <a:ea typeface="+mn-lt"/>
                <a:cs typeface="+mn-lt"/>
              </a:rPr>
              <a:t>utilisateurs</a:t>
            </a:r>
            <a:r>
              <a:rPr lang="en-US" sz="1600" i="1" dirty="0">
                <a:ea typeface="+mn-lt"/>
                <a:cs typeface="+mn-lt"/>
              </a:rPr>
              <a:t> de prendre </a:t>
            </a:r>
            <a:r>
              <a:rPr lang="en-US" sz="1600" i="1" dirty="0" err="1">
                <a:ea typeface="+mn-lt"/>
                <a:cs typeface="+mn-lt"/>
              </a:rPr>
              <a:t>en</a:t>
            </a:r>
            <a:r>
              <a:rPr lang="en-US" sz="1600" i="1" dirty="0">
                <a:ea typeface="+mn-lt"/>
                <a:cs typeface="+mn-lt"/>
              </a:rPr>
              <a:t> photo un fruit  et </a:t>
            </a:r>
            <a:r>
              <a:rPr lang="en-US" sz="1600" i="1" dirty="0" err="1">
                <a:ea typeface="+mn-lt"/>
                <a:cs typeface="+mn-lt"/>
              </a:rPr>
              <a:t>d'obtenir</a:t>
            </a:r>
            <a:r>
              <a:rPr lang="en-US" sz="1600" i="1" dirty="0">
                <a:ea typeface="+mn-lt"/>
                <a:cs typeface="+mn-lt"/>
              </a:rPr>
              <a:t> des </a:t>
            </a:r>
            <a:r>
              <a:rPr lang="en-US" sz="1600" i="1" dirty="0" err="1">
                <a:ea typeface="+mn-lt"/>
                <a:cs typeface="+mn-lt"/>
              </a:rPr>
              <a:t>informations</a:t>
            </a:r>
            <a:r>
              <a:rPr lang="en-US" sz="1600" i="1" dirty="0">
                <a:ea typeface="+mn-lt"/>
                <a:cs typeface="+mn-lt"/>
              </a:rPr>
              <a:t> sur </a:t>
            </a:r>
            <a:r>
              <a:rPr lang="en-US" sz="1600" i="1" dirty="0" err="1">
                <a:ea typeface="+mn-lt"/>
                <a:cs typeface="+mn-lt"/>
              </a:rPr>
              <a:t>ce</a:t>
            </a:r>
            <a:r>
              <a:rPr lang="en-US" sz="1600" i="1" dirty="0">
                <a:ea typeface="+mn-lt"/>
                <a:cs typeface="+mn-lt"/>
              </a:rPr>
              <a:t> fruit.</a:t>
            </a:r>
            <a:endParaRPr lang="fr-FR" sz="1600" i="1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fr-FR" sz="1600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fr-F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 algn="just">
              <a:buFont typeface="Wingdings"/>
              <a:buChar char="§"/>
            </a:pPr>
            <a:r>
              <a:rPr lang="fr-FR" sz="1600" dirty="0">
                <a:solidFill>
                  <a:srgbClr val="FFC000"/>
                </a:solidFill>
                <a:ea typeface="+mn-lt"/>
                <a:cs typeface="+mn-lt"/>
              </a:rPr>
              <a:t>Mettre en place première version de </a:t>
            </a:r>
            <a:r>
              <a:rPr lang="fr-FR" sz="1600" i="1" dirty="0">
                <a:solidFill>
                  <a:srgbClr val="FFC000"/>
                </a:solidFill>
                <a:ea typeface="+mn-lt"/>
                <a:cs typeface="+mn-lt"/>
              </a:rPr>
              <a:t>L'architecture Big Data nécessaire</a:t>
            </a:r>
            <a:r>
              <a:rPr lang="fr-FR" sz="1600" dirty="0">
                <a:solidFill>
                  <a:srgbClr val="FFC000"/>
                </a:solidFill>
                <a:ea typeface="+mn-lt"/>
                <a:cs typeface="+mn-lt"/>
              </a:rPr>
              <a:t> :  </a:t>
            </a:r>
          </a:p>
          <a:p>
            <a:pPr marL="800100" lvl="1" indent="-342900" algn="just">
              <a:lnSpc>
                <a:spcPct val="150000"/>
              </a:lnSpc>
              <a:buFont typeface="Wingdings"/>
              <a:buChar char="Ø"/>
            </a:pPr>
            <a:r>
              <a:rPr lang="fr-FR" sz="1600" i="1" dirty="0">
                <a:ea typeface="+mn-lt"/>
                <a:cs typeface="+mn-lt"/>
              </a:rPr>
              <a:t>Pré-</a:t>
            </a:r>
            <a:r>
              <a:rPr lang="fr-FR" sz="1600" i="1" err="1">
                <a:ea typeface="+mn-lt"/>
                <a:cs typeface="+mn-lt"/>
              </a:rPr>
              <a:t>processing</a:t>
            </a:r>
            <a:r>
              <a:rPr lang="fr-FR" sz="1600" i="1" dirty="0">
                <a:ea typeface="+mn-lt"/>
                <a:cs typeface="+mn-lt"/>
              </a:rPr>
              <a:t> et réduction de dimension</a:t>
            </a:r>
          </a:p>
          <a:p>
            <a:pPr marL="800100" lvl="1" indent="-342900" algn="just">
              <a:lnSpc>
                <a:spcPct val="150000"/>
              </a:lnSpc>
              <a:buFont typeface="Wingdings"/>
              <a:buChar char="Ø"/>
            </a:pPr>
            <a:endParaRPr lang="fr-FR" sz="1600" i="1" dirty="0"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Ø"/>
            </a:pPr>
            <a:r>
              <a:rPr lang="fr-FR" sz="1600" i="1" dirty="0">
                <a:ea typeface="+mn-lt"/>
                <a:cs typeface="+mn-lt"/>
              </a:rPr>
              <a:t>Anticipation du passage à l'échelle en termes de volume de données par la mise en place des premières briques de traitement.   </a:t>
            </a:r>
          </a:p>
        </p:txBody>
      </p:sp>
      <p:pic>
        <p:nvPicPr>
          <p:cNvPr id="2" name="Image 2" descr="Une image contenant terrain, extérieur&#10;&#10;Description générée automatiquement">
            <a:extLst>
              <a:ext uri="{FF2B5EF4-FFF2-40B4-BE49-F238E27FC236}">
                <a16:creationId xmlns:a16="http://schemas.microsoft.com/office/drawing/2014/main" id="{813565CD-E00E-3739-BE8D-013F5F7AC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996" y="1792585"/>
            <a:ext cx="1426656" cy="954915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748A7D54-3ACB-F858-E228-CDADB2792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9479" y="3108769"/>
            <a:ext cx="1689965" cy="10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5125FD5-41C3-B055-9CB1-ED5C50E47261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CF6A22C-C4C4-E7E0-E837-21A419A3BC95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31695A4-0518-F601-8698-3D9B25B0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929E58C4-01BA-89C2-9440-3B081161BE26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ACDF74-9AEE-B53C-DF49-25AB48EB33BA}"/>
              </a:ext>
            </a:extLst>
          </p:cNvPr>
          <p:cNvSpPr txBox="1"/>
          <p:nvPr/>
        </p:nvSpPr>
        <p:spPr>
          <a:xfrm>
            <a:off x="1081960" y="88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u="sng" dirty="0">
                <a:solidFill>
                  <a:srgbClr val="0070C0"/>
                </a:solidFill>
              </a:rPr>
              <a:t>1/ Jeu de données :</a:t>
            </a:r>
            <a:r>
              <a:rPr lang="fr-FR" u="sng" dirty="0">
                <a:cs typeface="Arial"/>
              </a:rPr>
              <a:t>​</a:t>
            </a:r>
            <a:endParaRPr lang="fr-FR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6F686F-BAA9-7042-8751-06E8E2F42788}"/>
              </a:ext>
            </a:extLst>
          </p:cNvPr>
          <p:cNvSpPr txBox="1"/>
          <p:nvPr/>
        </p:nvSpPr>
        <p:spPr>
          <a:xfrm>
            <a:off x="1121855" y="491510"/>
            <a:ext cx="7781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400" b="1" dirty="0">
                <a:latin typeface="Arial"/>
                <a:cs typeface="Arial"/>
                <a:hlinkClick r:id="rId4"/>
              </a:rPr>
              <a:t>Fruits 360</a:t>
            </a:r>
            <a:r>
              <a:rPr lang="en-US" sz="1400" b="1" dirty="0">
                <a:latin typeface="Arial"/>
                <a:cs typeface="Arial"/>
              </a:rPr>
              <a:t> : </a:t>
            </a:r>
            <a:r>
              <a:rPr lang="en-US" sz="1400" dirty="0">
                <a:latin typeface="Arial"/>
                <a:cs typeface="Arial"/>
              </a:rPr>
              <a:t>Un jeu de données avec 90380 images de 131 fruits et </a:t>
            </a:r>
            <a:r>
              <a:rPr lang="en-US" sz="1400" dirty="0" err="1">
                <a:latin typeface="Arial"/>
                <a:cs typeface="Arial"/>
              </a:rPr>
              <a:t>légumes</a:t>
            </a:r>
            <a:r>
              <a:rPr lang="en-US" sz="1400" dirty="0">
                <a:latin typeface="Arial"/>
                <a:cs typeface="Arial"/>
              </a:rPr>
              <a:t> </a:t>
            </a:r>
            <a:r>
              <a:rPr lang="en-US" sz="1400" dirty="0">
                <a:ea typeface="+mn-lt"/>
                <a:cs typeface="+mn-lt"/>
              </a:rPr>
              <a:t>(un dossier par </a:t>
            </a:r>
            <a:r>
              <a:rPr lang="en-US" sz="1400" dirty="0" err="1">
                <a:ea typeface="+mn-lt"/>
                <a:cs typeface="+mn-lt"/>
              </a:rPr>
              <a:t>variété</a:t>
            </a:r>
            <a:r>
              <a:rPr lang="en-US" sz="1400" dirty="0">
                <a:ea typeface="+mn-lt"/>
                <a:cs typeface="+mn-lt"/>
              </a:rPr>
              <a:t>)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75BEB85E-7301-BC83-6FBA-8948D0F06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319" y="557886"/>
            <a:ext cx="797906" cy="2845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2CA71B4-F984-F29F-F5C5-9B7EF0EAFD63}"/>
              </a:ext>
            </a:extLst>
          </p:cNvPr>
          <p:cNvSpPr txBox="1"/>
          <p:nvPr/>
        </p:nvSpPr>
        <p:spPr>
          <a:xfrm>
            <a:off x="1117866" y="950306"/>
            <a:ext cx="78378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400" dirty="0" err="1"/>
              <a:t>Plusieurs</a:t>
            </a:r>
            <a:r>
              <a:rPr lang="en-US" sz="1400" dirty="0"/>
              <a:t> </a:t>
            </a:r>
            <a:r>
              <a:rPr lang="en-US" sz="1400" dirty="0" err="1"/>
              <a:t>variétés</a:t>
            </a:r>
            <a:r>
              <a:rPr lang="en-US" sz="1400" dirty="0"/>
              <a:t> du </a:t>
            </a:r>
            <a:r>
              <a:rPr lang="en-US" sz="1400" dirty="0" err="1"/>
              <a:t>même</a:t>
            </a:r>
            <a:r>
              <a:rPr lang="en-US" sz="1400" dirty="0"/>
              <a:t> fruit (</a:t>
            </a:r>
            <a:r>
              <a:rPr lang="en-US" sz="1400" dirty="0" err="1"/>
              <a:t>exemple</a:t>
            </a:r>
            <a:r>
              <a:rPr lang="en-US" sz="1400" dirty="0"/>
              <a:t> : </a:t>
            </a:r>
            <a:r>
              <a:rPr lang="en-US" sz="1400" dirty="0" err="1"/>
              <a:t>pomme</a:t>
            </a:r>
            <a:r>
              <a:rPr lang="en-US" sz="1400" dirty="0"/>
              <a:t> « red » et « golden »)</a:t>
            </a:r>
            <a:endParaRPr lang="en-US" sz="1400" dirty="0"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8AA304-B7B2-2773-B575-BFA9868DA955}"/>
              </a:ext>
            </a:extLst>
          </p:cNvPr>
          <p:cNvSpPr txBox="1"/>
          <p:nvPr/>
        </p:nvSpPr>
        <p:spPr>
          <a:xfrm>
            <a:off x="1121856" y="1560703"/>
            <a:ext cx="7518665" cy="1318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n-US" sz="1400" dirty="0"/>
              <a:t>Images JPEG RGB</a:t>
            </a:r>
            <a:endParaRPr lang="fr-FR">
              <a:cs typeface="Arial" panose="020B0604020202020204"/>
            </a:endParaRPr>
          </a:p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n-US" sz="1400" dirty="0"/>
              <a:t>Photos studio sur fond </a:t>
            </a:r>
            <a:r>
              <a:rPr lang="en-US" sz="1400" dirty="0" err="1"/>
              <a:t>blanc</a:t>
            </a:r>
            <a:r>
              <a:rPr lang="en-US" sz="1400" dirty="0"/>
              <a:t> de fruits </a:t>
            </a:r>
            <a:r>
              <a:rPr lang="en-US" sz="1400" dirty="0" err="1"/>
              <a:t>centrée</a:t>
            </a:r>
            <a:r>
              <a:rPr lang="en-US" sz="1400" dirty="0"/>
              <a:t> sur le fruit</a:t>
            </a:r>
            <a:endParaRPr lang="en-US" sz="1400" dirty="0">
              <a:cs typeface="Arial"/>
            </a:endParaRPr>
          </a:p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n-US" sz="1400" dirty="0"/>
              <a:t>Photos sous </a:t>
            </a:r>
            <a:r>
              <a:rPr lang="en-US" sz="1400" dirty="0" err="1"/>
              <a:t>tous</a:t>
            </a:r>
            <a:r>
              <a:rPr lang="en-US" sz="1400" dirty="0"/>
              <a:t> les angles </a:t>
            </a:r>
            <a:endParaRPr lang="en-US" sz="1400" dirty="0">
              <a:cs typeface="Arial"/>
            </a:endParaRPr>
          </a:p>
        </p:txBody>
      </p:sp>
      <p:pic>
        <p:nvPicPr>
          <p:cNvPr id="18" name="Image 18" descr="Une image contenant pomme, fruit, intérieur&#10;&#10;Description générée automatiquement">
            <a:extLst>
              <a:ext uri="{FF2B5EF4-FFF2-40B4-BE49-F238E27FC236}">
                <a16:creationId xmlns:a16="http://schemas.microsoft.com/office/drawing/2014/main" id="{030CDE54-57EB-2B06-F226-32847032A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122" y="3962887"/>
            <a:ext cx="2743200" cy="480164"/>
          </a:xfrm>
          <a:prstGeom prst="rect">
            <a:avLst/>
          </a:prstGeom>
        </p:spPr>
      </p:pic>
      <p:pic>
        <p:nvPicPr>
          <p:cNvPr id="19" name="Image 19" descr="Une image contenant pomme, fruit, intérieur, poire&#10;&#10;Description générée automatiquement">
            <a:extLst>
              <a:ext uri="{FF2B5EF4-FFF2-40B4-BE49-F238E27FC236}">
                <a16:creationId xmlns:a16="http://schemas.microsoft.com/office/drawing/2014/main" id="{C8458FF6-8CA7-0705-B4F0-9FB6C9795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164" y="3087661"/>
            <a:ext cx="2743200" cy="53107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62CEC57-6BD3-FDDC-5BA6-A08E58F89B84}"/>
              </a:ext>
            </a:extLst>
          </p:cNvPr>
          <p:cNvSpPr txBox="1"/>
          <p:nvPr/>
        </p:nvSpPr>
        <p:spPr>
          <a:xfrm>
            <a:off x="9028303" y="2710884"/>
            <a:ext cx="1940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cs typeface="Arial"/>
              </a:rPr>
              <a:t>Apple Golden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0B1823-D20E-3EF2-3E3D-EC4C9F3FA4AC}"/>
              </a:ext>
            </a:extLst>
          </p:cNvPr>
          <p:cNvSpPr txBox="1"/>
          <p:nvPr/>
        </p:nvSpPr>
        <p:spPr>
          <a:xfrm>
            <a:off x="9004366" y="3616507"/>
            <a:ext cx="2467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cs typeface="Arial"/>
              </a:rPr>
              <a:t>Apple</a:t>
            </a:r>
            <a:r>
              <a:rPr lang="fr-FR" dirty="0">
                <a:cs typeface="Arial"/>
              </a:rPr>
              <a:t> </a:t>
            </a:r>
            <a:r>
              <a:rPr lang="fr-FR" dirty="0">
                <a:solidFill>
                  <a:schemeClr val="bg1"/>
                </a:solidFill>
                <a:cs typeface="Arial"/>
              </a:rPr>
              <a:t>Red/Yellow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2" name="Image 22" descr="Une image contenant légume, chou, laitue, différent&#10;&#10;Description générée automatiquement">
            <a:extLst>
              <a:ext uri="{FF2B5EF4-FFF2-40B4-BE49-F238E27FC236}">
                <a16:creationId xmlns:a16="http://schemas.microsoft.com/office/drawing/2014/main" id="{946A30E4-F041-C4C6-C618-09FFBC056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9102" y="4738199"/>
            <a:ext cx="2743200" cy="50939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09EAA41-6BB1-4D37-A961-BE32926BECE6}"/>
              </a:ext>
            </a:extLst>
          </p:cNvPr>
          <p:cNvSpPr txBox="1"/>
          <p:nvPr/>
        </p:nvSpPr>
        <p:spPr>
          <a:xfrm>
            <a:off x="9028303" y="4446329"/>
            <a:ext cx="2467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cs typeface="Arial" panose="020B0604020202020204"/>
              </a:rPr>
              <a:t>Chou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EA4D919-C5B5-86D5-A5CE-079AE1609CB0}"/>
              </a:ext>
            </a:extLst>
          </p:cNvPr>
          <p:cNvSpPr txBox="1"/>
          <p:nvPr/>
        </p:nvSpPr>
        <p:spPr>
          <a:xfrm>
            <a:off x="1081961" y="3583394"/>
            <a:ext cx="7870005" cy="19798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dirty="0">
                <a:ea typeface="+mn-lt"/>
                <a:cs typeface="+mn-lt"/>
              </a:rPr>
              <a:t>Remarque </a:t>
            </a:r>
            <a:r>
              <a:rPr lang="en-US" sz="1400" dirty="0">
                <a:ea typeface="+mn-lt"/>
                <a:cs typeface="+mn-lt"/>
              </a:rPr>
              <a:t>: </a:t>
            </a:r>
            <a:endParaRPr lang="fr-FR" sz="14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400" dirty="0">
                <a:ea typeface="+mn-lt"/>
                <a:cs typeface="+mn-lt"/>
              </a:rPr>
              <a:t>Pour des raisons de </a:t>
            </a:r>
            <a:r>
              <a:rPr lang="en-US" sz="1400" dirty="0" err="1">
                <a:ea typeface="+mn-lt"/>
                <a:cs typeface="+mn-lt"/>
              </a:rPr>
              <a:t>réduction</a:t>
            </a:r>
            <a:r>
              <a:rPr lang="en-US" sz="1400" dirty="0">
                <a:ea typeface="+mn-lt"/>
                <a:cs typeface="+mn-lt"/>
              </a:rPr>
              <a:t> des </a:t>
            </a:r>
            <a:r>
              <a:rPr lang="en-US" sz="1400" dirty="0" err="1">
                <a:ea typeface="+mn-lt"/>
                <a:cs typeface="+mn-lt"/>
              </a:rPr>
              <a:t>coûts</a:t>
            </a:r>
            <a:r>
              <a:rPr lang="en-US" sz="1400" dirty="0">
                <a:ea typeface="+mn-lt"/>
                <a:cs typeface="+mn-lt"/>
              </a:rPr>
              <a:t> et de </a:t>
            </a:r>
            <a:r>
              <a:rPr lang="en-US" sz="1400" dirty="0" err="1">
                <a:ea typeface="+mn-lt"/>
                <a:cs typeface="+mn-lt"/>
              </a:rPr>
              <a:t>rapidité</a:t>
            </a:r>
            <a:r>
              <a:rPr lang="en-US" sz="1400" dirty="0">
                <a:ea typeface="+mn-lt"/>
                <a:cs typeface="+mn-lt"/>
              </a:rPr>
              <a:t> de </a:t>
            </a:r>
            <a:r>
              <a:rPr lang="en-US" sz="1400" dirty="0" err="1">
                <a:ea typeface="+mn-lt"/>
                <a:cs typeface="+mn-lt"/>
              </a:rPr>
              <a:t>traitement</a:t>
            </a:r>
            <a:r>
              <a:rPr lang="en-US" sz="1400" dirty="0">
                <a:ea typeface="+mn-lt"/>
                <a:cs typeface="+mn-lt"/>
              </a:rPr>
              <a:t>, un </a:t>
            </a:r>
            <a:r>
              <a:rPr lang="en-US" sz="1400" dirty="0" err="1">
                <a:ea typeface="+mn-lt"/>
                <a:cs typeface="+mn-lt"/>
              </a:rPr>
              <a:t>groupe</a:t>
            </a:r>
            <a:r>
              <a:rPr lang="en-US" sz="1400" dirty="0">
                <a:ea typeface="+mn-lt"/>
                <a:cs typeface="+mn-lt"/>
              </a:rPr>
              <a:t> de 120 photos de  fruits et </a:t>
            </a:r>
            <a:r>
              <a:rPr lang="en-US" sz="1400" dirty="0" err="1">
                <a:ea typeface="+mn-lt"/>
                <a:cs typeface="+mn-lt"/>
              </a:rPr>
              <a:t>légumes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issus</a:t>
            </a:r>
            <a:r>
              <a:rPr lang="en-US" sz="1400" dirty="0">
                <a:ea typeface="+mn-lt"/>
                <a:cs typeface="+mn-lt"/>
              </a:rPr>
              <a:t> de 24 </a:t>
            </a:r>
            <a:r>
              <a:rPr lang="en-US" sz="1400" dirty="0" err="1">
                <a:ea typeface="+mn-lt"/>
                <a:cs typeface="+mn-lt"/>
              </a:rPr>
              <a:t>variétés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différentes</a:t>
            </a:r>
            <a:r>
              <a:rPr lang="en-US" sz="1400" dirty="0">
                <a:ea typeface="+mn-lt"/>
                <a:cs typeface="+mn-lt"/>
              </a:rPr>
              <a:t> a </a:t>
            </a:r>
            <a:r>
              <a:rPr lang="en-US" sz="1400" dirty="0" err="1">
                <a:ea typeface="+mn-lt"/>
                <a:cs typeface="+mn-lt"/>
              </a:rPr>
              <a:t>été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utilisé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parmi</a:t>
            </a:r>
            <a:r>
              <a:rPr lang="en-US" sz="1400" dirty="0">
                <a:ea typeface="+mn-lt"/>
                <a:cs typeface="+mn-lt"/>
              </a:rPr>
              <a:t> la </a:t>
            </a:r>
            <a:endParaRPr lang="fr-FR" sz="14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 </a:t>
            </a:r>
            <a:r>
              <a:rPr lang="en-US" sz="1400" dirty="0" err="1">
                <a:ea typeface="+mn-lt"/>
                <a:cs typeface="+mn-lt"/>
              </a:rPr>
              <a:t>totalité</a:t>
            </a:r>
            <a:r>
              <a:rPr lang="en-US" sz="1400" dirty="0">
                <a:ea typeface="+mn-lt"/>
                <a:cs typeface="+mn-lt"/>
              </a:rPr>
              <a:t> des </a:t>
            </a:r>
            <a:r>
              <a:rPr lang="en-US" sz="1400" dirty="0" err="1">
                <a:ea typeface="+mn-lt"/>
                <a:cs typeface="+mn-lt"/>
              </a:rPr>
              <a:t>données</a:t>
            </a:r>
            <a:r>
              <a:rPr lang="en-US" sz="1400" dirty="0">
                <a:ea typeface="+mn-lt"/>
                <a:cs typeface="+mn-lt"/>
              </a:rPr>
              <a:t>.   </a:t>
            </a:r>
            <a:endParaRPr lang="fr-FR" sz="1400" dirty="0"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Courier New"/>
              <a:buChar char="o"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4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6487EAC-9AB7-5BC8-3A57-406C8BF8BA55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EFEDA21-49F3-C4F9-81B1-CA04D65577E7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0E3A36F-50B6-01CF-F03F-E3A70936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08E3055-A351-EE16-CCE2-06DB090DE311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560DE1-FAAC-2F00-5299-B1217F8A49EC}"/>
              </a:ext>
            </a:extLst>
          </p:cNvPr>
          <p:cNvSpPr txBox="1"/>
          <p:nvPr/>
        </p:nvSpPr>
        <p:spPr>
          <a:xfrm>
            <a:off x="1026107" y="60641"/>
            <a:ext cx="5328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u="sng" dirty="0">
                <a:solidFill>
                  <a:srgbClr val="0070C0"/>
                </a:solidFill>
              </a:rPr>
              <a:t>2/ Rappel des Notions du Big Data</a:t>
            </a:r>
            <a:r>
              <a:rPr lang="fr-FR" u="sng" dirty="0">
                <a:solidFill>
                  <a:srgbClr val="0070C0"/>
                </a:solidFill>
                <a:cs typeface="Arial"/>
              </a:rPr>
              <a:t>​</a:t>
            </a:r>
            <a:endParaRPr lang="fr-FR" u="sng">
              <a:solidFill>
                <a:srgbClr val="FFFFFF"/>
              </a:solidFill>
              <a:cs typeface="Arial" panose="020B0604020202020204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C411CE-B156-A635-1248-826AF80AC9A9}"/>
              </a:ext>
            </a:extLst>
          </p:cNvPr>
          <p:cNvSpPr txBox="1"/>
          <p:nvPr/>
        </p:nvSpPr>
        <p:spPr>
          <a:xfrm>
            <a:off x="1181699" y="551353"/>
            <a:ext cx="78497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Qu’est-ce</a:t>
            </a:r>
            <a:r>
              <a:rPr lang="en-US" dirty="0">
                <a:solidFill>
                  <a:srgbClr val="FFC000"/>
                </a:solidFill>
              </a:rPr>
              <a:t> que le big data ?</a:t>
            </a:r>
            <a:r>
              <a:rPr lang="en-US" dirty="0"/>
              <a:t> </a:t>
            </a:r>
            <a:endParaRPr lang="en-US" dirty="0">
              <a:cs typeface="Arial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53DA47-58F8-683D-67F3-28B86CAAD748}"/>
              </a:ext>
            </a:extLst>
          </p:cNvPr>
          <p:cNvSpPr txBox="1"/>
          <p:nvPr/>
        </p:nvSpPr>
        <p:spPr>
          <a:xfrm>
            <a:off x="1225583" y="1225583"/>
            <a:ext cx="7083807" cy="4438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"Big Data" signifie :  Données massives :</a:t>
            </a:r>
            <a:endParaRPr lang="fr-FR" dirty="0">
              <a:solidFill>
                <a:srgbClr val="FFFFFF"/>
              </a:solidFill>
            </a:endParaRPr>
          </a:p>
          <a:p>
            <a:endParaRPr lang="fr-FR" b="1" dirty="0">
              <a:solidFill>
                <a:srgbClr val="FFFFFF"/>
              </a:solidFill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fr-FR" b="1" dirty="0">
                <a:solidFill>
                  <a:srgbClr val="FFFFFF"/>
                </a:solidFill>
                <a:cs typeface="Arial"/>
              </a:rPr>
              <a:t>Volume : Trop élevé pour être stocké/traité par une seule machine ( Capacité de la RAM, stockage...)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fr-FR" b="1" dirty="0">
                <a:solidFill>
                  <a:srgbClr val="FFFFFF"/>
                </a:solidFill>
                <a:cs typeface="Arial"/>
              </a:rPr>
              <a:t>Variété : structurées BD SQL /non structurées BD NSQL ..)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fr-FR" b="1" dirty="0">
                <a:solidFill>
                  <a:srgbClr val="FFFFFF"/>
                </a:solidFill>
                <a:cs typeface="Arial"/>
              </a:rPr>
              <a:t>Vélocité (vitesse de génération des données)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fr-FR" b="1" dirty="0">
                <a:solidFill>
                  <a:srgbClr val="FFFFFF"/>
                </a:solidFill>
                <a:cs typeface="Arial"/>
              </a:rPr>
              <a:t>Véracité (degré de certitude)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fr-FR" b="1" dirty="0">
                <a:cs typeface="Arial"/>
              </a:rPr>
              <a:t>Valeur (données ayant du sens)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EF3DB67-DDC1-50C3-63D1-CF112A7705C9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6C4D97E-5FC1-9410-FC92-9126C200509C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977CAB3-103F-65B1-A210-BD758C4F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806F4F-D029-B42A-CC3D-CA2CF3409A5B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892AA5FC-C0FC-9979-555D-381D90028D7C}"/>
              </a:ext>
            </a:extLst>
          </p:cNvPr>
          <p:cNvSpPr txBox="1"/>
          <p:nvPr/>
        </p:nvSpPr>
        <p:spPr>
          <a:xfrm>
            <a:off x="1221593" y="300013"/>
            <a:ext cx="7683536" cy="36420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Comment </a:t>
            </a:r>
            <a:r>
              <a:rPr lang="en-US" dirty="0" err="1">
                <a:solidFill>
                  <a:srgbClr val="FFC000"/>
                </a:solidFill>
              </a:rPr>
              <a:t>répondre</a:t>
            </a:r>
            <a:r>
              <a:rPr lang="en-US" dirty="0">
                <a:solidFill>
                  <a:srgbClr val="FFC000"/>
                </a:solidFill>
              </a:rPr>
              <a:t> à </a:t>
            </a:r>
            <a:r>
              <a:rPr lang="en-US" dirty="0" err="1">
                <a:solidFill>
                  <a:srgbClr val="FFC000"/>
                </a:solidFill>
              </a:rPr>
              <a:t>ses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dirty="0" err="1">
                <a:solidFill>
                  <a:srgbClr val="FFC000"/>
                </a:solidFill>
              </a:rPr>
              <a:t>enjeux</a:t>
            </a:r>
            <a:r>
              <a:rPr lang="en-US" dirty="0">
                <a:solidFill>
                  <a:srgbClr val="FFC000"/>
                </a:solidFill>
              </a:rPr>
              <a:t> ?</a:t>
            </a:r>
            <a:r>
              <a:rPr lang="en-US" dirty="0">
                <a:solidFill>
                  <a:srgbClr val="FFC000"/>
                </a:solidFill>
                <a:cs typeface="Arial"/>
              </a:rPr>
              <a:t> :</a:t>
            </a:r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fr-FR" sz="1600" dirty="0">
                <a:cs typeface="Arial"/>
              </a:rPr>
              <a:t>Conception d'une architecture </a:t>
            </a:r>
            <a:r>
              <a:rPr lang="fr-FR" sz="1600" dirty="0" err="1">
                <a:cs typeface="Arial"/>
              </a:rPr>
              <a:t>BigData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fr-FR" sz="1600" dirty="0">
                <a:ea typeface="+mn-lt"/>
                <a:cs typeface="+mn-lt"/>
              </a:rPr>
              <a:t>Traitement par calculs distribués (MapReduce)</a:t>
            </a:r>
            <a:endParaRPr lang="fr-FR" dirty="0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buFont typeface="Wingdings"/>
              <a:buChar char="Ø"/>
            </a:pPr>
            <a:r>
              <a:rPr lang="fr-FR" sz="1600" i="1" dirty="0">
                <a:ea typeface="+mn-lt"/>
                <a:cs typeface="+mn-lt"/>
              </a:rPr>
              <a:t>Diviser les opérations en micro opérations distribuables entre différentes machines, réalisables en parallèle</a:t>
            </a:r>
            <a:endParaRPr lang="fr-FR" i="1">
              <a:cs typeface="Arial" panose="020B0604020202020204"/>
            </a:endParaRPr>
          </a:p>
          <a:p>
            <a:pPr marL="1200150" lvl="2" indent="-285750">
              <a:lnSpc>
                <a:spcPct val="150000"/>
              </a:lnSpc>
              <a:buFont typeface="Wingdings"/>
              <a:buChar char="Ø"/>
            </a:pPr>
            <a:r>
              <a:rPr lang="fr-FR" sz="1600" i="1" dirty="0" err="1">
                <a:ea typeface="+mn-lt"/>
                <a:cs typeface="+mn-lt"/>
              </a:rPr>
              <a:t>Aggréger</a:t>
            </a:r>
            <a:r>
              <a:rPr lang="fr-FR" sz="1600" i="1" dirty="0">
                <a:ea typeface="+mn-lt"/>
                <a:cs typeface="+mn-lt"/>
              </a:rPr>
              <a:t> les résultats sur une même machine</a:t>
            </a:r>
            <a:endParaRPr lang="fr-FR" i="1" dirty="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/>
              <a:buChar char="ü"/>
            </a:pPr>
            <a:r>
              <a:rPr lang="fr-FR" sz="1600" dirty="0">
                <a:ea typeface="+mn-lt"/>
                <a:cs typeface="+mn-lt"/>
              </a:rPr>
              <a:t>Stockage (HDFS Hadoop, AWS S3)</a:t>
            </a:r>
            <a:endParaRPr lang="fr-FR" dirty="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/>
              <a:buChar char="ü"/>
            </a:pPr>
            <a:r>
              <a:rPr lang="fr-FR" dirty="0" err="1">
                <a:cs typeface="Arial"/>
              </a:rPr>
              <a:t>Resilience</a:t>
            </a:r>
            <a:r>
              <a:rPr lang="fr-FR" dirty="0">
                <a:cs typeface="Arial"/>
              </a:rPr>
              <a:t> aux pannes (partitionnement &amp; duplication des données)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A7EAC865-8835-9871-AB09-7327D3973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791" y="1711666"/>
            <a:ext cx="1136376" cy="10078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557A30-6068-9629-D7D2-94DB26721391}"/>
              </a:ext>
            </a:extLst>
          </p:cNvPr>
          <p:cNvSpPr txBox="1"/>
          <p:nvPr/>
        </p:nvSpPr>
        <p:spPr>
          <a:xfrm>
            <a:off x="10157382" y="1647154"/>
            <a:ext cx="203027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 dirty="0">
                <a:solidFill>
                  <a:srgbClr val="000000"/>
                </a:solidFill>
                <a:cs typeface="Arial"/>
              </a:rPr>
              <a:t>3 fois plus rapide que Hadoop</a:t>
            </a:r>
          </a:p>
          <a:p>
            <a:endParaRPr lang="fr-FR" sz="1000" b="1" dirty="0">
              <a:solidFill>
                <a:srgbClr val="000000"/>
              </a:solidFill>
              <a:cs typeface="Arial"/>
            </a:endParaRPr>
          </a:p>
          <a:p>
            <a:r>
              <a:rPr lang="fr-FR" sz="1000" b="1" dirty="0">
                <a:solidFill>
                  <a:srgbClr val="000000"/>
                </a:solidFill>
                <a:cs typeface="Arial"/>
              </a:rPr>
              <a:t>Utilise moins de ressource</a:t>
            </a:r>
          </a:p>
          <a:p>
            <a:endParaRPr lang="fr-FR" sz="1000" b="1" dirty="0">
              <a:solidFill>
                <a:srgbClr val="000000"/>
              </a:solidFill>
              <a:cs typeface="Arial"/>
            </a:endParaRPr>
          </a:p>
          <a:p>
            <a:r>
              <a:rPr lang="fr-FR" sz="1000" b="1" dirty="0">
                <a:solidFill>
                  <a:srgbClr val="000000"/>
                </a:solidFill>
                <a:cs typeface="Arial"/>
              </a:rPr>
              <a:t>Multi- contributeurs (</a:t>
            </a:r>
            <a:r>
              <a:rPr lang="fr-FR" sz="1000" b="1" dirty="0" err="1">
                <a:solidFill>
                  <a:srgbClr val="000000"/>
                </a:solidFill>
                <a:cs typeface="Arial"/>
              </a:rPr>
              <a:t>DataBricks</a:t>
            </a:r>
            <a:r>
              <a:rPr lang="fr-FR" sz="1000" b="1" dirty="0">
                <a:solidFill>
                  <a:srgbClr val="000000"/>
                </a:solidFill>
                <a:cs typeface="Arial"/>
              </a:rPr>
              <a:t>, Intel, Facebook, IBM, NETFLIX...)</a:t>
            </a:r>
          </a:p>
        </p:txBody>
      </p:sp>
      <p:pic>
        <p:nvPicPr>
          <p:cNvPr id="11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EF9F5FEF-A195-AB40-1DCD-4C07ACD40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778" y="359923"/>
            <a:ext cx="1137934" cy="1014920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F4F77B49-F4C5-637B-0B58-0F3BB581F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315" y="4059136"/>
            <a:ext cx="2743200" cy="733899"/>
          </a:xfrm>
          <a:prstGeom prst="rect">
            <a:avLst/>
          </a:prstGeom>
        </p:spPr>
      </p:pic>
      <p:pic>
        <p:nvPicPr>
          <p:cNvPr id="13" name="Image 1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203DD5D-AB82-FA0E-F4B4-0B2C4C450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9421" y="4056399"/>
            <a:ext cx="2937753" cy="7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57967E9-C069-4D3E-D932-E91BC7396E99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7ACD626-D7D1-09B8-AC20-E84F039940F5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348AF71-1CEC-B006-0392-AEEB0EF7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E951CCA-4BE2-0810-95D4-C91B005EA2A5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FC5C89-5D55-B141-EF70-7F4537B01F88}"/>
              </a:ext>
            </a:extLst>
          </p:cNvPr>
          <p:cNvSpPr txBox="1"/>
          <p:nvPr/>
        </p:nvSpPr>
        <p:spPr>
          <a:xfrm>
            <a:off x="1044103" y="136187"/>
            <a:ext cx="7598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u="sng"/>
              <a:t>3/ Architecture retenue et chaine de traitement </a:t>
            </a:r>
            <a:endParaRPr lang="fr-FR" sz="2000" u="sng"/>
          </a:p>
        </p:txBody>
      </p:sp>
      <p:pic>
        <p:nvPicPr>
          <p:cNvPr id="9" name="Image 10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10813554-11F4-5BAD-0781-7E3DC205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2" y="720555"/>
            <a:ext cx="1424322" cy="1185356"/>
          </a:xfrm>
          <a:prstGeom prst="rect">
            <a:avLst/>
          </a:prstGeom>
        </p:spPr>
      </p:pic>
      <p:pic>
        <p:nvPicPr>
          <p:cNvPr id="12" name="Image 1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CBC2174-A8A5-E481-803B-6EE190EBA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64" y="1925457"/>
            <a:ext cx="1192517" cy="244186"/>
          </a:xfrm>
          <a:prstGeom prst="rect">
            <a:avLst/>
          </a:prstGeom>
        </p:spPr>
      </p:pic>
      <p:pic>
        <p:nvPicPr>
          <p:cNvPr id="13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C83BBC-87D0-6ADC-17E2-5BFE36694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611" y="2470288"/>
            <a:ext cx="1989307" cy="1277019"/>
          </a:xfrm>
          <a:prstGeom prst="rect">
            <a:avLst/>
          </a:prstGeom>
        </p:spPr>
      </p:pic>
      <p:pic>
        <p:nvPicPr>
          <p:cNvPr id="14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DB94075-45CA-2861-B117-01B428114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604" y="3892685"/>
            <a:ext cx="702216" cy="442609"/>
          </a:xfrm>
          <a:prstGeom prst="rect">
            <a:avLst/>
          </a:prstGeom>
        </p:spPr>
      </p:pic>
      <p:pic>
        <p:nvPicPr>
          <p:cNvPr id="15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B47A9BE-DD4D-69B3-BB1F-112DC00206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1321" y="3892584"/>
            <a:ext cx="804356" cy="459024"/>
          </a:xfrm>
          <a:prstGeom prst="rect">
            <a:avLst/>
          </a:prstGeom>
        </p:spPr>
      </p:pic>
      <p:pic>
        <p:nvPicPr>
          <p:cNvPr id="16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802388-B784-536C-B741-4F5FDD1C2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028" y="3811869"/>
            <a:ext cx="944326" cy="840626"/>
          </a:xfrm>
          <a:prstGeom prst="rect">
            <a:avLst/>
          </a:prstGeom>
        </p:spPr>
      </p:pic>
      <p:pic>
        <p:nvPicPr>
          <p:cNvPr id="17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407DBC-40DE-A138-9801-033FB2A91A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3547" y="4648055"/>
            <a:ext cx="944881" cy="270188"/>
          </a:xfrm>
          <a:prstGeom prst="rect">
            <a:avLst/>
          </a:prstGeom>
        </p:spPr>
      </p:pic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48DF8545-F746-D9A5-D166-E381653428F9}"/>
              </a:ext>
            </a:extLst>
          </p:cNvPr>
          <p:cNvSpPr/>
          <p:nvPr/>
        </p:nvSpPr>
        <p:spPr>
          <a:xfrm rot="5400000">
            <a:off x="3342295" y="583011"/>
            <a:ext cx="1005191" cy="20103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 : virage 18">
            <a:extLst>
              <a:ext uri="{FF2B5EF4-FFF2-40B4-BE49-F238E27FC236}">
                <a16:creationId xmlns:a16="http://schemas.microsoft.com/office/drawing/2014/main" id="{D3D37F5D-2135-EF4B-5383-E880835BF527}"/>
              </a:ext>
            </a:extLst>
          </p:cNvPr>
          <p:cNvSpPr/>
          <p:nvPr/>
        </p:nvSpPr>
        <p:spPr>
          <a:xfrm rot="5400000">
            <a:off x="5959050" y="2387368"/>
            <a:ext cx="1094361" cy="17509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Phylactère : pensées 22">
            <a:extLst>
              <a:ext uri="{FF2B5EF4-FFF2-40B4-BE49-F238E27FC236}">
                <a16:creationId xmlns:a16="http://schemas.microsoft.com/office/drawing/2014/main" id="{383CA0BE-9986-E8DD-481E-9FD610DA38A5}"/>
              </a:ext>
            </a:extLst>
          </p:cNvPr>
          <p:cNvSpPr/>
          <p:nvPr/>
        </p:nvSpPr>
        <p:spPr>
          <a:xfrm>
            <a:off x="5449938" y="626285"/>
            <a:ext cx="2426817" cy="1175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cs typeface="Arial"/>
              </a:rPr>
              <a:t>Pré-traitement</a:t>
            </a:r>
          </a:p>
          <a:p>
            <a:pPr algn="ctr"/>
            <a:r>
              <a:rPr lang="fr-FR" sz="1400" dirty="0">
                <a:cs typeface="Arial"/>
              </a:rPr>
              <a:t>&amp; réduction Dim : PCA + ResNet50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D141D3A3-E7C8-7B12-C34D-071838407C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6814" y="5387991"/>
            <a:ext cx="784285" cy="416792"/>
          </a:xfrm>
          <a:prstGeom prst="rect">
            <a:avLst/>
          </a:prstGeom>
        </p:spPr>
      </p:pic>
      <p:sp>
        <p:nvSpPr>
          <p:cNvPr id="3" name="Flèche : courbe vers la droite 2">
            <a:extLst>
              <a:ext uri="{FF2B5EF4-FFF2-40B4-BE49-F238E27FC236}">
                <a16:creationId xmlns:a16="http://schemas.microsoft.com/office/drawing/2014/main" id="{27191D85-86F7-205B-032C-A10EF45B8465}"/>
              </a:ext>
            </a:extLst>
          </p:cNvPr>
          <p:cNvSpPr/>
          <p:nvPr/>
        </p:nvSpPr>
        <p:spPr>
          <a:xfrm rot="8400000" flipH="1">
            <a:off x="2114664" y="3044992"/>
            <a:ext cx="1024388" cy="33175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C1823A-9CDE-9DEA-C974-CB4DA4981B82}"/>
              </a:ext>
            </a:extLst>
          </p:cNvPr>
          <p:cNvSpPr txBox="1"/>
          <p:nvPr/>
        </p:nvSpPr>
        <p:spPr>
          <a:xfrm rot="3060000">
            <a:off x="1291806" y="561164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accessKeys.csv</a:t>
            </a:r>
          </a:p>
        </p:txBody>
      </p:sp>
      <p:pic>
        <p:nvPicPr>
          <p:cNvPr id="11" name="Image 19" descr="Une image contenant table&#10;&#10;Description générée automatiquement">
            <a:extLst>
              <a:ext uri="{FF2B5EF4-FFF2-40B4-BE49-F238E27FC236}">
                <a16:creationId xmlns:a16="http://schemas.microsoft.com/office/drawing/2014/main" id="{5F3CBD50-BEDB-50C9-F067-4A5B31E1CD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891" y="2237670"/>
            <a:ext cx="2247182" cy="966490"/>
          </a:xfrm>
          <a:prstGeom prst="rect">
            <a:avLst/>
          </a:prstGeom>
        </p:spPr>
      </p:pic>
      <p:pic>
        <p:nvPicPr>
          <p:cNvPr id="20" name="Image 20" descr="Une image contenant table&#10;&#10;Description générée automatiquement">
            <a:extLst>
              <a:ext uri="{FF2B5EF4-FFF2-40B4-BE49-F238E27FC236}">
                <a16:creationId xmlns:a16="http://schemas.microsoft.com/office/drawing/2014/main" id="{EDBF5C60-2CE1-BF97-8241-7E3300D1C3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6409" y="4380706"/>
            <a:ext cx="1675682" cy="73123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370FCDF-65CE-BDFD-5347-1201E9415797}"/>
              </a:ext>
            </a:extLst>
          </p:cNvPr>
          <p:cNvSpPr txBox="1"/>
          <p:nvPr/>
        </p:nvSpPr>
        <p:spPr>
          <a:xfrm rot="18480000">
            <a:off x="5446008" y="1838750"/>
            <a:ext cx="723182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latin typeface="Arial"/>
                <a:cs typeface="Arial"/>
              </a:rPr>
              <a:t>Scalar iterator pandas UDF</a:t>
            </a:r>
            <a:r>
              <a:rPr lang="en-US" sz="1000" b="1" dirty="0">
                <a:latin typeface="Arial"/>
                <a:cs typeface="Arial"/>
              </a:rPr>
              <a:t>s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9821F5F-28E5-95A2-A079-0D12D9928359}"/>
              </a:ext>
            </a:extLst>
          </p:cNvPr>
          <p:cNvSpPr/>
          <p:nvPr/>
        </p:nvSpPr>
        <p:spPr>
          <a:xfrm>
            <a:off x="5450995" y="1820713"/>
            <a:ext cx="697302" cy="697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92F2C2-FF36-5812-09B8-E8C5BC49A9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99749" y="4969342"/>
            <a:ext cx="2743200" cy="14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7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D762913-0F1C-64E3-FEB6-08E89EE2094F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6A7FBF0-A9E8-1E5A-774F-36771B786323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5DEDC53-E6A4-90CE-4A20-795CE4D3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97D9ECF8-C4FA-01CF-8AB9-B3671CAEF723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A9495-1780-8322-1950-3B58C91D89E1}"/>
              </a:ext>
            </a:extLst>
          </p:cNvPr>
          <p:cNvSpPr txBox="1"/>
          <p:nvPr/>
        </p:nvSpPr>
        <p:spPr>
          <a:xfrm>
            <a:off x="1248674" y="1076145"/>
            <a:ext cx="7954992" cy="2257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Réseau</a:t>
            </a:r>
            <a:r>
              <a:rPr lang="en-US" b="1" dirty="0">
                <a:solidFill>
                  <a:schemeClr val="accent5"/>
                </a:solidFill>
              </a:rPr>
              <a:t> Neuronal </a:t>
            </a:r>
            <a:r>
              <a:rPr lang="en-US" b="1" dirty="0" err="1">
                <a:solidFill>
                  <a:schemeClr val="accent5"/>
                </a:solidFill>
              </a:rPr>
              <a:t>Convolutif</a:t>
            </a:r>
            <a:r>
              <a:rPr lang="en-US" b="1" dirty="0">
                <a:solidFill>
                  <a:schemeClr val="accent5"/>
                </a:solidFill>
              </a:rPr>
              <a:t> </a:t>
            </a:r>
            <a:r>
              <a:rPr lang="en-US" b="1" dirty="0" err="1">
                <a:solidFill>
                  <a:schemeClr val="accent5"/>
                </a:solidFill>
              </a:rPr>
              <a:t>pré-entrainé</a:t>
            </a:r>
            <a:r>
              <a:rPr lang="en-US" b="1" dirty="0">
                <a:solidFill>
                  <a:schemeClr val="accent5"/>
                </a:solidFill>
              </a:rPr>
              <a:t> de </a:t>
            </a:r>
            <a:r>
              <a:rPr lang="en-US" b="1" dirty="0" err="1">
                <a:solidFill>
                  <a:schemeClr val="accent5"/>
                </a:solidFill>
              </a:rPr>
              <a:t>Keras</a:t>
            </a:r>
            <a:r>
              <a:rPr lang="en-US" b="1" dirty="0">
                <a:solidFill>
                  <a:schemeClr val="accent5"/>
                </a:solidFill>
              </a:rPr>
              <a:t> </a:t>
            </a:r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"RESNET50"</a:t>
            </a:r>
            <a:r>
              <a:rPr lang="en-US" b="1" dirty="0">
                <a:solidFill>
                  <a:schemeClr val="accent5"/>
                </a:solidFill>
              </a:rPr>
              <a:t> :</a:t>
            </a:r>
            <a:endParaRPr lang="en-US" b="1" dirty="0">
              <a:solidFill>
                <a:schemeClr val="accent5"/>
              </a:solidFill>
              <a:cs typeface="Arial"/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Approche Transfer Learning</a:t>
            </a:r>
            <a:endParaRPr lang="en-US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23 Million de </a:t>
            </a:r>
            <a:r>
              <a:rPr lang="en-US" dirty="0" err="1"/>
              <a:t>paramètres</a:t>
            </a:r>
            <a:r>
              <a:rPr lang="en-US" dirty="0"/>
              <a:t> </a:t>
            </a:r>
            <a:r>
              <a:rPr lang="en-US" dirty="0" err="1"/>
              <a:t>pré-entraînés</a:t>
            </a:r>
            <a:endParaRPr lang="en-US" dirty="0" err="1"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50 couches de </a:t>
            </a:r>
            <a:r>
              <a:rPr lang="en-US" dirty="0" err="1"/>
              <a:t>neurones</a:t>
            </a:r>
            <a:endParaRPr lang="en-US" dirty="0" err="1"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Combine </a:t>
            </a:r>
            <a:r>
              <a:rPr lang="en-US" dirty="0" err="1"/>
              <a:t>prétraitement</a:t>
            </a:r>
            <a:r>
              <a:rPr lang="en-US" dirty="0"/>
              <a:t> et la </a:t>
            </a:r>
            <a:r>
              <a:rPr lang="en-US" dirty="0" err="1"/>
              <a:t>réduction</a:t>
            </a:r>
            <a:r>
              <a:rPr lang="en-US" dirty="0"/>
              <a:t> de dimension des images </a:t>
            </a:r>
            <a:endParaRPr lang="en-US" dirty="0"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31E531-FCD2-12F8-640A-BC53B6177EB6}"/>
              </a:ext>
            </a:extLst>
          </p:cNvPr>
          <p:cNvSpPr txBox="1"/>
          <p:nvPr/>
        </p:nvSpPr>
        <p:spPr>
          <a:xfrm>
            <a:off x="1248674" y="475891"/>
            <a:ext cx="46913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/>
              <a:t>Le </a:t>
            </a:r>
            <a:r>
              <a:rPr lang="en-US" sz="2400" b="1" u="sng" dirty="0" err="1"/>
              <a:t>prétraitement</a:t>
            </a:r>
            <a:r>
              <a:rPr lang="en-US" sz="2400" b="1" u="sng" dirty="0"/>
              <a:t> </a:t>
            </a:r>
            <a:r>
              <a:rPr lang="en-US" sz="2400" b="1" u="sng" dirty="0" err="1"/>
              <a:t>en</a:t>
            </a:r>
            <a:r>
              <a:rPr lang="en-US" sz="2400" b="1" u="sng" dirty="0"/>
              <a:t> </a:t>
            </a:r>
            <a:r>
              <a:rPr lang="en-US" sz="2400" b="1" u="sng" dirty="0" err="1"/>
              <a:t>détail</a:t>
            </a:r>
            <a:endParaRPr lang="en-US" sz="2400" b="1" u="sng">
              <a:cs typeface="Arial"/>
            </a:endParaRPr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E93C83CB-E38E-3CC4-9798-22A50F45E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91" y="3674897"/>
            <a:ext cx="7088756" cy="611666"/>
          </a:xfrm>
          <a:prstGeom prst="rect">
            <a:avLst/>
          </a:prstGeom>
        </p:spPr>
      </p:pic>
      <p:pic>
        <p:nvPicPr>
          <p:cNvPr id="2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A89B870-254C-68BB-F0DE-F1112ADB3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391" y="4394379"/>
            <a:ext cx="2743200" cy="4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6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DD4BD42-D390-41DF-A945-8874351E1A3B}"/>
              </a:ext>
            </a:extLst>
          </p:cNvPr>
          <p:cNvSpPr txBox="1">
            <a:spLocks/>
          </p:cNvSpPr>
          <p:nvPr/>
        </p:nvSpPr>
        <p:spPr>
          <a:xfrm>
            <a:off x="950841" y="6484715"/>
            <a:ext cx="7958394" cy="378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b="1" dirty="0">
                <a:ea typeface="+mj-lt"/>
                <a:cs typeface="+mj-lt"/>
              </a:rPr>
              <a:t>Abdelkarim HAMEG - Data </a:t>
            </a:r>
            <a:r>
              <a:rPr lang="fr-FR" sz="1600" b="1" dirty="0" err="1">
                <a:ea typeface="+mj-lt"/>
                <a:cs typeface="+mj-lt"/>
              </a:rPr>
              <a:t>Scientist</a:t>
            </a:r>
            <a:r>
              <a:rPr lang="fr-FR" sz="1600" b="1" dirty="0">
                <a:ea typeface="+mj-lt"/>
                <a:cs typeface="+mj-lt"/>
              </a:rPr>
              <a:t>                                                                                   07/2022</a:t>
            </a:r>
            <a:endParaRPr lang="fr-FR" sz="1600" b="1" u="sng" dirty="0">
              <a:cs typeface="Arial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B5FFD6F-2963-3036-169A-62B832D853B0}"/>
              </a:ext>
            </a:extLst>
          </p:cNvPr>
          <p:cNvCxnSpPr/>
          <p:nvPr/>
        </p:nvCxnSpPr>
        <p:spPr>
          <a:xfrm flipV="1">
            <a:off x="960698" y="6434560"/>
            <a:ext cx="7996176" cy="19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4280B59-C1DF-3C5B-D51F-94635C45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37" y="6097086"/>
            <a:ext cx="555150" cy="5551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EB9E918-20F2-3F29-5DEA-D222F8C50AC3}"/>
              </a:ext>
            </a:extLst>
          </p:cNvPr>
          <p:cNvSpPr txBox="1">
            <a:spLocks/>
          </p:cNvSpPr>
          <p:nvPr/>
        </p:nvSpPr>
        <p:spPr>
          <a:xfrm>
            <a:off x="11116916" y="6610713"/>
            <a:ext cx="1201497" cy="310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00" b="1" dirty="0" err="1">
                <a:solidFill>
                  <a:srgbClr val="000000"/>
                </a:solidFill>
                <a:ea typeface="+mj-lt"/>
                <a:cs typeface="+mj-lt"/>
              </a:rPr>
              <a:t>OpenClassrooms</a:t>
            </a:r>
            <a:endParaRPr lang="fr-FR" sz="900" b="1" dirty="0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3B33BA-F3BC-B7C6-C2FB-1DBC698B13BC}"/>
              </a:ext>
            </a:extLst>
          </p:cNvPr>
          <p:cNvSpPr txBox="1"/>
          <p:nvPr/>
        </p:nvSpPr>
        <p:spPr>
          <a:xfrm>
            <a:off x="1166004" y="465108"/>
            <a:ext cx="6236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Infrastructure AWS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2D6E33-AE96-359E-5D12-A9F8007C0963}"/>
              </a:ext>
            </a:extLst>
          </p:cNvPr>
          <p:cNvSpPr txBox="1"/>
          <p:nvPr/>
        </p:nvSpPr>
        <p:spPr>
          <a:xfrm>
            <a:off x="1198353" y="777815"/>
            <a:ext cx="7520077" cy="4765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/>
              <a:t>Stockage des dossiers photos dans  AWS S3 </a:t>
            </a:r>
            <a:endParaRPr lang="fr-FR" dirty="0">
              <a:cs typeface="Arial" panose="020B0604020202020204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>
                <a:cs typeface="Arial"/>
              </a:rPr>
              <a:t>Configuration liaison </a:t>
            </a:r>
            <a:r>
              <a:rPr lang="en-US" sz="1400" dirty="0" err="1">
                <a:cs typeface="Arial"/>
              </a:rPr>
              <a:t>DataBricks</a:t>
            </a:r>
            <a:r>
              <a:rPr lang="en-US" sz="1400" dirty="0">
                <a:cs typeface="Arial"/>
              </a:rPr>
              <a:t> &lt;-&gt; AWS S3</a:t>
            </a:r>
          </a:p>
          <a:p>
            <a:pPr marL="285750" indent="-285750">
              <a:lnSpc>
                <a:spcPct val="200000"/>
              </a:lnSpc>
              <a:buFont typeface="Wingdings,Sans-Serif"/>
              <a:buChar char="Ø"/>
            </a:pPr>
            <a:r>
              <a:rPr lang="en-US" sz="1400" dirty="0"/>
              <a:t>Lecture des </a:t>
            </a:r>
            <a:r>
              <a:rPr lang="en-US" sz="1400" dirty="0" err="1"/>
              <a:t>fichiers</a:t>
            </a:r>
            <a:r>
              <a:rPr lang="en-US" sz="1400" dirty="0"/>
              <a:t> </a:t>
            </a:r>
            <a:r>
              <a:rPr lang="en-US" sz="1400" dirty="0" err="1"/>
              <a:t>depuis</a:t>
            </a:r>
            <a:r>
              <a:rPr lang="en-US" sz="1400" dirty="0"/>
              <a:t> Databricks (</a:t>
            </a:r>
            <a:r>
              <a:rPr lang="en-US" sz="1400" dirty="0" err="1">
                <a:ea typeface="+mn-lt"/>
                <a:cs typeface="+mn-lt"/>
              </a:rPr>
              <a:t>Chargement</a:t>
            </a:r>
            <a:r>
              <a:rPr lang="en-US" sz="1400" dirty="0">
                <a:ea typeface="+mn-lt"/>
                <a:cs typeface="+mn-lt"/>
              </a:rPr>
              <a:t> des </a:t>
            </a:r>
            <a:r>
              <a:rPr lang="en-US" sz="1400" dirty="0" err="1">
                <a:ea typeface="+mn-lt"/>
                <a:cs typeface="+mn-lt"/>
              </a:rPr>
              <a:t>clés</a:t>
            </a:r>
            <a:r>
              <a:rPr lang="en-US" sz="1400" dirty="0">
                <a:ea typeface="+mn-lt"/>
                <a:cs typeface="+mn-lt"/>
              </a:rPr>
              <a:t> IAM / AWS)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 err="1"/>
              <a:t>Enregistrement</a:t>
            </a:r>
            <a:r>
              <a:rPr lang="en-US" sz="1400" dirty="0"/>
              <a:t> de </a:t>
            </a:r>
            <a:r>
              <a:rPr lang="en-US" sz="1400" dirty="0" err="1"/>
              <a:t>fichier</a:t>
            </a:r>
            <a:r>
              <a:rPr lang="en-US" sz="1400" dirty="0"/>
              <a:t> </a:t>
            </a:r>
            <a:r>
              <a:rPr lang="en-US" sz="1400" dirty="0" err="1"/>
              <a:t>depuis</a:t>
            </a:r>
            <a:r>
              <a:rPr lang="en-US" sz="1400" dirty="0"/>
              <a:t> </a:t>
            </a:r>
            <a:r>
              <a:rPr lang="en-US" sz="1400" dirty="0" err="1"/>
              <a:t>DataBricks</a:t>
            </a:r>
            <a:r>
              <a:rPr lang="en-US" sz="1400" dirty="0"/>
              <a:t> </a:t>
            </a:r>
            <a:r>
              <a:rPr lang="en-US" sz="1400" dirty="0" err="1"/>
              <a:t>vers</a:t>
            </a:r>
            <a:r>
              <a:rPr lang="en-US" sz="1400" dirty="0"/>
              <a:t> AWS S3</a:t>
            </a:r>
            <a:endParaRPr lang="en-US" sz="1400" dirty="0"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400" dirty="0"/>
              <a:t>• </a:t>
            </a:r>
            <a:r>
              <a:rPr lang="en-US" sz="1400" u="sng" dirty="0"/>
              <a:t>C</a:t>
            </a:r>
            <a:r>
              <a:rPr lang="en-US" sz="1400" b="1" u="sng" dirty="0"/>
              <a:t>onfiguration des </a:t>
            </a:r>
            <a:r>
              <a:rPr lang="en-US" sz="1400" b="1" u="sng" dirty="0">
                <a:ea typeface="+mn-lt"/>
                <a:cs typeface="+mn-lt"/>
              </a:rPr>
              <a:t>clusters</a:t>
            </a:r>
            <a:r>
              <a:rPr lang="en-US" sz="1400" b="1" u="sng" dirty="0"/>
              <a:t> :</a:t>
            </a:r>
            <a:r>
              <a:rPr lang="en-US" sz="1400" dirty="0"/>
              <a:t> </a:t>
            </a:r>
            <a:endParaRPr lang="en-US" sz="1400" dirty="0">
              <a:cs typeface="Arial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>
                <a:ea typeface="+mn-lt"/>
                <a:cs typeface="+mn-lt"/>
              </a:rPr>
              <a:t>Worker type : I3.xlarge 30.5 GB Memory, 4 Cores, 2-4 workers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>
                <a:ea typeface="+mn-lt"/>
                <a:cs typeface="+mn-lt"/>
              </a:rPr>
              <a:t>Driver type  : I3.xlarge 30.5 GB Memory, 4 Cores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 err="1">
                <a:ea typeface="+mn-lt"/>
                <a:cs typeface="+mn-lt"/>
              </a:rPr>
              <a:t>DataBricks</a:t>
            </a:r>
            <a:r>
              <a:rPr lang="en-US" sz="1400" dirty="0">
                <a:ea typeface="+mn-lt"/>
                <a:cs typeface="+mn-lt"/>
              </a:rPr>
              <a:t> runtime version : 10.4</a:t>
            </a:r>
            <a:r>
              <a:rPr lang="en-US" sz="1400" dirty="0">
                <a:cs typeface="Arial" panose="020B0604020202020204"/>
              </a:rPr>
              <a:t> LTS (includes Apache Spark 3.2.1,&amp; Scala 2.12)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/>
              <a:t>Installation des packages (</a:t>
            </a:r>
            <a:r>
              <a:rPr lang="en-US" sz="1400" dirty="0" err="1">
                <a:ea typeface="+mn-lt"/>
                <a:cs typeface="+mn-lt"/>
              </a:rPr>
              <a:t>tensorflow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1400" dirty="0" err="1"/>
              <a:t>Création</a:t>
            </a:r>
            <a:r>
              <a:rPr lang="en-US" sz="1400" dirty="0"/>
              <a:t> d'un Workspace et d'un Notebook accessible à distance pour </a:t>
            </a:r>
            <a:r>
              <a:rPr lang="en-US" sz="1400" dirty="0" err="1"/>
              <a:t>exécution</a:t>
            </a:r>
            <a:r>
              <a:rPr lang="en-US" sz="1400" dirty="0"/>
              <a:t> du code / </a:t>
            </a:r>
            <a:r>
              <a:rPr lang="en-US" sz="1400" dirty="0" err="1"/>
              <a:t>analyse</a:t>
            </a:r>
            <a:r>
              <a:rPr lang="en-US" sz="1400" dirty="0"/>
              <a:t> des </a:t>
            </a:r>
            <a:r>
              <a:rPr lang="en-US" sz="1400" dirty="0" err="1"/>
              <a:t>résultats</a:t>
            </a:r>
            <a:endParaRPr lang="en-US" sz="1400" dirty="0">
              <a:cs typeface="Arial"/>
            </a:endParaRPr>
          </a:p>
        </p:txBody>
      </p:sp>
      <p:pic>
        <p:nvPicPr>
          <p:cNvPr id="3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9471505-9317-43D9-BA8A-314068D88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948" y="921410"/>
            <a:ext cx="1067699" cy="216740"/>
          </a:xfrm>
          <a:prstGeom prst="rect">
            <a:avLst/>
          </a:prstGeom>
        </p:spPr>
      </p:pic>
      <p:pic>
        <p:nvPicPr>
          <p:cNvPr id="8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943F277-5293-05EC-84E6-838379A52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230" y="1752870"/>
            <a:ext cx="504825" cy="469601"/>
          </a:xfrm>
          <a:prstGeom prst="rect">
            <a:avLst/>
          </a:prstGeom>
        </p:spPr>
      </p:pic>
      <p:pic>
        <p:nvPicPr>
          <p:cNvPr id="9" name="Image 10" descr="Une image contenant texte, intérieur, capture d’écran&#10;&#10;Description générée automatiquement">
            <a:extLst>
              <a:ext uri="{FF2B5EF4-FFF2-40B4-BE49-F238E27FC236}">
                <a16:creationId xmlns:a16="http://schemas.microsoft.com/office/drawing/2014/main" id="{7BE0CE4E-7F73-93C4-9D6E-217118736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475" y="1235145"/>
            <a:ext cx="1715219" cy="448313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1136AA2B-55BF-D0F1-541B-D3F64320B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8975" y="1235464"/>
            <a:ext cx="806031" cy="4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Grand écran</PresentationFormat>
  <Paragraphs>1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Madison</vt:lpstr>
      <vt:lpstr>PROJET 8 :   « DÉPLOYEZ UN MODÈLE DANS LE CLOUD 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879</cp:revision>
  <dcterms:created xsi:type="dcterms:W3CDTF">2022-07-31T11:24:47Z</dcterms:created>
  <dcterms:modified xsi:type="dcterms:W3CDTF">2022-08-14T23:02:16Z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