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6" r:id="rId5"/>
    <p:sldId id="257" r:id="rId6"/>
    <p:sldId id="259" r:id="rId7"/>
    <p:sldId id="260" r:id="rId8"/>
    <p:sldId id="261" r:id="rId9"/>
    <p:sldId id="262" r:id="rId10"/>
    <p:sldId id="263" r:id="rId11"/>
    <p:sldId id="264" r:id="rId12"/>
    <p:sldId id="265"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6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6A810-0249-493B-BD17-A813D7FF53C3}" v="3904" dt="2022-06-23T13:01: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08" d="100"/>
          <a:sy n="108" d="100"/>
        </p:scale>
        <p:origin x="70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CDB56A-235B-4689-B943-ECFA3A024FBA}" type="datetime1">
              <a:rPr lang="fr-FR" smtClean="0"/>
              <a:t>23/06/2022</a:t>
            </a:fld>
            <a:endParaRPr lang="fr-FR"/>
          </a:p>
        </p:txBody>
      </p:sp>
      <p:sp>
        <p:nvSpPr>
          <p:cNvPr id="4" name="Espace réservé du pied de page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fr-FR" smtClean="0"/>
              <a:t>‹N°›</a:t>
            </a:fld>
            <a:endParaRPr lang="fr-F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B79274-A0C3-4580-8A02-A9B7D3A40F5D}" type="datetime1">
              <a:rPr lang="fr-FR" noProof="0" smtClean="0"/>
              <a:t>23/06/2022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fr-FR" noProof="0" smtClean="0"/>
              <a:t>‹N°›</a:t>
            </a:fld>
            <a:endParaRPr lang="fr-F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1</a:t>
            </a:fld>
            <a:endParaRPr lang="fr-FR"/>
          </a:p>
        </p:txBody>
      </p:sp>
    </p:spTree>
    <p:extLst>
      <p:ext uri="{BB962C8B-B14F-4D97-AF65-F5344CB8AC3E}">
        <p14:creationId xmlns:p14="http://schemas.microsoft.com/office/powerpoint/2010/main" val="30318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2</a:t>
            </a:fld>
            <a:endParaRPr lang="fr-FR"/>
          </a:p>
        </p:txBody>
      </p:sp>
    </p:spTree>
    <p:extLst>
      <p:ext uri="{BB962C8B-B14F-4D97-AF65-F5344CB8AC3E}">
        <p14:creationId xmlns:p14="http://schemas.microsoft.com/office/powerpoint/2010/main" val="146982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3</a:t>
            </a:fld>
            <a:endParaRPr lang="fr-FR"/>
          </a:p>
        </p:txBody>
      </p:sp>
    </p:spTree>
    <p:extLst>
      <p:ext uri="{BB962C8B-B14F-4D97-AF65-F5344CB8AC3E}">
        <p14:creationId xmlns:p14="http://schemas.microsoft.com/office/powerpoint/2010/main" val="378812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4</a:t>
            </a:fld>
            <a:endParaRPr lang="fr-FR"/>
          </a:p>
        </p:txBody>
      </p:sp>
    </p:spTree>
    <p:extLst>
      <p:ext uri="{BB962C8B-B14F-4D97-AF65-F5344CB8AC3E}">
        <p14:creationId xmlns:p14="http://schemas.microsoft.com/office/powerpoint/2010/main" val="230621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5</a:t>
            </a:fld>
            <a:endParaRPr lang="fr-FR"/>
          </a:p>
        </p:txBody>
      </p:sp>
    </p:spTree>
    <p:extLst>
      <p:ext uri="{BB962C8B-B14F-4D97-AF65-F5344CB8AC3E}">
        <p14:creationId xmlns:p14="http://schemas.microsoft.com/office/powerpoint/2010/main" val="1183919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6</a:t>
            </a:fld>
            <a:endParaRPr lang="fr-FR"/>
          </a:p>
        </p:txBody>
      </p:sp>
    </p:spTree>
    <p:extLst>
      <p:ext uri="{BB962C8B-B14F-4D97-AF65-F5344CB8AC3E}">
        <p14:creationId xmlns:p14="http://schemas.microsoft.com/office/powerpoint/2010/main" val="81716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7</a:t>
            </a:fld>
            <a:endParaRPr lang="fr-FR"/>
          </a:p>
        </p:txBody>
      </p:sp>
    </p:spTree>
    <p:extLst>
      <p:ext uri="{BB962C8B-B14F-4D97-AF65-F5344CB8AC3E}">
        <p14:creationId xmlns:p14="http://schemas.microsoft.com/office/powerpoint/2010/main" val="31693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8</a:t>
            </a:fld>
            <a:endParaRPr lang="fr-FR"/>
          </a:p>
        </p:txBody>
      </p:sp>
    </p:spTree>
    <p:extLst>
      <p:ext uri="{BB962C8B-B14F-4D97-AF65-F5344CB8AC3E}">
        <p14:creationId xmlns:p14="http://schemas.microsoft.com/office/powerpoint/2010/main" val="403253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9</a:t>
            </a:fld>
            <a:endParaRPr lang="fr-FR"/>
          </a:p>
        </p:txBody>
      </p:sp>
    </p:spTree>
    <p:extLst>
      <p:ext uri="{BB962C8B-B14F-4D97-AF65-F5344CB8AC3E}">
        <p14:creationId xmlns:p14="http://schemas.microsoft.com/office/powerpoint/2010/main" val="325196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fr-FR" noProof="0"/>
              <a:t>Modifiez le style du titre</a:t>
            </a:r>
          </a:p>
        </p:txBody>
      </p:sp>
      <p:sp>
        <p:nvSpPr>
          <p:cNvPr id="3" name="Sous-titre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D3E4B190-FA50-4241-B07D-C398B7B1BEED}" type="datetime1">
              <a:rPr lang="fr-FR" noProof="0" smtClean="0"/>
              <a:t>23/06/2022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Ins="45720" rtlCol="0"/>
          <a:lstStyle/>
          <a:p>
            <a:pPr rtl="0"/>
            <a:fld id="{600CBFCC-E1FF-473E-BF42-70E7405CF173}" type="slidenum">
              <a:rPr lang="fr-FR" noProof="0" smtClean="0"/>
              <a:t>‹N°›</a:t>
            </a:fld>
            <a:endParaRPr lang="fr-FR" noProof="0"/>
          </a:p>
        </p:txBody>
      </p:sp>
      <p:sp>
        <p:nvSpPr>
          <p:cNvPr id="13" name="Zone de texte 12"/>
          <p:cNvSpPr txBox="1"/>
          <p:nvPr/>
        </p:nvSpPr>
        <p:spPr>
          <a:xfrm>
            <a:off x="2191282" y="3262852"/>
            <a:ext cx="415636" cy="461665"/>
          </a:xfrm>
          <a:prstGeom prst="rect">
            <a:avLst/>
          </a:prstGeom>
          <a:noFill/>
        </p:spPr>
        <p:txBody>
          <a:bodyPr wrap="square" rtlCol="0">
            <a:spAutoFit/>
          </a:bodyPr>
          <a:lstStyle/>
          <a:p>
            <a:pPr algn="r" rtl="0"/>
            <a:r>
              <a:rPr lang="fr-FR" sz="2400" noProof="0">
                <a:solidFill>
                  <a:schemeClr val="accent6"/>
                </a:solidFill>
                <a:latin typeface="Wingdings 3" panose="05040102010807070707" pitchFamily="18" charset="2"/>
              </a:rPr>
              <a:t>z</a:t>
            </a:r>
            <a:endParaRPr lang="fr-FR"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 de texte 8"/>
          <p:cNvSpPr txBox="1"/>
          <p:nvPr/>
        </p:nvSpPr>
        <p:spPr>
          <a:xfrm>
            <a:off x="2194236" y="641225"/>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11808" y="808056"/>
            <a:ext cx="7954091" cy="1077229"/>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F3DE8B5-B2D7-4929-AD11-1A2CF4D0E4A5}" type="datetime1">
              <a:rPr lang="fr-FR" noProof="0" smtClean="0"/>
              <a:t>23/06/2022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 de texte 8"/>
          <p:cNvSpPr txBox="1"/>
          <p:nvPr/>
        </p:nvSpPr>
        <p:spPr>
          <a:xfrm rot="5400000">
            <a:off x="10337141" y="416061"/>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vertical 1"/>
          <p:cNvSpPr>
            <a:spLocks noGrp="1"/>
          </p:cNvSpPr>
          <p:nvPr>
            <p:ph type="title" orient="vert"/>
          </p:nvPr>
        </p:nvSpPr>
        <p:spPr>
          <a:xfrm>
            <a:off x="9239380" y="805818"/>
            <a:ext cx="1326519" cy="5244126"/>
          </a:xfrm>
        </p:spPr>
        <p:txBody>
          <a:bodyPr vert="eaVert" rtlCol="0"/>
          <a:lstStyle>
            <a:lvl1pPr algn="l">
              <a:defRPr/>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2608751" y="970410"/>
            <a:ext cx="6466903" cy="5079534"/>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BAC7EBA-A957-47F7-B93E-AE5584CC8DD6}" type="datetime1">
              <a:rPr lang="fr-FR" noProof="0" smtClean="0"/>
              <a:t>23/06/2022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19A58DF-9A8B-4D01-AB7B-0A34C128BB83}" type="datetime1">
              <a:rPr lang="fr-FR" noProof="0" smtClean="0"/>
              <a:t>23/06/2022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7" name="Zone de texte 6"/>
          <p:cNvSpPr txBox="1"/>
          <p:nvPr/>
        </p:nvSpPr>
        <p:spPr>
          <a:xfrm>
            <a:off x="2194943" y="641225"/>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Zone de texte 10"/>
          <p:cNvSpPr txBox="1"/>
          <p:nvPr/>
        </p:nvSpPr>
        <p:spPr>
          <a:xfrm>
            <a:off x="2191843" y="2962586"/>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fr-FR" noProof="0"/>
              <a:t>Modifiez le style du titre</a:t>
            </a:r>
          </a:p>
        </p:txBody>
      </p:sp>
      <p:sp>
        <p:nvSpPr>
          <p:cNvPr id="3" name="Espace réservé du texte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58F6246F-C7ED-40C0-BBDC-EC894940BA1F}" type="datetime1">
              <a:rPr lang="fr-FR" noProof="0" smtClean="0"/>
              <a:t>23/06/2022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2609873" y="805817"/>
            <a:ext cx="7950984" cy="1081705"/>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2605374" y="2052116"/>
            <a:ext cx="3891960" cy="399782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66636" y="2052114"/>
            <a:ext cx="3894222" cy="399782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C6073F8-00CA-4A7C-97A1-C39D1F4D43CE}" type="datetime1">
              <a:rPr lang="fr-FR" noProof="0" smtClean="0"/>
              <a:t>23/06/2022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10" name="Zone de texte 9"/>
          <p:cNvSpPr txBox="1"/>
          <p:nvPr/>
        </p:nvSpPr>
        <p:spPr>
          <a:xfrm>
            <a:off x="2196172" y="641223"/>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Zone de texte 11"/>
          <p:cNvSpPr txBox="1"/>
          <p:nvPr/>
        </p:nvSpPr>
        <p:spPr>
          <a:xfrm>
            <a:off x="2193650" y="636424"/>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09873" y="805818"/>
            <a:ext cx="7956560" cy="1078348"/>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2609285" y="2851331"/>
            <a:ext cx="3893623" cy="307143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666635" y="2851331"/>
            <a:ext cx="3899798" cy="307143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8B60A60-BB7B-49CB-8ECF-924B270E5E77}" type="datetime1">
              <a:rPr lang="fr-FR" noProof="0" smtClean="0"/>
              <a:t>23/06/2022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96E01FBC-F93F-4C03-B39F-51C89362233D}" type="datetime1">
              <a:rPr lang="fr-FR" noProof="0" smtClean="0"/>
              <a:t>23/06/2022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8" name="Zone de texte 7"/>
          <p:cNvSpPr txBox="1"/>
          <p:nvPr/>
        </p:nvSpPr>
        <p:spPr>
          <a:xfrm>
            <a:off x="2196172" y="641226"/>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p:cNvSpPr>
            <a:spLocks noGrp="1"/>
          </p:cNvSpPr>
          <p:nvPr>
            <p:ph type="dt" sz="half" idx="10"/>
          </p:nvPr>
        </p:nvSpPr>
        <p:spPr/>
        <p:txBody>
          <a:bodyPr rtlCol="0"/>
          <a:lstStyle/>
          <a:p>
            <a:pPr rtl="0"/>
            <a:fld id="{89AC3D80-C010-4968-A89B-8A3C5A5D31E4}" type="datetime1">
              <a:rPr lang="fr-FR" noProof="0" smtClean="0"/>
              <a:t>23/06/2022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Zone de texte 9"/>
          <p:cNvSpPr txBox="1"/>
          <p:nvPr/>
        </p:nvSpPr>
        <p:spPr>
          <a:xfrm>
            <a:off x="1554154" y="1127550"/>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fr-FR" noProof="0"/>
              <a:t>Modifiez le style du titre</a:t>
            </a:r>
          </a:p>
        </p:txBody>
      </p:sp>
      <p:sp>
        <p:nvSpPr>
          <p:cNvPr id="3" name="Espace réservé du contenu 2"/>
          <p:cNvSpPr>
            <a:spLocks noGrp="1"/>
          </p:cNvSpPr>
          <p:nvPr>
            <p:ph idx="1" hasCustomPrompt="1"/>
          </p:nvPr>
        </p:nvSpPr>
        <p:spPr>
          <a:xfrm>
            <a:off x="5120154" y="805818"/>
            <a:ext cx="5446278" cy="5244126"/>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D4B68B2-E6EB-488F-8904-6D96F7C4711E}" type="datetime1">
              <a:rPr lang="fr-FR" noProof="0" smtClean="0"/>
              <a:t>23/06/2022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hasCustomPrompt="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Zone de texte 9"/>
          <p:cNvSpPr txBox="1"/>
          <p:nvPr/>
        </p:nvSpPr>
        <p:spPr>
          <a:xfrm>
            <a:off x="1554686" y="1127550"/>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24AC795-F88F-4614-9BCC-4AC9672C4E2F}" type="datetime1">
              <a:rPr lang="fr-FR" noProof="0" smtClean="0"/>
              <a:t>23/06/2022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Imag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Imag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a:p>
            <a:pPr lvl="5" rtl="0"/>
            <a:r>
              <a:rPr lang="fr-FR" noProof="0"/>
              <a:t>Sixième niveau</a:t>
            </a:r>
          </a:p>
          <a:p>
            <a:pPr lvl="6" rtl="0"/>
            <a:r>
              <a:rPr lang="fr-FR" noProof="0"/>
              <a:t>Septième niveau</a:t>
            </a:r>
          </a:p>
          <a:p>
            <a:pPr lvl="7" rtl="0"/>
            <a:r>
              <a:rPr lang="fr-FR" noProof="0"/>
              <a:t>Huitième niveau</a:t>
            </a:r>
          </a:p>
          <a:p>
            <a:pPr lvl="8" rtl="0"/>
            <a:r>
              <a:rPr lang="fr-FR" noProof="0"/>
              <a:t>Neuvième niveau</a:t>
            </a:r>
          </a:p>
        </p:txBody>
      </p:sp>
      <p:sp>
        <p:nvSpPr>
          <p:cNvPr id="4" name="Espace réservé de la date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701AF81E-EC3E-4E91-B059-9C456205F669}" type="datetime1">
              <a:rPr lang="fr-FR" noProof="0" smtClean="0"/>
              <a:t>23/06/2022</a:t>
            </a:fld>
            <a:endParaRPr lang="fr-FR" noProof="0"/>
          </a:p>
        </p:txBody>
      </p:sp>
      <p:sp>
        <p:nvSpPr>
          <p:cNvPr id="5" name="Espace réservé du pied de page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fr-FR" noProof="0" smtClean="0"/>
              <a:t>‹N°›</a:t>
            </a:fld>
            <a:endParaRPr lang="fr-FR" noProof="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kaggle.com/code/jsaguiar/lightgbm-with-simple-feature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hyperlink" Target="https://ddloan.herokuapp.com/" TargetMode="External"/><Relationship Id="rId2" Type="http://schemas.openxmlformats.org/officeDocument/2006/relationships/slideLayout" Target="../slideLayouts/slideLayout1.xml"/><Relationship Id="rId1" Type="http://schemas.openxmlformats.org/officeDocument/2006/relationships/video" Target="https://www.youtube.com/embed/x7qs1xk5ROQ?feature=oembed" TargetMode="Externa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hyperlink" Target="https://github.com/AHAMEG" TargetMode="External"/><Relationship Id="rId4" Type="http://schemas.openxmlformats.org/officeDocument/2006/relationships/image" Target="../media/image4.png"/><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11" name="Rectangle : coins arrondis 10">
            <a:extLst>
              <a:ext uri="{FF2B5EF4-FFF2-40B4-BE49-F238E27FC236}">
                <a16:creationId xmlns:a16="http://schemas.microsoft.com/office/drawing/2014/main" id="{E1E627D3-3A50-1896-D67B-B4275641DC6F}"/>
              </a:ext>
            </a:extLst>
          </p:cNvPr>
          <p:cNvSpPr/>
          <p:nvPr/>
        </p:nvSpPr>
        <p:spPr>
          <a:xfrm>
            <a:off x="1080860" y="1273629"/>
            <a:ext cx="1491343" cy="542473"/>
          </a:xfrm>
          <a:prstGeom prst="roundRect">
            <a:avLst/>
          </a:prstGeom>
          <a:solidFill>
            <a:srgbClr val="D66D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cs typeface="Arial"/>
              </a:rPr>
              <a:t>1. Problématique</a:t>
            </a:r>
            <a:endParaRPr lang="fr-FR" sz="1400" dirty="0"/>
          </a:p>
        </p:txBody>
      </p:sp>
      <p:sp>
        <p:nvSpPr>
          <p:cNvPr id="13" name="Rectangle : coins arrondis 12">
            <a:extLst>
              <a:ext uri="{FF2B5EF4-FFF2-40B4-BE49-F238E27FC236}">
                <a16:creationId xmlns:a16="http://schemas.microsoft.com/office/drawing/2014/main" id="{47ABCDFA-8E7F-449D-48A4-3B409026A5F3}"/>
              </a:ext>
            </a:extLst>
          </p:cNvPr>
          <p:cNvSpPr/>
          <p:nvPr/>
        </p:nvSpPr>
        <p:spPr>
          <a:xfrm>
            <a:off x="4015920" y="2852056"/>
            <a:ext cx="1572986" cy="615044"/>
          </a:xfrm>
          <a:prstGeom prst="roundRect">
            <a:avLst/>
          </a:prstGeom>
          <a:solidFill>
            <a:srgbClr val="D66D6D"/>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cs typeface="Arial"/>
              </a:rPr>
              <a:t>3. </a:t>
            </a:r>
            <a:endParaRPr lang="fr-FR" sz="1400" dirty="0"/>
          </a:p>
          <a:p>
            <a:pPr algn="ctr"/>
            <a:r>
              <a:rPr lang="fr-FR" sz="1400" dirty="0">
                <a:cs typeface="Arial"/>
              </a:rPr>
              <a:t>Approche/</a:t>
            </a:r>
            <a:endParaRPr lang="fr-FR" sz="1400" dirty="0"/>
          </a:p>
          <a:p>
            <a:pPr algn="ctr"/>
            <a:r>
              <a:rPr lang="fr-FR" sz="1400" dirty="0">
                <a:cs typeface="Arial"/>
              </a:rPr>
              <a:t>Modélisation</a:t>
            </a:r>
          </a:p>
        </p:txBody>
      </p:sp>
      <p:sp>
        <p:nvSpPr>
          <p:cNvPr id="14" name="Rectangle : coins arrondis 13">
            <a:extLst>
              <a:ext uri="{FF2B5EF4-FFF2-40B4-BE49-F238E27FC236}">
                <a16:creationId xmlns:a16="http://schemas.microsoft.com/office/drawing/2014/main" id="{9373359E-3A2F-D354-94AE-59A00A494BC4}"/>
              </a:ext>
            </a:extLst>
          </p:cNvPr>
          <p:cNvSpPr/>
          <p:nvPr/>
        </p:nvSpPr>
        <p:spPr>
          <a:xfrm>
            <a:off x="5588905" y="3720647"/>
            <a:ext cx="1455056" cy="615044"/>
          </a:xfrm>
          <a:prstGeom prst="roundRect">
            <a:avLst/>
          </a:prstGeom>
          <a:solidFill>
            <a:srgbClr val="D66D6D"/>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cs typeface="Arial"/>
              </a:rPr>
              <a:t>4. </a:t>
            </a:r>
            <a:endParaRPr lang="fr-FR" sz="1400" dirty="0"/>
          </a:p>
          <a:p>
            <a:pPr algn="ctr"/>
            <a:r>
              <a:rPr lang="fr-FR" sz="1400" dirty="0">
                <a:cs typeface="Arial"/>
              </a:rPr>
              <a:t>Dashboard/</a:t>
            </a:r>
          </a:p>
          <a:p>
            <a:pPr algn="ctr"/>
            <a:r>
              <a:rPr lang="fr-FR" sz="1400" dirty="0">
                <a:cs typeface="Arial"/>
              </a:rPr>
              <a:t>API</a:t>
            </a:r>
          </a:p>
        </p:txBody>
      </p:sp>
      <p:sp>
        <p:nvSpPr>
          <p:cNvPr id="15" name="Rectangle : coins arrondis 14">
            <a:extLst>
              <a:ext uri="{FF2B5EF4-FFF2-40B4-BE49-F238E27FC236}">
                <a16:creationId xmlns:a16="http://schemas.microsoft.com/office/drawing/2014/main" id="{08EAFB33-D37C-E9C8-C1D7-36E88F3C1BCD}"/>
              </a:ext>
            </a:extLst>
          </p:cNvPr>
          <p:cNvSpPr/>
          <p:nvPr/>
        </p:nvSpPr>
        <p:spPr>
          <a:xfrm>
            <a:off x="6998604" y="4637767"/>
            <a:ext cx="1445987" cy="615044"/>
          </a:xfrm>
          <a:prstGeom prst="roundRect">
            <a:avLst/>
          </a:prstGeom>
          <a:solidFill>
            <a:srgbClr val="D66D6D"/>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cs typeface="Arial"/>
              </a:rPr>
              <a:t>5. </a:t>
            </a:r>
            <a:endParaRPr lang="fr-FR" sz="1400" dirty="0"/>
          </a:p>
          <a:p>
            <a:pPr algn="ctr"/>
            <a:r>
              <a:rPr lang="fr-FR" sz="1400" dirty="0">
                <a:cs typeface="Arial"/>
              </a:rPr>
              <a:t>Déploiements</a:t>
            </a:r>
          </a:p>
        </p:txBody>
      </p:sp>
      <p:sp>
        <p:nvSpPr>
          <p:cNvPr id="18" name="Flèche : virage 17">
            <a:extLst>
              <a:ext uri="{FF2B5EF4-FFF2-40B4-BE49-F238E27FC236}">
                <a16:creationId xmlns:a16="http://schemas.microsoft.com/office/drawing/2014/main" id="{B5C3A77C-23A3-ADCD-83DB-C3DAFFDF47E2}"/>
              </a:ext>
            </a:extLst>
          </p:cNvPr>
          <p:cNvSpPr/>
          <p:nvPr/>
        </p:nvSpPr>
        <p:spPr>
          <a:xfrm rot="10800000" flipH="1">
            <a:off x="1742522" y="1919086"/>
            <a:ext cx="700492" cy="573934"/>
          </a:xfrm>
          <a:prstGeom prst="ben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Rectangle : coins arrondis 21">
            <a:extLst>
              <a:ext uri="{FF2B5EF4-FFF2-40B4-BE49-F238E27FC236}">
                <a16:creationId xmlns:a16="http://schemas.microsoft.com/office/drawing/2014/main" id="{9C9E0595-F727-8BA4-F59A-3BB04AE0CDE7}"/>
              </a:ext>
            </a:extLst>
          </p:cNvPr>
          <p:cNvSpPr/>
          <p:nvPr/>
        </p:nvSpPr>
        <p:spPr>
          <a:xfrm>
            <a:off x="2519134" y="2071913"/>
            <a:ext cx="1500414" cy="569687"/>
          </a:xfrm>
          <a:prstGeom prst="roundRect">
            <a:avLst/>
          </a:prstGeom>
          <a:solidFill>
            <a:srgbClr val="D66D6D"/>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cs typeface="Arial"/>
              </a:rPr>
              <a:t>2. </a:t>
            </a:r>
            <a:endParaRPr lang="fr-FR" sz="1400"/>
          </a:p>
          <a:p>
            <a:pPr algn="ctr"/>
            <a:r>
              <a:rPr lang="fr-FR" sz="1400" dirty="0">
                <a:cs typeface="Arial"/>
              </a:rPr>
              <a:t>Jeu de données</a:t>
            </a:r>
            <a:endParaRPr lang="fr-FR" dirty="0"/>
          </a:p>
        </p:txBody>
      </p:sp>
      <p:sp>
        <p:nvSpPr>
          <p:cNvPr id="23" name="Flèche : virage 22">
            <a:extLst>
              <a:ext uri="{FF2B5EF4-FFF2-40B4-BE49-F238E27FC236}">
                <a16:creationId xmlns:a16="http://schemas.microsoft.com/office/drawing/2014/main" id="{986DDC91-926C-28C4-D3A3-FD635E020186}"/>
              </a:ext>
            </a:extLst>
          </p:cNvPr>
          <p:cNvSpPr/>
          <p:nvPr/>
        </p:nvSpPr>
        <p:spPr>
          <a:xfrm rot="10800000" flipH="1">
            <a:off x="3148593" y="2744585"/>
            <a:ext cx="745849" cy="573934"/>
          </a:xfrm>
          <a:prstGeom prst="ben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Flèche : virage 23">
            <a:extLst>
              <a:ext uri="{FF2B5EF4-FFF2-40B4-BE49-F238E27FC236}">
                <a16:creationId xmlns:a16="http://schemas.microsoft.com/office/drawing/2014/main" id="{B7EB9A87-34A7-DCA6-7F6C-943DCFE0C98A}"/>
              </a:ext>
            </a:extLst>
          </p:cNvPr>
          <p:cNvSpPr/>
          <p:nvPr/>
        </p:nvSpPr>
        <p:spPr>
          <a:xfrm rot="10800000" flipH="1">
            <a:off x="4708878" y="3597299"/>
            <a:ext cx="700492" cy="573934"/>
          </a:xfrm>
          <a:prstGeom prst="ben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5" name="Flèche : virage 24">
            <a:extLst>
              <a:ext uri="{FF2B5EF4-FFF2-40B4-BE49-F238E27FC236}">
                <a16:creationId xmlns:a16="http://schemas.microsoft.com/office/drawing/2014/main" id="{D4998EBD-F083-739C-E0EE-2F83D42AAE6B}"/>
              </a:ext>
            </a:extLst>
          </p:cNvPr>
          <p:cNvSpPr/>
          <p:nvPr/>
        </p:nvSpPr>
        <p:spPr>
          <a:xfrm rot="10800000" flipH="1">
            <a:off x="6205663" y="4486298"/>
            <a:ext cx="700492" cy="573934"/>
          </a:xfrm>
          <a:prstGeom prst="ben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11" name="Rectangle : coins arrondis 10">
            <a:extLst>
              <a:ext uri="{FF2B5EF4-FFF2-40B4-BE49-F238E27FC236}">
                <a16:creationId xmlns:a16="http://schemas.microsoft.com/office/drawing/2014/main" id="{E1E627D3-3A50-1896-D67B-B4275641DC6F}"/>
              </a:ext>
            </a:extLst>
          </p:cNvPr>
          <p:cNvSpPr/>
          <p:nvPr/>
        </p:nvSpPr>
        <p:spPr>
          <a:xfrm>
            <a:off x="1078649" y="591944"/>
            <a:ext cx="2078773" cy="2917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cs typeface="Arial"/>
              </a:rPr>
              <a:t>1. Problématique</a:t>
            </a:r>
            <a:endParaRPr lang="fr-FR" dirty="0"/>
          </a:p>
        </p:txBody>
      </p:sp>
      <p:sp>
        <p:nvSpPr>
          <p:cNvPr id="2" name="ZoneTexte 1">
            <a:extLst>
              <a:ext uri="{FF2B5EF4-FFF2-40B4-BE49-F238E27FC236}">
                <a16:creationId xmlns:a16="http://schemas.microsoft.com/office/drawing/2014/main" id="{53676FEC-D114-3167-CE7C-18DF09684063}"/>
              </a:ext>
            </a:extLst>
          </p:cNvPr>
          <p:cNvSpPr txBox="1"/>
          <p:nvPr/>
        </p:nvSpPr>
        <p:spPr>
          <a:xfrm>
            <a:off x="996044" y="1113970"/>
            <a:ext cx="7841340" cy="1668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fr-FR" sz="1400" dirty="0">
                <a:ea typeface="+mn-lt"/>
                <a:cs typeface="+mn-lt"/>
              </a:rPr>
              <a:t>Construire un </a:t>
            </a:r>
            <a:r>
              <a:rPr lang="fr-FR" sz="1400" dirty="0" err="1">
                <a:ea typeface="+mn-lt"/>
                <a:cs typeface="+mn-lt"/>
              </a:rPr>
              <a:t>dashboard</a:t>
            </a:r>
            <a:r>
              <a:rPr lang="fr-FR" sz="1400" dirty="0">
                <a:ea typeface="+mn-lt"/>
                <a:cs typeface="+mn-lt"/>
              </a:rPr>
              <a:t> interactif à destination des gestionnaires de la relation client permettant d'interpréter les prédictions faites par le modèle de façon automatique sur la probabilité de faillite d'un client, et d’améliorer la connaissance client des chargés de relation client.</a:t>
            </a:r>
            <a:endParaRPr lang="fr-FR" sz="1400" dirty="0">
              <a:cs typeface="Arial"/>
            </a:endParaRPr>
          </a:p>
          <a:p>
            <a:pPr algn="l">
              <a:lnSpc>
                <a:spcPct val="150000"/>
              </a:lnSpc>
            </a:pPr>
            <a:endParaRPr lang="fr-FR" sz="1400" dirty="0">
              <a:cs typeface="Arial"/>
            </a:endParaRPr>
          </a:p>
        </p:txBody>
      </p:sp>
      <p:sp>
        <p:nvSpPr>
          <p:cNvPr id="12" name="Rectangle : coins arrondis 11">
            <a:extLst>
              <a:ext uri="{FF2B5EF4-FFF2-40B4-BE49-F238E27FC236}">
                <a16:creationId xmlns:a16="http://schemas.microsoft.com/office/drawing/2014/main" id="{F1C20563-ACD7-556D-F802-3C96FEEBB842}"/>
              </a:ext>
            </a:extLst>
          </p:cNvPr>
          <p:cNvSpPr/>
          <p:nvPr/>
        </p:nvSpPr>
        <p:spPr>
          <a:xfrm>
            <a:off x="1078648" y="3141015"/>
            <a:ext cx="2078773" cy="2917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cs typeface="Arial"/>
              </a:rPr>
              <a:t>2. jeu de données</a:t>
            </a:r>
          </a:p>
        </p:txBody>
      </p:sp>
      <p:sp>
        <p:nvSpPr>
          <p:cNvPr id="16" name="ZoneTexte 15">
            <a:extLst>
              <a:ext uri="{FF2B5EF4-FFF2-40B4-BE49-F238E27FC236}">
                <a16:creationId xmlns:a16="http://schemas.microsoft.com/office/drawing/2014/main" id="{B272B7DD-32EA-81F2-3479-63007FECC00B}"/>
              </a:ext>
            </a:extLst>
          </p:cNvPr>
          <p:cNvSpPr txBox="1"/>
          <p:nvPr/>
        </p:nvSpPr>
        <p:spPr>
          <a:xfrm>
            <a:off x="996043" y="3708400"/>
            <a:ext cx="7959271" cy="1991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
            </a:pPr>
            <a:r>
              <a:rPr lang="en-US" sz="1400" dirty="0">
                <a:cs typeface="Arial" panose="020B0604020202020204"/>
              </a:rPr>
              <a:t>10 sources de </a:t>
            </a:r>
            <a:r>
              <a:rPr lang="en-US" sz="1400" dirty="0" err="1">
                <a:cs typeface="Arial"/>
              </a:rPr>
              <a:t>données</a:t>
            </a:r>
            <a:r>
              <a:rPr lang="en-US" sz="1400" dirty="0">
                <a:cs typeface="Arial"/>
              </a:rPr>
              <a:t>  </a:t>
            </a:r>
          </a:p>
          <a:p>
            <a:pPr marL="285750" indent="-285750">
              <a:lnSpc>
                <a:spcPct val="150000"/>
              </a:lnSpc>
              <a:buFont typeface="Wingdings"/>
              <a:buChar char="§"/>
            </a:pPr>
            <a:r>
              <a:rPr lang="en-US" sz="1400" dirty="0"/>
              <a:t>Base de </a:t>
            </a:r>
            <a:r>
              <a:rPr lang="en-US" sz="1400" dirty="0" err="1"/>
              <a:t>données</a:t>
            </a:r>
            <a:r>
              <a:rPr lang="en-US" sz="1400" dirty="0"/>
              <a:t> </a:t>
            </a:r>
            <a:r>
              <a:rPr lang="en-US" sz="1400" dirty="0" err="1"/>
              <a:t>contenant</a:t>
            </a:r>
            <a:r>
              <a:rPr lang="en-US" sz="1400" dirty="0"/>
              <a:t> : </a:t>
            </a:r>
            <a:endParaRPr lang="fr-FR" sz="1400" dirty="0">
              <a:cs typeface="Arial" panose="020B0604020202020204"/>
            </a:endParaRPr>
          </a:p>
          <a:p>
            <a:pPr marL="742950" lvl="1" indent="-285750">
              <a:lnSpc>
                <a:spcPct val="150000"/>
              </a:lnSpc>
              <a:buFont typeface="Wingdings"/>
              <a:buChar char="Ø"/>
            </a:pPr>
            <a:r>
              <a:rPr lang="en-US" sz="1400" dirty="0"/>
              <a:t>307.000 clients </a:t>
            </a:r>
            <a:endParaRPr lang="fr-FR" sz="1400" dirty="0">
              <a:cs typeface="Arial" panose="020B0604020202020204"/>
            </a:endParaRPr>
          </a:p>
          <a:p>
            <a:pPr marL="742950" lvl="1" indent="-285750">
              <a:lnSpc>
                <a:spcPct val="150000"/>
              </a:lnSpc>
              <a:buFont typeface="Wingdings"/>
              <a:buChar char="Ø"/>
            </a:pPr>
            <a:r>
              <a:rPr lang="en-US" sz="1400" dirty="0"/>
              <a:t>121 features (</a:t>
            </a:r>
            <a:r>
              <a:rPr lang="en-US" sz="1400" dirty="0" err="1"/>
              <a:t>revenus</a:t>
            </a:r>
            <a:r>
              <a:rPr lang="en-US" sz="1400" dirty="0"/>
              <a:t>, </a:t>
            </a:r>
            <a:r>
              <a:rPr lang="en-US" sz="1400" dirty="0" err="1"/>
              <a:t>âge</a:t>
            </a:r>
            <a:r>
              <a:rPr lang="en-US" sz="1400" dirty="0"/>
              <a:t>, </a:t>
            </a:r>
            <a:endParaRPr lang="fr-FR" sz="1400" dirty="0"/>
          </a:p>
          <a:p>
            <a:pPr lvl="1">
              <a:lnSpc>
                <a:spcPct val="150000"/>
              </a:lnSpc>
            </a:pPr>
            <a:r>
              <a:rPr lang="en-US" sz="1400" dirty="0"/>
              <a:t>     </a:t>
            </a:r>
            <a:r>
              <a:rPr lang="en-US" sz="1400" dirty="0" err="1"/>
              <a:t>sexe</a:t>
            </a:r>
            <a:r>
              <a:rPr lang="en-US" sz="1400" dirty="0"/>
              <a:t>,  </a:t>
            </a:r>
            <a:r>
              <a:rPr lang="en-US" sz="1400" dirty="0" err="1"/>
              <a:t>emploi</a:t>
            </a:r>
            <a:r>
              <a:rPr lang="en-US" sz="1400" dirty="0"/>
              <a:t>, </a:t>
            </a:r>
            <a:r>
              <a:rPr lang="en-US" sz="1400" dirty="0" err="1"/>
              <a:t>logement</a:t>
            </a:r>
            <a:r>
              <a:rPr lang="en-US" sz="1400" dirty="0"/>
              <a:t>...)</a:t>
            </a:r>
            <a:endParaRPr lang="en-US" sz="1400">
              <a:cs typeface="Arial"/>
            </a:endParaRPr>
          </a:p>
          <a:p>
            <a:pPr marL="742950" lvl="1" indent="-285750">
              <a:lnSpc>
                <a:spcPct val="150000"/>
              </a:lnSpc>
              <a:buFont typeface="Wingdings"/>
              <a:buChar char="Ø"/>
            </a:pPr>
            <a:r>
              <a:rPr lang="en-US" sz="1400" dirty="0">
                <a:cs typeface="Arial"/>
              </a:rPr>
              <a:t>Target : </a:t>
            </a:r>
            <a:r>
              <a:rPr lang="en-US" sz="1400" dirty="0" err="1">
                <a:ea typeface="+mn-lt"/>
                <a:cs typeface="+mn-lt"/>
              </a:rPr>
              <a:t>défaut</a:t>
            </a:r>
            <a:r>
              <a:rPr lang="en-US" sz="1400" dirty="0">
                <a:ea typeface="+mn-lt"/>
                <a:cs typeface="+mn-lt"/>
              </a:rPr>
              <a:t> </a:t>
            </a:r>
            <a:r>
              <a:rPr lang="en-US" sz="1400" dirty="0" err="1">
                <a:ea typeface="+mn-lt"/>
                <a:cs typeface="+mn-lt"/>
              </a:rPr>
              <a:t>crédit</a:t>
            </a:r>
            <a:r>
              <a:rPr lang="en-US" sz="1400" dirty="0">
                <a:ea typeface="+mn-lt"/>
                <a:cs typeface="+mn-lt"/>
              </a:rPr>
              <a:t> / pas de </a:t>
            </a:r>
            <a:r>
              <a:rPr lang="en-US" sz="1400" dirty="0" err="1">
                <a:ea typeface="+mn-lt"/>
                <a:cs typeface="+mn-lt"/>
              </a:rPr>
              <a:t>défaut</a:t>
            </a:r>
            <a:r>
              <a:rPr lang="en-US" sz="1400" dirty="0">
                <a:ea typeface="+mn-lt"/>
                <a:cs typeface="+mn-lt"/>
              </a:rPr>
              <a:t> </a:t>
            </a:r>
            <a:r>
              <a:rPr lang="en-US" sz="1400" dirty="0" err="1">
                <a:ea typeface="+mn-lt"/>
                <a:cs typeface="+mn-lt"/>
              </a:rPr>
              <a:t>crédit</a:t>
            </a:r>
            <a:endParaRPr lang="en-US" sz="1400" dirty="0" err="1">
              <a:cs typeface="Arial"/>
            </a:endParaRPr>
          </a:p>
        </p:txBody>
      </p:sp>
      <p:pic>
        <p:nvPicPr>
          <p:cNvPr id="19" name="Image 21">
            <a:extLst>
              <a:ext uri="{FF2B5EF4-FFF2-40B4-BE49-F238E27FC236}">
                <a16:creationId xmlns:a16="http://schemas.microsoft.com/office/drawing/2014/main" id="{795341F2-BDC1-5D00-03E1-38A9D1E85A2F}"/>
              </a:ext>
            </a:extLst>
          </p:cNvPr>
          <p:cNvPicPr>
            <a:picLocks noChangeAspect="1"/>
          </p:cNvPicPr>
          <p:nvPr/>
        </p:nvPicPr>
        <p:blipFill>
          <a:blip r:embed="rId6"/>
          <a:stretch>
            <a:fillRect/>
          </a:stretch>
        </p:blipFill>
        <p:spPr>
          <a:xfrm>
            <a:off x="4778830" y="3163342"/>
            <a:ext cx="4094842" cy="2581457"/>
          </a:xfrm>
          <a:prstGeom prst="rect">
            <a:avLst/>
          </a:prstGeom>
        </p:spPr>
      </p:pic>
    </p:spTree>
    <p:extLst>
      <p:ext uri="{BB962C8B-B14F-4D97-AF65-F5344CB8AC3E}">
        <p14:creationId xmlns:p14="http://schemas.microsoft.com/office/powerpoint/2010/main" val="117959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2" name="ZoneTexte 1">
            <a:extLst>
              <a:ext uri="{FF2B5EF4-FFF2-40B4-BE49-F238E27FC236}">
                <a16:creationId xmlns:a16="http://schemas.microsoft.com/office/drawing/2014/main" id="{53676FEC-D114-3167-CE7C-18DF09684063}"/>
              </a:ext>
            </a:extLst>
          </p:cNvPr>
          <p:cNvSpPr txBox="1"/>
          <p:nvPr/>
        </p:nvSpPr>
        <p:spPr>
          <a:xfrm>
            <a:off x="1039837" y="1227832"/>
            <a:ext cx="7950510" cy="4253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Font typeface="Arial"/>
              <a:buChar char="•"/>
            </a:pPr>
            <a:r>
              <a:rPr lang="fr-FR" sz="1400" dirty="0">
                <a:ea typeface="+mn-lt"/>
                <a:cs typeface="+mn-lt"/>
              </a:rPr>
              <a:t> Un kernel a été utilisé (</a:t>
            </a:r>
            <a:r>
              <a:rPr lang="fr-FR" sz="1400" dirty="0">
                <a:ea typeface="+mn-lt"/>
                <a:cs typeface="+mn-lt"/>
                <a:hlinkClick r:id="rId6"/>
              </a:rPr>
              <a:t>téléchargeable sur le site Kaggle</a:t>
            </a:r>
            <a:r>
              <a:rPr lang="fr-FR" sz="1400" dirty="0">
                <a:cs typeface="Arial"/>
              </a:rPr>
              <a:t>) </a:t>
            </a:r>
          </a:p>
          <a:p>
            <a:pPr>
              <a:lnSpc>
                <a:spcPct val="150000"/>
              </a:lnSpc>
              <a:buFont typeface="Arial"/>
              <a:buChar char="•"/>
            </a:pPr>
            <a:r>
              <a:rPr lang="fr-FR" sz="1400" dirty="0">
                <a:ea typeface="+mn-lt"/>
                <a:cs typeface="+mn-lt"/>
              </a:rPr>
              <a:t>Chargement des données</a:t>
            </a:r>
            <a:endParaRPr lang="fr-FR" sz="1400" dirty="0">
              <a:cs typeface="Arial"/>
            </a:endParaRPr>
          </a:p>
          <a:p>
            <a:pPr>
              <a:lnSpc>
                <a:spcPct val="150000"/>
              </a:lnSpc>
              <a:buFont typeface="Arial"/>
              <a:buChar char="•"/>
            </a:pPr>
            <a:r>
              <a:rPr lang="fr-FR" sz="1400" dirty="0">
                <a:ea typeface="+mn-lt"/>
                <a:cs typeface="+mn-lt"/>
              </a:rPr>
              <a:t> Fusion des fichiers</a:t>
            </a:r>
            <a:endParaRPr lang="fr-FR" sz="1400" dirty="0">
              <a:cs typeface="Arial"/>
            </a:endParaRPr>
          </a:p>
          <a:p>
            <a:pPr>
              <a:lnSpc>
                <a:spcPct val="150000"/>
              </a:lnSpc>
              <a:buFont typeface="Arial"/>
              <a:buChar char="•"/>
            </a:pPr>
            <a:r>
              <a:rPr lang="fr-FR" sz="1400" dirty="0">
                <a:ea typeface="+mn-lt"/>
                <a:cs typeface="+mn-lt"/>
              </a:rPr>
              <a:t> Encodage des variables catégorielles (</a:t>
            </a:r>
            <a:r>
              <a:rPr lang="fr-FR" sz="1400" dirty="0" err="1">
                <a:ea typeface="+mn-lt"/>
                <a:cs typeface="+mn-lt"/>
              </a:rPr>
              <a:t>OneHotEncoding</a:t>
            </a:r>
            <a:r>
              <a:rPr lang="fr-FR" sz="1400" dirty="0">
                <a:ea typeface="+mn-lt"/>
                <a:cs typeface="+mn-lt"/>
              </a:rPr>
              <a:t>/Encodage binaire)</a:t>
            </a:r>
            <a:endParaRPr lang="fr-FR" sz="1400" dirty="0">
              <a:cs typeface="Arial" panose="020B0604020202020204"/>
            </a:endParaRPr>
          </a:p>
          <a:p>
            <a:pPr>
              <a:lnSpc>
                <a:spcPct val="150000"/>
              </a:lnSpc>
              <a:buFont typeface="Arial"/>
              <a:buChar char="•"/>
            </a:pPr>
            <a:r>
              <a:rPr lang="fr-FR" sz="1400" dirty="0">
                <a:ea typeface="+mn-lt"/>
                <a:cs typeface="+mn-lt"/>
              </a:rPr>
              <a:t> Imputation des valeurs manquantes </a:t>
            </a:r>
            <a:endParaRPr lang="fr-FR" sz="1400" dirty="0">
              <a:cs typeface="Arial"/>
            </a:endParaRPr>
          </a:p>
          <a:p>
            <a:pPr>
              <a:lnSpc>
                <a:spcPct val="150000"/>
              </a:lnSpc>
              <a:buFont typeface="Arial"/>
              <a:buChar char="•"/>
            </a:pPr>
            <a:r>
              <a:rPr lang="fr-FR" sz="1400" dirty="0">
                <a:cs typeface="Arial"/>
              </a:rPr>
              <a:t> Détection et traitement des </a:t>
            </a:r>
            <a:r>
              <a:rPr lang="fr-FR" sz="1400" dirty="0" err="1">
                <a:cs typeface="Arial"/>
              </a:rPr>
              <a:t>outliers</a:t>
            </a:r>
            <a:endParaRPr lang="fr-FR" sz="1400" err="1">
              <a:cs typeface="Arial"/>
            </a:endParaRPr>
          </a:p>
          <a:p>
            <a:pPr>
              <a:lnSpc>
                <a:spcPct val="150000"/>
              </a:lnSpc>
              <a:buFont typeface="Arial"/>
              <a:buChar char="•"/>
            </a:pPr>
            <a:r>
              <a:rPr lang="fr-FR" sz="1400" dirty="0">
                <a:ea typeface="+mn-lt"/>
                <a:cs typeface="+mn-lt"/>
              </a:rPr>
              <a:t> </a:t>
            </a:r>
            <a:r>
              <a:rPr lang="fr-FR" sz="1400" dirty="0" err="1">
                <a:ea typeface="+mn-lt"/>
                <a:cs typeface="+mn-lt"/>
              </a:rPr>
              <a:t>Feature</a:t>
            </a:r>
            <a:r>
              <a:rPr lang="fr-FR" sz="1400" dirty="0">
                <a:ea typeface="+mn-lt"/>
                <a:cs typeface="+mn-lt"/>
              </a:rPr>
              <a:t> engineering : </a:t>
            </a:r>
            <a:endParaRPr lang="fr-FR" sz="1400" dirty="0">
              <a:cs typeface="Arial"/>
            </a:endParaRPr>
          </a:p>
          <a:p>
            <a:pPr marL="742950" lvl="1" indent="-285750">
              <a:lnSpc>
                <a:spcPct val="150000"/>
              </a:lnSpc>
              <a:buFont typeface="Wingdings"/>
              <a:buChar char="Ø"/>
            </a:pPr>
            <a:r>
              <a:rPr lang="fr-FR" sz="1400" dirty="0">
                <a:cs typeface="Arial"/>
              </a:rPr>
              <a:t>Montant remboursé par le client / montant du crédit précédent (%)</a:t>
            </a:r>
          </a:p>
          <a:p>
            <a:pPr marL="742950" lvl="1" indent="-285750">
              <a:lnSpc>
                <a:spcPct val="150000"/>
              </a:lnSpc>
              <a:buFont typeface="Wingdings"/>
              <a:buChar char="Ø"/>
            </a:pPr>
            <a:r>
              <a:rPr lang="fr-FR" sz="1400" dirty="0">
                <a:cs typeface="Arial"/>
              </a:rPr>
              <a:t>Durée expérience professionnelle / âge du client (%)</a:t>
            </a:r>
          </a:p>
          <a:p>
            <a:pPr marL="742950" lvl="1" indent="-285750">
              <a:lnSpc>
                <a:spcPct val="150000"/>
              </a:lnSpc>
              <a:buFont typeface="Wingdings"/>
              <a:buChar char="Ø"/>
            </a:pPr>
            <a:r>
              <a:rPr lang="fr-FR" sz="1400" dirty="0">
                <a:cs typeface="Arial"/>
              </a:rPr>
              <a:t>Revenu du client / montant total du crédit précédent (%)</a:t>
            </a:r>
          </a:p>
          <a:p>
            <a:pPr marL="742950" lvl="1" indent="-285750">
              <a:lnSpc>
                <a:spcPct val="150000"/>
              </a:lnSpc>
              <a:buFont typeface="Wingdings"/>
              <a:buChar char="Ø"/>
            </a:pPr>
            <a:r>
              <a:rPr lang="fr-FR" sz="1400" dirty="0">
                <a:cs typeface="Arial"/>
              </a:rPr>
              <a:t>Revenu du client / membre de la famille (revenu par personne)</a:t>
            </a:r>
          </a:p>
          <a:p>
            <a:pPr marL="742950" lvl="1" indent="-285750">
              <a:lnSpc>
                <a:spcPct val="150000"/>
              </a:lnSpc>
              <a:buFont typeface="Wingdings"/>
              <a:buChar char="Ø"/>
            </a:pPr>
            <a:r>
              <a:rPr lang="fr-FR" sz="1400" dirty="0">
                <a:cs typeface="Arial"/>
              </a:rPr>
              <a:t>Annuité du prêt / revenu client (%)</a:t>
            </a:r>
          </a:p>
          <a:p>
            <a:pPr marL="742950" lvl="1" indent="-285750">
              <a:lnSpc>
                <a:spcPct val="150000"/>
              </a:lnSpc>
              <a:buFont typeface="Wingdings"/>
              <a:buChar char="Ø"/>
            </a:pPr>
            <a:r>
              <a:rPr lang="fr-FR" sz="1400" dirty="0">
                <a:ea typeface="+mn-lt"/>
                <a:cs typeface="+mn-lt"/>
              </a:rPr>
              <a:t>Annuité du prêt / montant du crédit (%)</a:t>
            </a:r>
            <a:endParaRPr lang="fr-FR" sz="1400" dirty="0">
              <a:cs typeface="Arial"/>
            </a:endParaRPr>
          </a:p>
        </p:txBody>
      </p:sp>
      <p:sp>
        <p:nvSpPr>
          <p:cNvPr id="12" name="Rectangle : coins arrondis 11">
            <a:extLst>
              <a:ext uri="{FF2B5EF4-FFF2-40B4-BE49-F238E27FC236}">
                <a16:creationId xmlns:a16="http://schemas.microsoft.com/office/drawing/2014/main" id="{F1C20563-ACD7-556D-F802-3C96FEEBB842}"/>
              </a:ext>
            </a:extLst>
          </p:cNvPr>
          <p:cNvSpPr/>
          <p:nvPr/>
        </p:nvSpPr>
        <p:spPr>
          <a:xfrm>
            <a:off x="1043614" y="594758"/>
            <a:ext cx="4549328" cy="31900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cs typeface="Arial"/>
              </a:rPr>
              <a:t>2.1. jeu de données/</a:t>
            </a:r>
            <a:r>
              <a:rPr lang="fr-FR" dirty="0">
                <a:ea typeface="+mn-lt"/>
                <a:cs typeface="+mn-lt"/>
              </a:rPr>
              <a:t> </a:t>
            </a:r>
            <a:r>
              <a:rPr lang="fr-FR" dirty="0" err="1">
                <a:ea typeface="+mn-lt"/>
                <a:cs typeface="+mn-lt"/>
              </a:rPr>
              <a:t>Feature</a:t>
            </a:r>
            <a:r>
              <a:rPr lang="fr-FR" dirty="0">
                <a:ea typeface="+mn-lt"/>
                <a:cs typeface="+mn-lt"/>
              </a:rPr>
              <a:t> engineering</a:t>
            </a:r>
            <a:endParaRPr lang="fr-FR" dirty="0">
              <a:cs typeface="Arial"/>
            </a:endParaRPr>
          </a:p>
        </p:txBody>
      </p:sp>
      <p:sp>
        <p:nvSpPr>
          <p:cNvPr id="11" name="ZoneTexte 10">
            <a:extLst>
              <a:ext uri="{FF2B5EF4-FFF2-40B4-BE49-F238E27FC236}">
                <a16:creationId xmlns:a16="http://schemas.microsoft.com/office/drawing/2014/main" id="{A3670AE7-8A6C-A992-D8C7-5FE92992A007}"/>
              </a:ext>
            </a:extLst>
          </p:cNvPr>
          <p:cNvSpPr txBox="1"/>
          <p:nvPr/>
        </p:nvSpPr>
        <p:spPr>
          <a:xfrm>
            <a:off x="1080814" y="5976882"/>
            <a:ext cx="62466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cs typeface="Arial"/>
              </a:rPr>
              <a:t>Jeu de données obtenu : (291603, 520)</a:t>
            </a:r>
          </a:p>
        </p:txBody>
      </p:sp>
    </p:spTree>
    <p:extLst>
      <p:ext uri="{BB962C8B-B14F-4D97-AF65-F5344CB8AC3E}">
        <p14:creationId xmlns:p14="http://schemas.microsoft.com/office/powerpoint/2010/main" val="65186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12" name="Rectangle : coins arrondis 11">
            <a:extLst>
              <a:ext uri="{FF2B5EF4-FFF2-40B4-BE49-F238E27FC236}">
                <a16:creationId xmlns:a16="http://schemas.microsoft.com/office/drawing/2014/main" id="{F1C20563-ACD7-556D-F802-3C96FEEBB842}"/>
              </a:ext>
            </a:extLst>
          </p:cNvPr>
          <p:cNvSpPr/>
          <p:nvPr/>
        </p:nvSpPr>
        <p:spPr>
          <a:xfrm>
            <a:off x="1043614" y="594758"/>
            <a:ext cx="5293810" cy="31900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cs typeface="Arial"/>
              </a:rPr>
              <a:t>2.2.  jeu de données/</a:t>
            </a:r>
            <a:r>
              <a:rPr lang="fr-FR" dirty="0">
                <a:ea typeface="+mn-lt"/>
                <a:cs typeface="+mn-lt"/>
              </a:rPr>
              <a:t> Traitement du déséquilibre</a:t>
            </a:r>
            <a:endParaRPr lang="fr-FR" dirty="0">
              <a:cs typeface="Arial"/>
            </a:endParaRPr>
          </a:p>
        </p:txBody>
      </p:sp>
      <p:sp>
        <p:nvSpPr>
          <p:cNvPr id="11" name="ZoneTexte 10">
            <a:extLst>
              <a:ext uri="{FF2B5EF4-FFF2-40B4-BE49-F238E27FC236}">
                <a16:creationId xmlns:a16="http://schemas.microsoft.com/office/drawing/2014/main" id="{A3670AE7-8A6C-A992-D8C7-5FE92992A007}"/>
              </a:ext>
            </a:extLst>
          </p:cNvPr>
          <p:cNvSpPr txBox="1"/>
          <p:nvPr/>
        </p:nvSpPr>
        <p:spPr>
          <a:xfrm>
            <a:off x="1089573" y="1098330"/>
            <a:ext cx="6246648" cy="1668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fr-FR" sz="1400" dirty="0">
                <a:cs typeface="Arial"/>
              </a:rPr>
              <a:t>Jeu de données obtenu : (291603, 520)</a:t>
            </a:r>
            <a:endParaRPr lang="fr-FR" dirty="0"/>
          </a:p>
          <a:p>
            <a:pPr>
              <a:lnSpc>
                <a:spcPct val="150000"/>
              </a:lnSpc>
            </a:pPr>
            <a:r>
              <a:rPr lang="fr-FR" sz="1400" b="1" dirty="0">
                <a:solidFill>
                  <a:srgbClr val="00B050"/>
                </a:solidFill>
                <a:cs typeface="Arial"/>
              </a:rPr>
              <a:t>92,5%</a:t>
            </a:r>
            <a:r>
              <a:rPr lang="fr-FR" sz="1400" dirty="0">
                <a:cs typeface="Arial"/>
              </a:rPr>
              <a:t> de clients sans défaut de remboursement</a:t>
            </a:r>
          </a:p>
          <a:p>
            <a:pPr>
              <a:lnSpc>
                <a:spcPct val="150000"/>
              </a:lnSpc>
            </a:pPr>
            <a:r>
              <a:rPr lang="fr-FR" sz="1400" b="1" dirty="0">
                <a:solidFill>
                  <a:srgbClr val="FF0000"/>
                </a:solidFill>
                <a:cs typeface="Arial"/>
              </a:rPr>
              <a:t>7,5%</a:t>
            </a:r>
            <a:r>
              <a:rPr lang="fr-FR" sz="1400" dirty="0">
                <a:cs typeface="Arial"/>
              </a:rPr>
              <a:t> des clients avec défaut de remboursement</a:t>
            </a:r>
          </a:p>
          <a:p>
            <a:pPr>
              <a:lnSpc>
                <a:spcPct val="150000"/>
              </a:lnSpc>
            </a:pPr>
            <a:endParaRPr lang="fr-FR" sz="1400" dirty="0">
              <a:cs typeface="Arial"/>
            </a:endParaRPr>
          </a:p>
          <a:p>
            <a:pPr>
              <a:lnSpc>
                <a:spcPct val="150000"/>
              </a:lnSpc>
            </a:pPr>
            <a:r>
              <a:rPr lang="fr-FR" sz="1400" b="1" u="sng" dirty="0">
                <a:cs typeface="Arial"/>
              </a:rPr>
              <a:t>Situation </a:t>
            </a:r>
            <a:r>
              <a:rPr lang="fr-FR" sz="1400" dirty="0">
                <a:cs typeface="Arial"/>
              </a:rPr>
              <a:t>: </a:t>
            </a:r>
            <a:r>
              <a:rPr lang="fr-FR" sz="1400" i="1" dirty="0">
                <a:cs typeface="Arial"/>
              </a:rPr>
              <a:t>Classification binaire avec classes déséquilibrées</a:t>
            </a:r>
          </a:p>
        </p:txBody>
      </p:sp>
      <p:pic>
        <p:nvPicPr>
          <p:cNvPr id="13" name="Image 13">
            <a:extLst>
              <a:ext uri="{FF2B5EF4-FFF2-40B4-BE49-F238E27FC236}">
                <a16:creationId xmlns:a16="http://schemas.microsoft.com/office/drawing/2014/main" id="{0F8963EF-2F29-2927-F035-1C9E2EBCA318}"/>
              </a:ext>
            </a:extLst>
          </p:cNvPr>
          <p:cNvPicPr>
            <a:picLocks noChangeAspect="1"/>
          </p:cNvPicPr>
          <p:nvPr/>
        </p:nvPicPr>
        <p:blipFill>
          <a:blip r:embed="rId6"/>
          <a:stretch>
            <a:fillRect/>
          </a:stretch>
        </p:blipFill>
        <p:spPr>
          <a:xfrm>
            <a:off x="6099503" y="1497375"/>
            <a:ext cx="2743200" cy="3554104"/>
          </a:xfrm>
          <a:prstGeom prst="rect">
            <a:avLst/>
          </a:prstGeom>
        </p:spPr>
      </p:pic>
      <p:pic>
        <p:nvPicPr>
          <p:cNvPr id="14" name="Image 14" descr="Une image contenant fauteuil&#10;&#10;Description générée automatiquement">
            <a:extLst>
              <a:ext uri="{FF2B5EF4-FFF2-40B4-BE49-F238E27FC236}">
                <a16:creationId xmlns:a16="http://schemas.microsoft.com/office/drawing/2014/main" id="{95F05500-DA86-C669-58EC-E1797783E3E1}"/>
              </a:ext>
            </a:extLst>
          </p:cNvPr>
          <p:cNvPicPr>
            <a:picLocks noChangeAspect="1"/>
          </p:cNvPicPr>
          <p:nvPr/>
        </p:nvPicPr>
        <p:blipFill>
          <a:blip r:embed="rId7"/>
          <a:stretch>
            <a:fillRect/>
          </a:stretch>
        </p:blipFill>
        <p:spPr>
          <a:xfrm>
            <a:off x="7076582" y="593452"/>
            <a:ext cx="1770008" cy="722477"/>
          </a:xfrm>
          <a:prstGeom prst="rect">
            <a:avLst/>
          </a:prstGeom>
        </p:spPr>
      </p:pic>
      <p:sp>
        <p:nvSpPr>
          <p:cNvPr id="15" name="ZoneTexte 14">
            <a:extLst>
              <a:ext uri="{FF2B5EF4-FFF2-40B4-BE49-F238E27FC236}">
                <a16:creationId xmlns:a16="http://schemas.microsoft.com/office/drawing/2014/main" id="{36099ED0-AF25-90E7-093B-D13CFEF578B1}"/>
              </a:ext>
            </a:extLst>
          </p:cNvPr>
          <p:cNvSpPr txBox="1"/>
          <p:nvPr/>
        </p:nvSpPr>
        <p:spPr>
          <a:xfrm>
            <a:off x="995499" y="2946399"/>
            <a:ext cx="7985393" cy="4038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err="1"/>
              <a:t>Problématique</a:t>
            </a:r>
            <a:r>
              <a:rPr lang="en-US" sz="1400" dirty="0"/>
              <a:t> : Une </a:t>
            </a:r>
            <a:r>
              <a:rPr lang="en-US" sz="1400" dirty="0" err="1"/>
              <a:t>modèle</a:t>
            </a:r>
            <a:r>
              <a:rPr lang="en-US" sz="1400" dirty="0"/>
              <a:t> </a:t>
            </a:r>
            <a:r>
              <a:rPr lang="en-US" sz="1400" dirty="0" err="1"/>
              <a:t>naîf</a:t>
            </a:r>
            <a:r>
              <a:rPr lang="en-US" sz="1400" dirty="0"/>
              <a:t> aura </a:t>
            </a:r>
            <a:r>
              <a:rPr lang="en-US" sz="1400" dirty="0" err="1"/>
              <a:t>une</a:t>
            </a:r>
            <a:r>
              <a:rPr lang="en-US" sz="1400" dirty="0"/>
              <a:t> </a:t>
            </a:r>
            <a:r>
              <a:rPr lang="en-US" sz="1400" dirty="0" err="1"/>
              <a:t>précision</a:t>
            </a:r>
            <a:r>
              <a:rPr lang="en-US" sz="1400" dirty="0"/>
              <a:t> </a:t>
            </a:r>
            <a:r>
              <a:rPr lang="en-US" sz="1400" dirty="0" err="1"/>
              <a:t>élevée</a:t>
            </a:r>
            <a:r>
              <a:rPr lang="en-US" sz="1400" dirty="0"/>
              <a:t> </a:t>
            </a:r>
          </a:p>
          <a:p>
            <a:pPr>
              <a:lnSpc>
                <a:spcPct val="150000"/>
              </a:lnSpc>
            </a:pPr>
            <a:r>
              <a:rPr lang="en-US" sz="1400" dirty="0"/>
              <a:t>(92.5%) </a:t>
            </a:r>
            <a:r>
              <a:rPr lang="en-US" sz="1400" dirty="0" err="1"/>
              <a:t>mais</a:t>
            </a:r>
            <a:r>
              <a:rPr lang="en-US" sz="1400" dirty="0"/>
              <a:t> ne </a:t>
            </a:r>
            <a:r>
              <a:rPr lang="en-US" sz="1400" dirty="0" err="1"/>
              <a:t>détectera</a:t>
            </a:r>
            <a:r>
              <a:rPr lang="en-US" sz="1400" dirty="0"/>
              <a:t> pas les clients à </a:t>
            </a:r>
            <a:r>
              <a:rPr lang="en-US" sz="1400" dirty="0" err="1"/>
              <a:t>risques</a:t>
            </a:r>
            <a:r>
              <a:rPr lang="en-US" sz="1400" dirty="0"/>
              <a:t> . </a:t>
            </a:r>
            <a:endParaRPr lang="en-US" sz="1400"/>
          </a:p>
          <a:p>
            <a:pPr>
              <a:lnSpc>
                <a:spcPct val="150000"/>
              </a:lnSpc>
            </a:pPr>
            <a:r>
              <a:rPr lang="en-US" sz="1400" dirty="0"/>
              <a:t>Il </a:t>
            </a:r>
            <a:r>
              <a:rPr lang="en-US" sz="1400" dirty="0" err="1"/>
              <a:t>classera</a:t>
            </a:r>
            <a:r>
              <a:rPr lang="en-US" sz="1400" dirty="0"/>
              <a:t> sans </a:t>
            </a:r>
            <a:r>
              <a:rPr lang="en-US" sz="1400" dirty="0" err="1"/>
              <a:t>défaut</a:t>
            </a:r>
            <a:r>
              <a:rPr lang="en-US" sz="1400" dirty="0"/>
              <a:t> la </a:t>
            </a:r>
            <a:r>
              <a:rPr lang="en-US" sz="1400" dirty="0" err="1"/>
              <a:t>majorité</a:t>
            </a:r>
            <a:r>
              <a:rPr lang="en-US" sz="1400" dirty="0"/>
              <a:t> des nouveaux clients. </a:t>
            </a:r>
            <a:endParaRPr lang="en-US" sz="1400">
              <a:cs typeface="Arial"/>
            </a:endParaRPr>
          </a:p>
          <a:p>
            <a:pPr>
              <a:lnSpc>
                <a:spcPct val="150000"/>
              </a:lnSpc>
            </a:pPr>
            <a:endParaRPr lang="en-US" sz="1400" dirty="0">
              <a:cs typeface="Arial"/>
            </a:endParaRPr>
          </a:p>
          <a:p>
            <a:pPr>
              <a:lnSpc>
                <a:spcPct val="150000"/>
              </a:lnSpc>
            </a:pPr>
            <a:r>
              <a:rPr lang="en-US" sz="1400" b="1" u="sng" dirty="0">
                <a:solidFill>
                  <a:srgbClr val="FF0000"/>
                </a:solidFill>
              </a:rPr>
              <a:t>Comment </a:t>
            </a:r>
            <a:r>
              <a:rPr lang="en-US" sz="1400" b="1" u="sng" dirty="0" err="1">
                <a:solidFill>
                  <a:srgbClr val="FF0000"/>
                </a:solidFill>
              </a:rPr>
              <a:t>réduire</a:t>
            </a:r>
            <a:r>
              <a:rPr lang="en-US" sz="1400" b="1" u="sng" dirty="0">
                <a:solidFill>
                  <a:srgbClr val="FF0000"/>
                </a:solidFill>
              </a:rPr>
              <a:t> </a:t>
            </a:r>
            <a:r>
              <a:rPr lang="en-US" sz="1400" b="1" u="sng" dirty="0" err="1">
                <a:solidFill>
                  <a:srgbClr val="FF0000"/>
                </a:solidFill>
              </a:rPr>
              <a:t>l'impact</a:t>
            </a:r>
            <a:r>
              <a:rPr lang="en-US" sz="1400" b="1" u="sng" dirty="0">
                <a:solidFill>
                  <a:srgbClr val="FF0000"/>
                </a:solidFill>
              </a:rPr>
              <a:t> de </a:t>
            </a:r>
            <a:r>
              <a:rPr lang="en-US" sz="1400" b="1" u="sng" dirty="0" err="1">
                <a:solidFill>
                  <a:srgbClr val="FF0000"/>
                </a:solidFill>
              </a:rPr>
              <a:t>ce</a:t>
            </a:r>
            <a:r>
              <a:rPr lang="en-US" sz="1400" b="1" u="sng" dirty="0">
                <a:solidFill>
                  <a:srgbClr val="FF0000"/>
                </a:solidFill>
              </a:rPr>
              <a:t> </a:t>
            </a:r>
            <a:r>
              <a:rPr lang="en-US" sz="1400" b="1" u="sng" dirty="0" err="1">
                <a:solidFill>
                  <a:srgbClr val="FF0000"/>
                </a:solidFill>
              </a:rPr>
              <a:t>déséquilibre</a:t>
            </a:r>
            <a:r>
              <a:rPr lang="en-US" sz="1400" b="1" u="sng" dirty="0">
                <a:solidFill>
                  <a:srgbClr val="FF0000"/>
                </a:solidFill>
              </a:rPr>
              <a:t> ? :</a:t>
            </a:r>
            <a:endParaRPr lang="en-US" sz="1400" b="1" u="sng">
              <a:solidFill>
                <a:srgbClr val="FF0000"/>
              </a:solidFill>
              <a:cs typeface="Arial"/>
            </a:endParaRPr>
          </a:p>
          <a:p>
            <a:pPr>
              <a:lnSpc>
                <a:spcPct val="150000"/>
              </a:lnSpc>
            </a:pPr>
            <a:r>
              <a:rPr lang="en-US" sz="1400" dirty="0">
                <a:cs typeface="Arial"/>
              </a:rPr>
              <a:t>2 </a:t>
            </a:r>
            <a:r>
              <a:rPr lang="en-US" sz="1400" dirty="0" err="1">
                <a:cs typeface="Arial"/>
              </a:rPr>
              <a:t>méthodes</a:t>
            </a:r>
            <a:r>
              <a:rPr lang="en-US" sz="1400" dirty="0">
                <a:cs typeface="Arial"/>
              </a:rPr>
              <a:t> </a:t>
            </a:r>
            <a:r>
              <a:rPr lang="en-US" sz="1400" dirty="0" err="1">
                <a:cs typeface="Arial"/>
              </a:rPr>
              <a:t>ont</a:t>
            </a:r>
            <a:r>
              <a:rPr lang="en-US" sz="1400" dirty="0">
                <a:cs typeface="Arial"/>
              </a:rPr>
              <a:t> </a:t>
            </a:r>
            <a:r>
              <a:rPr lang="en-US" sz="1400" dirty="0" err="1">
                <a:cs typeface="Arial"/>
              </a:rPr>
              <a:t>été</a:t>
            </a:r>
            <a:r>
              <a:rPr lang="en-US" sz="1400" dirty="0">
                <a:cs typeface="Arial"/>
              </a:rPr>
              <a:t> </a:t>
            </a:r>
            <a:r>
              <a:rPr lang="en-US" sz="1400" dirty="0" err="1">
                <a:cs typeface="Arial"/>
              </a:rPr>
              <a:t>testées</a:t>
            </a:r>
            <a:r>
              <a:rPr lang="en-US" sz="1400" dirty="0">
                <a:cs typeface="Arial"/>
              </a:rPr>
              <a:t> : </a:t>
            </a:r>
          </a:p>
          <a:p>
            <a:pPr>
              <a:lnSpc>
                <a:spcPct val="150000"/>
              </a:lnSpc>
            </a:pPr>
            <a:endParaRPr lang="en-US" sz="1400" dirty="0">
              <a:cs typeface="Arial"/>
            </a:endParaRPr>
          </a:p>
          <a:p>
            <a:r>
              <a:rPr lang="en-US" sz="1400" b="1" u="sng" dirty="0">
                <a:cs typeface="Arial"/>
              </a:rPr>
              <a:t>1/ SMOTE</a:t>
            </a:r>
            <a:r>
              <a:rPr lang="en-US" sz="1400" dirty="0">
                <a:cs typeface="Arial"/>
              </a:rPr>
              <a:t> : </a:t>
            </a:r>
            <a:r>
              <a:rPr lang="en-US" sz="1400" dirty="0" err="1">
                <a:cs typeface="Arial"/>
              </a:rPr>
              <a:t>C</a:t>
            </a:r>
            <a:r>
              <a:rPr lang="en-US" sz="1400" i="1" dirty="0" err="1">
                <a:cs typeface="Arial"/>
              </a:rPr>
              <a:t>réation</a:t>
            </a:r>
            <a:r>
              <a:rPr lang="en-US" sz="1400" i="1" dirty="0">
                <a:cs typeface="Arial"/>
              </a:rPr>
              <a:t> </a:t>
            </a:r>
            <a:r>
              <a:rPr lang="en-US" sz="1400" i="1" dirty="0" err="1">
                <a:cs typeface="Arial"/>
              </a:rPr>
              <a:t>d'exemples</a:t>
            </a:r>
            <a:r>
              <a:rPr lang="en-US" sz="1400" i="1" dirty="0">
                <a:cs typeface="Arial"/>
              </a:rPr>
              <a:t> </a:t>
            </a:r>
            <a:r>
              <a:rPr lang="en-US" sz="1400" i="1" dirty="0" err="1">
                <a:cs typeface="Arial"/>
              </a:rPr>
              <a:t>synthètiques</a:t>
            </a:r>
            <a:r>
              <a:rPr lang="en-US" sz="1400" i="1" dirty="0">
                <a:cs typeface="Arial"/>
              </a:rPr>
              <a:t> pour  un sur-</a:t>
            </a:r>
            <a:r>
              <a:rPr lang="en-US" sz="1400" i="1" dirty="0" err="1">
                <a:cs typeface="Arial"/>
              </a:rPr>
              <a:t>échantillonage</a:t>
            </a:r>
            <a:r>
              <a:rPr lang="en-US" sz="1400" i="1" dirty="0">
                <a:cs typeface="Arial"/>
              </a:rPr>
              <a:t> de la </a:t>
            </a:r>
            <a:r>
              <a:rPr lang="en-US" sz="1400" i="1" dirty="0" err="1">
                <a:cs typeface="Arial"/>
              </a:rPr>
              <a:t>classe</a:t>
            </a:r>
            <a:r>
              <a:rPr lang="en-US" sz="1400" i="1" dirty="0">
                <a:cs typeface="Arial"/>
              </a:rPr>
              <a:t> </a:t>
            </a:r>
            <a:endParaRPr lang="en-US" i="1">
              <a:cs typeface="Arial"/>
            </a:endParaRPr>
          </a:p>
          <a:p>
            <a:r>
              <a:rPr lang="en-US" sz="1400" i="1" dirty="0">
                <a:cs typeface="Arial"/>
              </a:rPr>
              <a:t>                    </a:t>
            </a:r>
            <a:r>
              <a:rPr lang="en-US" sz="1400" i="1" dirty="0" err="1">
                <a:cs typeface="Arial"/>
              </a:rPr>
              <a:t>minoritaire</a:t>
            </a:r>
            <a:r>
              <a:rPr lang="en-US" sz="1400" i="1" dirty="0">
                <a:cs typeface="Arial"/>
              </a:rPr>
              <a:t>  =&gt; ( temps de </a:t>
            </a:r>
            <a:r>
              <a:rPr lang="en-US" sz="1400" i="1" dirty="0" err="1">
                <a:cs typeface="Arial"/>
              </a:rPr>
              <a:t>calcule</a:t>
            </a:r>
            <a:r>
              <a:rPr lang="en-US" sz="1400" i="1" dirty="0">
                <a:cs typeface="Arial"/>
              </a:rPr>
              <a:t> </a:t>
            </a:r>
            <a:r>
              <a:rPr lang="en-US" sz="1400" i="1" dirty="0" err="1">
                <a:cs typeface="Arial"/>
              </a:rPr>
              <a:t>élevé</a:t>
            </a:r>
            <a:r>
              <a:rPr lang="en-US" sz="1400" i="1" dirty="0">
                <a:cs typeface="Arial"/>
              </a:rPr>
              <a:t> + overfitting..) =&gt; </a:t>
            </a:r>
            <a:r>
              <a:rPr lang="en-US" sz="1400" i="1" dirty="0" err="1">
                <a:cs typeface="Arial"/>
              </a:rPr>
              <a:t>Méthode</a:t>
            </a:r>
            <a:r>
              <a:rPr lang="en-US" sz="1400" i="1" dirty="0">
                <a:cs typeface="Arial"/>
              </a:rPr>
              <a:t> non </a:t>
            </a:r>
            <a:r>
              <a:rPr lang="en-US" sz="1400" i="1" dirty="0" err="1">
                <a:cs typeface="Arial"/>
              </a:rPr>
              <a:t>retenue</a:t>
            </a:r>
            <a:r>
              <a:rPr lang="en-US" sz="1400" i="1" dirty="0">
                <a:cs typeface="Arial"/>
              </a:rPr>
              <a:t>. </a:t>
            </a:r>
            <a:endParaRPr lang="en-US" i="1">
              <a:cs typeface="Arial"/>
            </a:endParaRPr>
          </a:p>
          <a:p>
            <a:pPr>
              <a:lnSpc>
                <a:spcPct val="150000"/>
              </a:lnSpc>
            </a:pPr>
            <a:endParaRPr lang="en-US" sz="1400" dirty="0">
              <a:cs typeface="Arial"/>
            </a:endParaRPr>
          </a:p>
          <a:p>
            <a:pPr>
              <a:lnSpc>
                <a:spcPct val="150000"/>
              </a:lnSpc>
            </a:pPr>
            <a:r>
              <a:rPr lang="en-US" sz="1400" b="1" u="sng" dirty="0">
                <a:cs typeface="Arial"/>
              </a:rPr>
              <a:t>2/ </a:t>
            </a:r>
            <a:r>
              <a:rPr lang="en-US" sz="1400" b="1" u="sng" dirty="0" err="1">
                <a:cs typeface="Arial"/>
              </a:rPr>
              <a:t>Class_Weights</a:t>
            </a:r>
            <a:r>
              <a:rPr lang="en-US" sz="1400" dirty="0">
                <a:cs typeface="Arial"/>
              </a:rPr>
              <a:t> : </a:t>
            </a:r>
            <a:r>
              <a:rPr lang="en-US" sz="1400" i="1" dirty="0">
                <a:cs typeface="Arial"/>
              </a:rPr>
              <a:t>modification des </a:t>
            </a:r>
            <a:r>
              <a:rPr lang="en-US" sz="1400" i="1" dirty="0" err="1">
                <a:cs typeface="Arial"/>
              </a:rPr>
              <a:t>poids</a:t>
            </a:r>
            <a:r>
              <a:rPr lang="en-US" sz="1400" i="1" dirty="0">
                <a:cs typeface="Arial"/>
              </a:rPr>
              <a:t> </a:t>
            </a:r>
            <a:r>
              <a:rPr lang="en-US" sz="1400" i="1" dirty="0" err="1">
                <a:cs typeface="Arial"/>
              </a:rPr>
              <a:t>associés</a:t>
            </a:r>
            <a:r>
              <a:rPr lang="en-US" sz="1400" i="1" dirty="0">
                <a:cs typeface="Arial"/>
              </a:rPr>
              <a:t> aux observations des classes </a:t>
            </a:r>
            <a:r>
              <a:rPr lang="en-US" sz="1400" i="1" dirty="0" err="1">
                <a:cs typeface="Arial"/>
              </a:rPr>
              <a:t>minoritaires</a:t>
            </a:r>
            <a:r>
              <a:rPr lang="en-US" sz="1400" i="1" dirty="0">
                <a:cs typeface="Arial"/>
              </a:rPr>
              <a:t> </a:t>
            </a:r>
          </a:p>
          <a:p>
            <a:pPr>
              <a:lnSpc>
                <a:spcPct val="150000"/>
              </a:lnSpc>
            </a:pPr>
            <a:r>
              <a:rPr lang="en-US" sz="1400" i="1" dirty="0">
                <a:cs typeface="Arial"/>
              </a:rPr>
              <a:t>                               et  </a:t>
            </a:r>
            <a:r>
              <a:rPr lang="en-US" sz="1400" i="1" dirty="0" err="1">
                <a:cs typeface="Arial"/>
              </a:rPr>
              <a:t>majoritaires</a:t>
            </a:r>
            <a:endParaRPr lang="en-US" dirty="0">
              <a:cs typeface="Arial"/>
            </a:endParaRPr>
          </a:p>
          <a:p>
            <a:pPr>
              <a:lnSpc>
                <a:spcPct val="150000"/>
              </a:lnSpc>
            </a:pPr>
            <a:endParaRPr lang="en-US" sz="1400" dirty="0">
              <a:cs typeface="Arial"/>
            </a:endParaRPr>
          </a:p>
        </p:txBody>
      </p:sp>
    </p:spTree>
    <p:extLst>
      <p:ext uri="{BB962C8B-B14F-4D97-AF65-F5344CB8AC3E}">
        <p14:creationId xmlns:p14="http://schemas.microsoft.com/office/powerpoint/2010/main" val="86725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12" name="Rectangle : coins arrondis 11">
            <a:extLst>
              <a:ext uri="{FF2B5EF4-FFF2-40B4-BE49-F238E27FC236}">
                <a16:creationId xmlns:a16="http://schemas.microsoft.com/office/drawing/2014/main" id="{F1C20563-ACD7-556D-F802-3C96FEEBB842}"/>
              </a:ext>
            </a:extLst>
          </p:cNvPr>
          <p:cNvSpPr/>
          <p:nvPr/>
        </p:nvSpPr>
        <p:spPr>
          <a:xfrm>
            <a:off x="1043614" y="613572"/>
            <a:ext cx="2894922" cy="3001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ea typeface="+mn-lt"/>
                <a:cs typeface="+mn-lt"/>
              </a:rPr>
              <a:t>3. Approche/ Modélisation</a:t>
            </a:r>
            <a:endParaRPr lang="en-US" dirty="0">
              <a:ea typeface="+mn-lt"/>
              <a:cs typeface="+mn-lt"/>
            </a:endParaRPr>
          </a:p>
        </p:txBody>
      </p:sp>
      <p:sp>
        <p:nvSpPr>
          <p:cNvPr id="2" name="ZoneTexte 1">
            <a:extLst>
              <a:ext uri="{FF2B5EF4-FFF2-40B4-BE49-F238E27FC236}">
                <a16:creationId xmlns:a16="http://schemas.microsoft.com/office/drawing/2014/main" id="{1EBC21AA-4D71-78EB-12D7-3F020E0C3842}"/>
              </a:ext>
            </a:extLst>
          </p:cNvPr>
          <p:cNvSpPr txBox="1"/>
          <p:nvPr/>
        </p:nvSpPr>
        <p:spPr>
          <a:xfrm>
            <a:off x="993229" y="1063297"/>
            <a:ext cx="79020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10% du jeu de </a:t>
            </a:r>
            <a:r>
              <a:rPr lang="en-US" sz="1400" dirty="0" err="1"/>
              <a:t>données</a:t>
            </a:r>
            <a:r>
              <a:rPr lang="en-US" sz="1400" dirty="0"/>
              <a:t> initial a </a:t>
            </a:r>
            <a:r>
              <a:rPr lang="en-US" sz="1400" dirty="0" err="1"/>
              <a:t>été</a:t>
            </a:r>
            <a:r>
              <a:rPr lang="en-US" sz="1400" dirty="0"/>
              <a:t> </a:t>
            </a:r>
            <a:r>
              <a:rPr lang="en-US" sz="1400" dirty="0" err="1"/>
              <a:t>utilisé</a:t>
            </a:r>
            <a:r>
              <a:rPr lang="en-US" sz="1400" dirty="0"/>
              <a:t> pour comparer les deux </a:t>
            </a:r>
            <a:r>
              <a:rPr lang="en-US" sz="1400" dirty="0" err="1"/>
              <a:t>approches</a:t>
            </a:r>
            <a:r>
              <a:rPr lang="en-US" sz="1400" dirty="0"/>
              <a:t> SMOTE et class weight</a:t>
            </a:r>
          </a:p>
          <a:p>
            <a:endParaRPr lang="en-US" sz="1400" dirty="0">
              <a:cs typeface="Arial"/>
            </a:endParaRPr>
          </a:p>
          <a:p>
            <a:r>
              <a:rPr lang="en-US" sz="1400" dirty="0">
                <a:ea typeface="+mn-lt"/>
                <a:cs typeface="+mn-lt"/>
              </a:rPr>
              <a:t>Le </a:t>
            </a:r>
            <a:r>
              <a:rPr lang="en-US" sz="1400" dirty="0" err="1">
                <a:ea typeface="+mn-lt"/>
                <a:cs typeface="+mn-lt"/>
              </a:rPr>
              <a:t>processus</a:t>
            </a:r>
            <a:r>
              <a:rPr lang="en-US" sz="1400" dirty="0">
                <a:ea typeface="+mn-lt"/>
                <a:cs typeface="+mn-lt"/>
              </a:rPr>
              <a:t> </a:t>
            </a:r>
            <a:r>
              <a:rPr lang="en-US" sz="1400" dirty="0" err="1">
                <a:ea typeface="+mn-lt"/>
                <a:cs typeface="+mn-lt"/>
              </a:rPr>
              <a:t>d’optimisation</a:t>
            </a:r>
            <a:r>
              <a:rPr lang="en-US" sz="1400" dirty="0">
                <a:ea typeface="+mn-lt"/>
                <a:cs typeface="+mn-lt"/>
              </a:rPr>
              <a:t> a ensuite </a:t>
            </a:r>
            <a:r>
              <a:rPr lang="en-US" sz="1400" dirty="0" err="1">
                <a:ea typeface="+mn-lt"/>
                <a:cs typeface="+mn-lt"/>
              </a:rPr>
              <a:t>été</a:t>
            </a:r>
            <a:r>
              <a:rPr lang="en-US" sz="1400" dirty="0">
                <a:ea typeface="+mn-lt"/>
                <a:cs typeface="+mn-lt"/>
              </a:rPr>
              <a:t> appliqué à </a:t>
            </a:r>
            <a:r>
              <a:rPr lang="en-US" sz="1400" dirty="0" err="1">
                <a:ea typeface="+mn-lt"/>
                <a:cs typeface="+mn-lt"/>
              </a:rPr>
              <a:t>l’ensemble</a:t>
            </a:r>
            <a:r>
              <a:rPr lang="en-US" sz="1400" dirty="0">
                <a:ea typeface="+mn-lt"/>
                <a:cs typeface="+mn-lt"/>
              </a:rPr>
              <a:t> du jeu de </a:t>
            </a:r>
            <a:r>
              <a:rPr lang="en-US" sz="1400" dirty="0" err="1">
                <a:ea typeface="+mn-lt"/>
                <a:cs typeface="+mn-lt"/>
              </a:rPr>
              <a:t>données</a:t>
            </a:r>
            <a:r>
              <a:rPr lang="en-US" sz="1400" dirty="0">
                <a:ea typeface="+mn-lt"/>
                <a:cs typeface="+mn-lt"/>
              </a:rPr>
              <a:t>.</a:t>
            </a:r>
            <a:endParaRPr lang="en-US" dirty="0">
              <a:ea typeface="+mn-lt"/>
              <a:cs typeface="+mn-lt"/>
            </a:endParaRPr>
          </a:p>
          <a:p>
            <a:endParaRPr lang="en-US" sz="1400" dirty="0">
              <a:ea typeface="+mn-lt"/>
              <a:cs typeface="+mn-lt"/>
            </a:endParaRPr>
          </a:p>
          <a:p>
            <a:r>
              <a:rPr lang="en-US" sz="1400" dirty="0">
                <a:ea typeface="+mn-lt"/>
                <a:cs typeface="+mn-lt"/>
              </a:rPr>
              <a:t>Le </a:t>
            </a:r>
            <a:r>
              <a:rPr lang="en-US" sz="1400" dirty="0" err="1">
                <a:ea typeface="+mn-lt"/>
                <a:cs typeface="+mn-lt"/>
              </a:rPr>
              <a:t>meilleur</a:t>
            </a:r>
            <a:r>
              <a:rPr lang="en-US" sz="1400" dirty="0">
                <a:ea typeface="+mn-lt"/>
                <a:cs typeface="+mn-lt"/>
              </a:rPr>
              <a:t> </a:t>
            </a:r>
            <a:r>
              <a:rPr lang="en-US" sz="1400" dirty="0" err="1">
                <a:ea typeface="+mn-lt"/>
                <a:cs typeface="+mn-lt"/>
              </a:rPr>
              <a:t>modèle</a:t>
            </a:r>
            <a:r>
              <a:rPr lang="en-US" sz="1400" dirty="0">
                <a:ea typeface="+mn-lt"/>
                <a:cs typeface="+mn-lt"/>
              </a:rPr>
              <a:t> </a:t>
            </a:r>
            <a:r>
              <a:rPr lang="en-US" sz="1400" dirty="0" err="1">
                <a:ea typeface="+mn-lt"/>
                <a:cs typeface="+mn-lt"/>
              </a:rPr>
              <a:t>est</a:t>
            </a:r>
            <a:r>
              <a:rPr lang="en-US" sz="1400" dirty="0">
                <a:ea typeface="+mn-lt"/>
                <a:cs typeface="+mn-lt"/>
              </a:rPr>
              <a:t> </a:t>
            </a:r>
            <a:r>
              <a:rPr lang="en-US" sz="1400" dirty="0" err="1">
                <a:ea typeface="+mn-lt"/>
                <a:cs typeface="+mn-lt"/>
              </a:rPr>
              <a:t>celui</a:t>
            </a:r>
            <a:r>
              <a:rPr lang="en-US" sz="1400" dirty="0">
                <a:ea typeface="+mn-lt"/>
                <a:cs typeface="+mn-lt"/>
              </a:rPr>
              <a:t> qui a </a:t>
            </a:r>
            <a:r>
              <a:rPr lang="en-US" sz="1400" dirty="0" err="1">
                <a:ea typeface="+mn-lt"/>
                <a:cs typeface="+mn-lt"/>
              </a:rPr>
              <a:t>obtenu</a:t>
            </a:r>
            <a:r>
              <a:rPr lang="en-US" sz="1400" dirty="0">
                <a:ea typeface="+mn-lt"/>
                <a:cs typeface="+mn-lt"/>
              </a:rPr>
              <a:t> le Meilleur score sur jeu de validation.</a:t>
            </a:r>
            <a:endParaRPr lang="en-US" dirty="0"/>
          </a:p>
        </p:txBody>
      </p:sp>
      <p:pic>
        <p:nvPicPr>
          <p:cNvPr id="11" name="Image 12" descr="Une image contenant texte, signe, capture d’écran, plaque&#10;&#10;Description générée automatiquement">
            <a:extLst>
              <a:ext uri="{FF2B5EF4-FFF2-40B4-BE49-F238E27FC236}">
                <a16:creationId xmlns:a16="http://schemas.microsoft.com/office/drawing/2014/main" id="{9B6DE032-9233-FE86-B8EE-955E8A9AA828}"/>
              </a:ext>
            </a:extLst>
          </p:cNvPr>
          <p:cNvPicPr>
            <a:picLocks noChangeAspect="1"/>
          </p:cNvPicPr>
          <p:nvPr/>
        </p:nvPicPr>
        <p:blipFill>
          <a:blip r:embed="rId6"/>
          <a:stretch>
            <a:fillRect/>
          </a:stretch>
        </p:blipFill>
        <p:spPr>
          <a:xfrm>
            <a:off x="1746470" y="2621124"/>
            <a:ext cx="5843751" cy="1169062"/>
          </a:xfrm>
          <a:prstGeom prst="rect">
            <a:avLst/>
          </a:prstGeom>
        </p:spPr>
      </p:pic>
      <p:sp>
        <p:nvSpPr>
          <p:cNvPr id="13" name="Rectangle : coins arrondis 12">
            <a:extLst>
              <a:ext uri="{FF2B5EF4-FFF2-40B4-BE49-F238E27FC236}">
                <a16:creationId xmlns:a16="http://schemas.microsoft.com/office/drawing/2014/main" id="{84AEBD4E-D0E0-EE5A-9A63-61F0BE2A87E9}"/>
              </a:ext>
            </a:extLst>
          </p:cNvPr>
          <p:cNvSpPr/>
          <p:nvPr/>
        </p:nvSpPr>
        <p:spPr>
          <a:xfrm>
            <a:off x="1034855" y="4090743"/>
            <a:ext cx="1984025" cy="3001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ea typeface="+mn-lt"/>
                <a:cs typeface="+mn-lt"/>
              </a:rPr>
              <a:t>3.1 Fonction coût</a:t>
            </a:r>
          </a:p>
        </p:txBody>
      </p:sp>
      <p:sp>
        <p:nvSpPr>
          <p:cNvPr id="14" name="ZoneTexte 13">
            <a:extLst>
              <a:ext uri="{FF2B5EF4-FFF2-40B4-BE49-F238E27FC236}">
                <a16:creationId xmlns:a16="http://schemas.microsoft.com/office/drawing/2014/main" id="{13F64704-12FE-F1D7-EC16-6A226F5832A6}"/>
              </a:ext>
            </a:extLst>
          </p:cNvPr>
          <p:cNvSpPr txBox="1"/>
          <p:nvPr/>
        </p:nvSpPr>
        <p:spPr>
          <a:xfrm>
            <a:off x="1001987" y="4452882"/>
            <a:ext cx="7683061" cy="16724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dirty="0"/>
              <a:t>La </a:t>
            </a:r>
            <a:r>
              <a:rPr lang="en-US" sz="1400" dirty="0" err="1"/>
              <a:t>fonction</a:t>
            </a:r>
            <a:r>
              <a:rPr lang="en-US" sz="1400" dirty="0"/>
              <a:t> </a:t>
            </a:r>
            <a:r>
              <a:rPr lang="en-US" sz="1400" dirty="0" err="1"/>
              <a:t>coût</a:t>
            </a:r>
            <a:r>
              <a:rPr lang="en-US" sz="1400" dirty="0"/>
              <a:t> </a:t>
            </a:r>
            <a:r>
              <a:rPr lang="en-US" sz="1400" dirty="0" err="1"/>
              <a:t>prend</a:t>
            </a:r>
            <a:r>
              <a:rPr lang="en-US" sz="1400" dirty="0"/>
              <a:t> </a:t>
            </a:r>
            <a:r>
              <a:rPr lang="en-US" sz="1400" dirty="0" err="1"/>
              <a:t>en</a:t>
            </a:r>
            <a:r>
              <a:rPr lang="en-US" sz="1400" dirty="0"/>
              <a:t> </a:t>
            </a:r>
            <a:r>
              <a:rPr lang="en-US" sz="1400" dirty="0" err="1"/>
              <a:t>compte</a:t>
            </a:r>
            <a:r>
              <a:rPr lang="en-US" sz="1400" dirty="0"/>
              <a:t> la distribution des observations dans le jeu de </a:t>
            </a:r>
            <a:r>
              <a:rPr lang="en-US" sz="1400" dirty="0" err="1"/>
              <a:t>données</a:t>
            </a:r>
            <a:r>
              <a:rPr lang="en-US" sz="1400" dirty="0"/>
              <a:t> </a:t>
            </a:r>
            <a:r>
              <a:rPr lang="en-US" sz="1400" dirty="0" err="1"/>
              <a:t>d'entraînement</a:t>
            </a:r>
            <a:r>
              <a:rPr lang="en-US" sz="1400" dirty="0"/>
              <a:t>, </a:t>
            </a:r>
            <a:r>
              <a:rPr lang="en-US" sz="1400" dirty="0" err="1"/>
              <a:t>L’apprentissage</a:t>
            </a:r>
            <a:r>
              <a:rPr lang="en-US" sz="1400" dirty="0"/>
              <a:t> </a:t>
            </a:r>
            <a:r>
              <a:rPr lang="en-US" sz="1400" dirty="0" err="1"/>
              <a:t>adopté</a:t>
            </a:r>
            <a:r>
              <a:rPr lang="en-US" sz="1400" dirty="0"/>
              <a:t> </a:t>
            </a:r>
            <a:r>
              <a:rPr lang="en-US" sz="1400" dirty="0" err="1"/>
              <a:t>est</a:t>
            </a:r>
            <a:r>
              <a:rPr lang="en-US" sz="1400" dirty="0"/>
              <a:t> un </a:t>
            </a:r>
            <a:r>
              <a:rPr lang="en-US" sz="1400" dirty="0" err="1"/>
              <a:t>apprentissage</a:t>
            </a:r>
            <a:r>
              <a:rPr lang="en-US" sz="1400" dirty="0"/>
              <a:t> « sensible au </a:t>
            </a:r>
            <a:r>
              <a:rPr lang="en-US" sz="1400" dirty="0" err="1"/>
              <a:t>coût</a:t>
            </a:r>
            <a:r>
              <a:rPr lang="en-US" sz="1400" dirty="0"/>
              <a:t> », il se </a:t>
            </a:r>
            <a:r>
              <a:rPr lang="en-US" sz="1400" dirty="0" err="1"/>
              <a:t>traduit</a:t>
            </a:r>
            <a:r>
              <a:rPr lang="en-US" sz="1400" dirty="0"/>
              <a:t> par </a:t>
            </a:r>
            <a:r>
              <a:rPr lang="en-US" sz="1400" dirty="0" err="1"/>
              <a:t>une</a:t>
            </a:r>
            <a:r>
              <a:rPr lang="en-US" sz="1400" dirty="0"/>
              <a:t> </a:t>
            </a:r>
            <a:r>
              <a:rPr lang="en-US" sz="1400" dirty="0" err="1"/>
              <a:t>optimisation</a:t>
            </a:r>
            <a:r>
              <a:rPr lang="en-US" sz="1400" dirty="0"/>
              <a:t> des </a:t>
            </a:r>
            <a:r>
              <a:rPr lang="en-US" sz="1400" dirty="0" err="1">
                <a:ea typeface="+mn-lt"/>
                <a:cs typeface="+mn-lt"/>
              </a:rPr>
              <a:t>hyperparamètres</a:t>
            </a:r>
            <a:r>
              <a:rPr lang="en-US" sz="1400" dirty="0">
                <a:ea typeface="+mn-lt"/>
                <a:cs typeface="+mn-lt"/>
              </a:rPr>
              <a:t> "</a:t>
            </a:r>
            <a:r>
              <a:rPr lang="en-US" sz="1400" dirty="0" err="1">
                <a:ea typeface="+mn-lt"/>
                <a:cs typeface="+mn-lt"/>
              </a:rPr>
              <a:t>scale_pos_weight</a:t>
            </a:r>
            <a:r>
              <a:rPr lang="en-US" sz="1400" dirty="0">
                <a:ea typeface="+mn-lt"/>
                <a:cs typeface="+mn-lt"/>
              </a:rPr>
              <a:t>" et "</a:t>
            </a:r>
            <a:r>
              <a:rPr lang="en-US" sz="1400" dirty="0" err="1">
                <a:ea typeface="+mn-lt"/>
                <a:cs typeface="+mn-lt"/>
              </a:rPr>
              <a:t>class_weight</a:t>
            </a:r>
            <a:r>
              <a:rPr lang="en-US" sz="1400" dirty="0">
                <a:ea typeface="+mn-lt"/>
                <a:cs typeface="+mn-lt"/>
              </a:rPr>
              <a:t>"  </a:t>
            </a:r>
          </a:p>
          <a:p>
            <a:pPr algn="just">
              <a:lnSpc>
                <a:spcPct val="150000"/>
              </a:lnSpc>
            </a:pPr>
            <a:endParaRPr lang="en-US" sz="1400" dirty="0">
              <a:latin typeface="Consolas"/>
              <a:ea typeface="+mn-lt"/>
              <a:cs typeface="+mn-lt"/>
            </a:endParaRPr>
          </a:p>
          <a:p>
            <a:pPr algn="just">
              <a:lnSpc>
                <a:spcPct val="150000"/>
              </a:lnSpc>
            </a:pPr>
            <a:r>
              <a:rPr lang="en-US" sz="1400" dirty="0">
                <a:latin typeface="Consolas"/>
                <a:ea typeface="+mn-lt"/>
                <a:cs typeface="+mn-lt"/>
              </a:rPr>
              <a:t>'</a:t>
            </a:r>
            <a:r>
              <a:rPr lang="en-US" sz="1400" dirty="0" err="1">
                <a:latin typeface="Consolas"/>
                <a:ea typeface="+mn-lt"/>
                <a:cs typeface="+mn-lt"/>
              </a:rPr>
              <a:t>class_weight</a:t>
            </a:r>
            <a:r>
              <a:rPr lang="en-US" sz="1400" dirty="0">
                <a:latin typeface="Consolas"/>
                <a:ea typeface="+mn-lt"/>
                <a:cs typeface="+mn-lt"/>
              </a:rPr>
              <a:t>': [{0:1, 1:20}]</a:t>
            </a:r>
            <a:endParaRPr lang="en-US" sz="1400" dirty="0">
              <a:cs typeface="Arial"/>
            </a:endParaRPr>
          </a:p>
        </p:txBody>
      </p:sp>
    </p:spTree>
    <p:extLst>
      <p:ext uri="{BB962C8B-B14F-4D97-AF65-F5344CB8AC3E}">
        <p14:creationId xmlns:p14="http://schemas.microsoft.com/office/powerpoint/2010/main" val="400967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13" name="Rectangle : coins arrondis 12">
            <a:extLst>
              <a:ext uri="{FF2B5EF4-FFF2-40B4-BE49-F238E27FC236}">
                <a16:creationId xmlns:a16="http://schemas.microsoft.com/office/drawing/2014/main" id="{84AEBD4E-D0E0-EE5A-9A63-61F0BE2A87E9}"/>
              </a:ext>
            </a:extLst>
          </p:cNvPr>
          <p:cNvSpPr/>
          <p:nvPr/>
        </p:nvSpPr>
        <p:spPr>
          <a:xfrm>
            <a:off x="1096165" y="657364"/>
            <a:ext cx="2886162" cy="3001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ea typeface="+mn-lt"/>
                <a:cs typeface="+mn-lt"/>
              </a:rPr>
              <a:t>3.2 Métrique d’évaluation</a:t>
            </a:r>
          </a:p>
        </p:txBody>
      </p:sp>
      <p:sp>
        <p:nvSpPr>
          <p:cNvPr id="14" name="ZoneTexte 13">
            <a:extLst>
              <a:ext uri="{FF2B5EF4-FFF2-40B4-BE49-F238E27FC236}">
                <a16:creationId xmlns:a16="http://schemas.microsoft.com/office/drawing/2014/main" id="{13F64704-12FE-F1D7-EC16-6A226F5832A6}"/>
              </a:ext>
            </a:extLst>
          </p:cNvPr>
          <p:cNvSpPr txBox="1"/>
          <p:nvPr/>
        </p:nvSpPr>
        <p:spPr>
          <a:xfrm>
            <a:off x="1037021" y="1124606"/>
            <a:ext cx="7683061" cy="1345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dirty="0" err="1">
                <a:ea typeface="+mn-lt"/>
                <a:cs typeface="+mn-lt"/>
              </a:rPr>
              <a:t>Métrique</a:t>
            </a:r>
            <a:r>
              <a:rPr lang="en-US" sz="1400" dirty="0">
                <a:ea typeface="+mn-lt"/>
                <a:cs typeface="+mn-lt"/>
              </a:rPr>
              <a:t> </a:t>
            </a:r>
            <a:r>
              <a:rPr lang="en-US" sz="1400" dirty="0" err="1">
                <a:ea typeface="+mn-lt"/>
                <a:cs typeface="+mn-lt"/>
              </a:rPr>
              <a:t>cohérente</a:t>
            </a:r>
            <a:r>
              <a:rPr lang="en-US" sz="1400" dirty="0">
                <a:ea typeface="+mn-lt"/>
                <a:cs typeface="+mn-lt"/>
              </a:rPr>
              <a:t> avec les </a:t>
            </a:r>
            <a:r>
              <a:rPr lang="en-US" sz="1400" dirty="0" err="1">
                <a:ea typeface="+mn-lt"/>
                <a:cs typeface="+mn-lt"/>
              </a:rPr>
              <a:t>objectifs</a:t>
            </a:r>
            <a:r>
              <a:rPr lang="en-US" sz="1400" dirty="0">
                <a:ea typeface="+mn-lt"/>
                <a:cs typeface="+mn-lt"/>
              </a:rPr>
              <a:t> du métier </a:t>
            </a:r>
            <a:endParaRPr lang="en-US">
              <a:ea typeface="+mn-lt"/>
              <a:cs typeface="+mn-lt"/>
            </a:endParaRPr>
          </a:p>
          <a:p>
            <a:pPr algn="just">
              <a:lnSpc>
                <a:spcPct val="150000"/>
              </a:lnSpc>
            </a:pPr>
            <a:r>
              <a:rPr lang="en-US" sz="1400" dirty="0">
                <a:ea typeface="+mn-lt"/>
                <a:cs typeface="+mn-lt"/>
              </a:rPr>
              <a:t>Types de </a:t>
            </a:r>
            <a:r>
              <a:rPr lang="en-US" sz="1400" dirty="0" err="1">
                <a:ea typeface="+mn-lt"/>
                <a:cs typeface="+mn-lt"/>
              </a:rPr>
              <a:t>coûts</a:t>
            </a:r>
            <a:r>
              <a:rPr lang="en-US" sz="1400" dirty="0">
                <a:ea typeface="+mn-lt"/>
                <a:cs typeface="+mn-lt"/>
              </a:rPr>
              <a:t> financiers </a:t>
            </a:r>
            <a:r>
              <a:rPr lang="en-US" sz="1400" dirty="0" err="1">
                <a:ea typeface="+mn-lt"/>
                <a:cs typeface="+mn-lt"/>
              </a:rPr>
              <a:t>possibles</a:t>
            </a:r>
            <a:r>
              <a:rPr lang="en-US" sz="1400" dirty="0">
                <a:ea typeface="+mn-lt"/>
                <a:cs typeface="+mn-lt"/>
              </a:rPr>
              <a:t> :</a:t>
            </a:r>
          </a:p>
          <a:p>
            <a:pPr algn="just">
              <a:lnSpc>
                <a:spcPct val="150000"/>
              </a:lnSpc>
            </a:pPr>
            <a:r>
              <a:rPr lang="en-US" sz="1400" dirty="0">
                <a:ea typeface="+mn-lt"/>
                <a:cs typeface="+mn-lt"/>
              </a:rPr>
              <a:t>1/ mal </a:t>
            </a:r>
            <a:r>
              <a:rPr lang="en-US" sz="1400" dirty="0" err="1">
                <a:ea typeface="+mn-lt"/>
                <a:cs typeface="+mn-lt"/>
              </a:rPr>
              <a:t>catégoriser</a:t>
            </a:r>
            <a:r>
              <a:rPr lang="en-US" sz="1400" dirty="0">
                <a:ea typeface="+mn-lt"/>
                <a:cs typeface="+mn-lt"/>
              </a:rPr>
              <a:t> un client avec un </a:t>
            </a:r>
            <a:r>
              <a:rPr lang="en-US" sz="1400" dirty="0" err="1">
                <a:ea typeface="+mn-lt"/>
                <a:cs typeface="+mn-lt"/>
              </a:rPr>
              <a:t>risque</a:t>
            </a:r>
            <a:r>
              <a:rPr lang="en-US" sz="1400" dirty="0">
                <a:ea typeface="+mn-lt"/>
                <a:cs typeface="+mn-lt"/>
              </a:rPr>
              <a:t> </a:t>
            </a:r>
            <a:r>
              <a:rPr lang="en-US" sz="1400" dirty="0" err="1">
                <a:ea typeface="+mn-lt"/>
                <a:cs typeface="+mn-lt"/>
              </a:rPr>
              <a:t>élevé</a:t>
            </a:r>
            <a:r>
              <a:rPr lang="en-US" sz="1400" dirty="0">
                <a:ea typeface="+mn-lt"/>
                <a:cs typeface="+mn-lt"/>
              </a:rPr>
              <a:t> de </a:t>
            </a:r>
            <a:r>
              <a:rPr lang="en-US" sz="1400" dirty="0" err="1">
                <a:ea typeface="+mn-lt"/>
                <a:cs typeface="+mn-lt"/>
              </a:rPr>
              <a:t>défaut</a:t>
            </a:r>
            <a:r>
              <a:rPr lang="en-US" sz="1400" dirty="0">
                <a:ea typeface="+mn-lt"/>
                <a:cs typeface="+mn-lt"/>
              </a:rPr>
              <a:t> (Faux </a:t>
            </a:r>
            <a:r>
              <a:rPr lang="en-US" sz="1400" dirty="0" err="1">
                <a:ea typeface="+mn-lt"/>
                <a:cs typeface="+mn-lt"/>
              </a:rPr>
              <a:t>négatif</a:t>
            </a:r>
            <a:r>
              <a:rPr lang="en-US" sz="1400" dirty="0">
                <a:ea typeface="+mn-lt"/>
                <a:cs typeface="+mn-lt"/>
              </a:rPr>
              <a:t> = </a:t>
            </a:r>
            <a:r>
              <a:rPr lang="en-US" sz="1400" dirty="0" err="1">
                <a:ea typeface="+mn-lt"/>
                <a:cs typeface="+mn-lt"/>
              </a:rPr>
              <a:t>erreur</a:t>
            </a:r>
            <a:r>
              <a:rPr lang="en-US" sz="1400" dirty="0">
                <a:ea typeface="+mn-lt"/>
                <a:cs typeface="+mn-lt"/>
              </a:rPr>
              <a:t> de type II)</a:t>
            </a:r>
            <a:endParaRPr lang="en-US" dirty="0">
              <a:cs typeface="Arial"/>
            </a:endParaRPr>
          </a:p>
          <a:p>
            <a:pPr algn="just">
              <a:lnSpc>
                <a:spcPct val="150000"/>
              </a:lnSpc>
            </a:pPr>
            <a:r>
              <a:rPr lang="en-US" sz="1400" dirty="0">
                <a:ea typeface="+mn-lt"/>
                <a:cs typeface="+mn-lt"/>
              </a:rPr>
              <a:t>2/ mal </a:t>
            </a:r>
            <a:r>
              <a:rPr lang="en-US" sz="1400" dirty="0" err="1">
                <a:ea typeface="+mn-lt"/>
                <a:cs typeface="+mn-lt"/>
              </a:rPr>
              <a:t>catégoriser</a:t>
            </a:r>
            <a:r>
              <a:rPr lang="en-US" sz="1400" dirty="0">
                <a:ea typeface="+mn-lt"/>
                <a:cs typeface="+mn-lt"/>
              </a:rPr>
              <a:t> un client avec un </a:t>
            </a:r>
            <a:r>
              <a:rPr lang="en-US" sz="1400" dirty="0" err="1">
                <a:ea typeface="+mn-lt"/>
                <a:cs typeface="+mn-lt"/>
              </a:rPr>
              <a:t>risque</a:t>
            </a:r>
            <a:r>
              <a:rPr lang="en-US" sz="1400" dirty="0">
                <a:ea typeface="+mn-lt"/>
                <a:cs typeface="+mn-lt"/>
              </a:rPr>
              <a:t> </a:t>
            </a:r>
            <a:r>
              <a:rPr lang="en-US" sz="1400" dirty="0" err="1">
                <a:ea typeface="+mn-lt"/>
                <a:cs typeface="+mn-lt"/>
              </a:rPr>
              <a:t>faible</a:t>
            </a:r>
            <a:r>
              <a:rPr lang="en-US" sz="1400" dirty="0">
                <a:ea typeface="+mn-lt"/>
                <a:cs typeface="+mn-lt"/>
              </a:rPr>
              <a:t> de </a:t>
            </a:r>
            <a:r>
              <a:rPr lang="en-US" sz="1400" dirty="0" err="1">
                <a:ea typeface="+mn-lt"/>
                <a:cs typeface="+mn-lt"/>
              </a:rPr>
              <a:t>défaut</a:t>
            </a:r>
            <a:r>
              <a:rPr lang="en-US" sz="1400" dirty="0">
                <a:ea typeface="+mn-lt"/>
                <a:cs typeface="+mn-lt"/>
              </a:rPr>
              <a:t> (Faux </a:t>
            </a:r>
            <a:r>
              <a:rPr lang="en-US" sz="1400" dirty="0" err="1">
                <a:ea typeface="+mn-lt"/>
                <a:cs typeface="+mn-lt"/>
              </a:rPr>
              <a:t>positif</a:t>
            </a:r>
            <a:r>
              <a:rPr lang="en-US" sz="1400" dirty="0">
                <a:ea typeface="+mn-lt"/>
                <a:cs typeface="+mn-lt"/>
              </a:rPr>
              <a:t> =  </a:t>
            </a:r>
            <a:r>
              <a:rPr lang="en-US" sz="1400" dirty="0" err="1">
                <a:ea typeface="+mn-lt"/>
                <a:cs typeface="+mn-lt"/>
              </a:rPr>
              <a:t>erreur</a:t>
            </a:r>
            <a:r>
              <a:rPr lang="en-US" sz="1400" dirty="0">
                <a:ea typeface="+mn-lt"/>
                <a:cs typeface="+mn-lt"/>
              </a:rPr>
              <a:t> de type I)</a:t>
            </a:r>
            <a:endParaRPr lang="en-US" dirty="0">
              <a:cs typeface="Arial"/>
            </a:endParaRPr>
          </a:p>
        </p:txBody>
      </p:sp>
      <p:pic>
        <p:nvPicPr>
          <p:cNvPr id="15" name="Image 15">
            <a:extLst>
              <a:ext uri="{FF2B5EF4-FFF2-40B4-BE49-F238E27FC236}">
                <a16:creationId xmlns:a16="http://schemas.microsoft.com/office/drawing/2014/main" id="{E93704BF-1CB6-9589-6A54-E59F4B3257D1}"/>
              </a:ext>
            </a:extLst>
          </p:cNvPr>
          <p:cNvPicPr>
            <a:picLocks noChangeAspect="1"/>
          </p:cNvPicPr>
          <p:nvPr/>
        </p:nvPicPr>
        <p:blipFill>
          <a:blip r:embed="rId6"/>
          <a:stretch>
            <a:fillRect/>
          </a:stretch>
        </p:blipFill>
        <p:spPr>
          <a:xfrm>
            <a:off x="6200775" y="606152"/>
            <a:ext cx="1314450" cy="390525"/>
          </a:xfrm>
          <a:prstGeom prst="rect">
            <a:avLst/>
          </a:prstGeom>
        </p:spPr>
      </p:pic>
      <p:pic>
        <p:nvPicPr>
          <p:cNvPr id="16" name="Image 16">
            <a:extLst>
              <a:ext uri="{FF2B5EF4-FFF2-40B4-BE49-F238E27FC236}">
                <a16:creationId xmlns:a16="http://schemas.microsoft.com/office/drawing/2014/main" id="{9DF6949D-218A-E78C-0EC8-6BAE407C58CA}"/>
              </a:ext>
            </a:extLst>
          </p:cNvPr>
          <p:cNvPicPr>
            <a:picLocks noChangeAspect="1"/>
          </p:cNvPicPr>
          <p:nvPr/>
        </p:nvPicPr>
        <p:blipFill>
          <a:blip r:embed="rId7"/>
          <a:stretch>
            <a:fillRect/>
          </a:stretch>
        </p:blipFill>
        <p:spPr>
          <a:xfrm>
            <a:off x="7634561" y="607684"/>
            <a:ext cx="1249636" cy="387459"/>
          </a:xfrm>
          <a:prstGeom prst="rect">
            <a:avLst/>
          </a:prstGeom>
        </p:spPr>
      </p:pic>
      <p:pic>
        <p:nvPicPr>
          <p:cNvPr id="17" name="Image 17">
            <a:extLst>
              <a:ext uri="{FF2B5EF4-FFF2-40B4-BE49-F238E27FC236}">
                <a16:creationId xmlns:a16="http://schemas.microsoft.com/office/drawing/2014/main" id="{13EB5839-42D2-9055-5251-E0D8F4C36520}"/>
              </a:ext>
            </a:extLst>
          </p:cNvPr>
          <p:cNvPicPr>
            <a:picLocks noChangeAspect="1"/>
          </p:cNvPicPr>
          <p:nvPr/>
        </p:nvPicPr>
        <p:blipFill>
          <a:blip r:embed="rId8"/>
          <a:stretch>
            <a:fillRect/>
          </a:stretch>
        </p:blipFill>
        <p:spPr>
          <a:xfrm>
            <a:off x="4181364" y="619149"/>
            <a:ext cx="1911132" cy="390804"/>
          </a:xfrm>
          <a:prstGeom prst="rect">
            <a:avLst/>
          </a:prstGeom>
        </p:spPr>
      </p:pic>
      <p:pic>
        <p:nvPicPr>
          <p:cNvPr id="18" name="Image 18">
            <a:extLst>
              <a:ext uri="{FF2B5EF4-FFF2-40B4-BE49-F238E27FC236}">
                <a16:creationId xmlns:a16="http://schemas.microsoft.com/office/drawing/2014/main" id="{738C2834-4CD3-10E7-B764-160195A5AD57}"/>
              </a:ext>
            </a:extLst>
          </p:cNvPr>
          <p:cNvPicPr>
            <a:picLocks noChangeAspect="1"/>
          </p:cNvPicPr>
          <p:nvPr/>
        </p:nvPicPr>
        <p:blipFill>
          <a:blip r:embed="rId9"/>
          <a:stretch>
            <a:fillRect/>
          </a:stretch>
        </p:blipFill>
        <p:spPr>
          <a:xfrm>
            <a:off x="5461603" y="1121377"/>
            <a:ext cx="2801554" cy="533728"/>
          </a:xfrm>
          <a:prstGeom prst="rect">
            <a:avLst/>
          </a:prstGeom>
        </p:spPr>
      </p:pic>
      <p:sp>
        <p:nvSpPr>
          <p:cNvPr id="19" name="ZoneTexte 18">
            <a:extLst>
              <a:ext uri="{FF2B5EF4-FFF2-40B4-BE49-F238E27FC236}">
                <a16:creationId xmlns:a16="http://schemas.microsoft.com/office/drawing/2014/main" id="{BADFDF92-07A9-BDF9-C1EE-9A28D0B1D388}"/>
              </a:ext>
            </a:extLst>
          </p:cNvPr>
          <p:cNvSpPr txBox="1"/>
          <p:nvPr/>
        </p:nvSpPr>
        <p:spPr>
          <a:xfrm>
            <a:off x="1037022" y="2613573"/>
            <a:ext cx="7858233"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dirty="0"/>
              <a:t>Nous </a:t>
            </a:r>
            <a:r>
              <a:rPr lang="en-US" sz="1400" dirty="0" err="1"/>
              <a:t>souhaitons</a:t>
            </a:r>
            <a:r>
              <a:rPr lang="en-US" sz="1400" dirty="0"/>
              <a:t> </a:t>
            </a:r>
            <a:r>
              <a:rPr lang="en-US" sz="1400" dirty="0" err="1"/>
              <a:t>donc</a:t>
            </a:r>
            <a:r>
              <a:rPr lang="en-US" sz="1400" dirty="0"/>
              <a:t> </a:t>
            </a:r>
            <a:r>
              <a:rPr lang="en-US" sz="1400" dirty="0" err="1"/>
              <a:t>minimiser</a:t>
            </a:r>
            <a:r>
              <a:rPr lang="en-US" sz="1400" dirty="0"/>
              <a:t> les faux </a:t>
            </a:r>
            <a:r>
              <a:rPr lang="en-US" sz="1400" dirty="0" err="1"/>
              <a:t>négatifs</a:t>
            </a:r>
            <a:r>
              <a:rPr lang="en-US" sz="1400" dirty="0"/>
              <a:t> et les faux </a:t>
            </a:r>
            <a:r>
              <a:rPr lang="en-US" sz="1400" dirty="0" err="1"/>
              <a:t>positifs</a:t>
            </a:r>
            <a:r>
              <a:rPr lang="en-US" sz="1400" dirty="0"/>
              <a:t>. </a:t>
            </a:r>
            <a:r>
              <a:rPr lang="en-US" sz="1400" dirty="0" err="1">
                <a:ea typeface="+mn-lt"/>
                <a:cs typeface="+mn-lt"/>
              </a:rPr>
              <a:t>Autrement</a:t>
            </a:r>
            <a:r>
              <a:rPr lang="en-US" sz="1400" dirty="0">
                <a:ea typeface="+mn-lt"/>
                <a:cs typeface="+mn-lt"/>
              </a:rPr>
              <a:t> </a:t>
            </a:r>
            <a:r>
              <a:rPr lang="en-US" sz="1400" dirty="0" err="1">
                <a:ea typeface="+mn-lt"/>
                <a:cs typeface="+mn-lt"/>
              </a:rPr>
              <a:t>dit</a:t>
            </a:r>
            <a:r>
              <a:rPr lang="en-US" sz="1400" dirty="0">
                <a:ea typeface="+mn-lt"/>
                <a:cs typeface="+mn-lt"/>
              </a:rPr>
              <a:t>, on </a:t>
            </a:r>
            <a:r>
              <a:rPr lang="en-US" sz="1400" dirty="0" err="1">
                <a:ea typeface="+mn-lt"/>
                <a:cs typeface="+mn-lt"/>
              </a:rPr>
              <a:t>cherche</a:t>
            </a:r>
            <a:r>
              <a:rPr lang="en-US" sz="1400" dirty="0">
                <a:ea typeface="+mn-lt"/>
                <a:cs typeface="+mn-lt"/>
              </a:rPr>
              <a:t> à maximiser le recall et la </a:t>
            </a:r>
            <a:r>
              <a:rPr lang="en-US" sz="1400" dirty="0" err="1">
                <a:ea typeface="+mn-lt"/>
                <a:cs typeface="+mn-lt"/>
              </a:rPr>
              <a:t>précision</a:t>
            </a:r>
            <a:r>
              <a:rPr lang="en-US" sz="1400" dirty="0">
                <a:ea typeface="+mn-lt"/>
                <a:cs typeface="+mn-lt"/>
              </a:rPr>
              <a:t> </a:t>
            </a:r>
            <a:r>
              <a:rPr lang="en-US" sz="1400" dirty="0" err="1">
                <a:ea typeface="+mn-lt"/>
                <a:cs typeface="+mn-lt"/>
              </a:rPr>
              <a:t>en</a:t>
            </a:r>
            <a:r>
              <a:rPr lang="en-US" sz="1400" dirty="0">
                <a:ea typeface="+mn-lt"/>
                <a:cs typeface="+mn-lt"/>
              </a:rPr>
              <a:t> </a:t>
            </a:r>
            <a:r>
              <a:rPr lang="en-US" sz="1400" dirty="0" err="1">
                <a:ea typeface="+mn-lt"/>
                <a:cs typeface="+mn-lt"/>
              </a:rPr>
              <a:t>donnant</a:t>
            </a:r>
            <a:r>
              <a:rPr lang="en-US" sz="1400" dirty="0">
                <a:ea typeface="+mn-lt"/>
                <a:cs typeface="+mn-lt"/>
              </a:rPr>
              <a:t> plus </a:t>
            </a:r>
            <a:r>
              <a:rPr lang="en-US" sz="1400" dirty="0" err="1">
                <a:ea typeface="+mn-lt"/>
                <a:cs typeface="+mn-lt"/>
              </a:rPr>
              <a:t>d'importance</a:t>
            </a:r>
            <a:r>
              <a:rPr lang="en-US" sz="1400" dirty="0">
                <a:ea typeface="+mn-lt"/>
                <a:cs typeface="+mn-lt"/>
              </a:rPr>
              <a:t> au Rappel car Le FN a un </a:t>
            </a:r>
            <a:r>
              <a:rPr lang="en-US" sz="1400" dirty="0" err="1">
                <a:ea typeface="+mn-lt"/>
                <a:cs typeface="+mn-lt"/>
              </a:rPr>
              <a:t>coût</a:t>
            </a:r>
            <a:r>
              <a:rPr lang="en-US" sz="1400" dirty="0">
                <a:ea typeface="+mn-lt"/>
                <a:cs typeface="+mn-lt"/>
              </a:rPr>
              <a:t> plus </a:t>
            </a:r>
            <a:r>
              <a:rPr lang="en-US" sz="1400" dirty="0" err="1">
                <a:ea typeface="+mn-lt"/>
                <a:cs typeface="+mn-lt"/>
              </a:rPr>
              <a:t>élevé</a:t>
            </a:r>
            <a:r>
              <a:rPr lang="en-US" sz="1400" dirty="0">
                <a:ea typeface="+mn-lt"/>
                <a:cs typeface="+mn-lt"/>
              </a:rPr>
              <a:t> que le FP.  </a:t>
            </a:r>
            <a:endParaRPr lang="en-US" dirty="0">
              <a:ea typeface="+mn-lt"/>
              <a:cs typeface="+mn-lt"/>
            </a:endParaRPr>
          </a:p>
          <a:p>
            <a:pPr algn="just">
              <a:lnSpc>
                <a:spcPct val="150000"/>
              </a:lnSpc>
            </a:pPr>
            <a:r>
              <a:rPr lang="en-US" sz="1400" dirty="0">
                <a:ea typeface="+mn-lt"/>
                <a:cs typeface="+mn-lt"/>
              </a:rPr>
              <a:t>(</a:t>
            </a:r>
            <a:r>
              <a:rPr lang="en-US" sz="1400" dirty="0" err="1">
                <a:ea typeface="+mn-lt"/>
                <a:cs typeface="+mn-lt"/>
              </a:rPr>
              <a:t>Perdre</a:t>
            </a:r>
            <a:r>
              <a:rPr lang="en-US" sz="1400" dirty="0">
                <a:ea typeface="+mn-lt"/>
                <a:cs typeface="+mn-lt"/>
              </a:rPr>
              <a:t> un client </a:t>
            </a:r>
            <a:r>
              <a:rPr lang="en-US" sz="1400" dirty="0" err="1">
                <a:ea typeface="+mn-lt"/>
                <a:cs typeface="+mn-lt"/>
              </a:rPr>
              <a:t>potentiel</a:t>
            </a:r>
            <a:r>
              <a:rPr lang="en-US" sz="1400" dirty="0">
                <a:ea typeface="+mn-lt"/>
                <a:cs typeface="+mn-lt"/>
              </a:rPr>
              <a:t> </a:t>
            </a:r>
            <a:r>
              <a:rPr lang="en-US" sz="1400" dirty="0" err="1">
                <a:ea typeface="+mn-lt"/>
                <a:cs typeface="+mn-lt"/>
              </a:rPr>
              <a:t>coûte</a:t>
            </a:r>
            <a:r>
              <a:rPr lang="en-US" sz="1400" dirty="0">
                <a:ea typeface="+mn-lt"/>
                <a:cs typeface="+mn-lt"/>
              </a:rPr>
              <a:t> </a:t>
            </a:r>
            <a:r>
              <a:rPr lang="en-US" sz="1400" dirty="0" err="1">
                <a:ea typeface="+mn-lt"/>
                <a:cs typeface="+mn-lt"/>
              </a:rPr>
              <a:t>moins</a:t>
            </a:r>
            <a:r>
              <a:rPr lang="en-US" sz="1400" dirty="0">
                <a:ea typeface="+mn-lt"/>
                <a:cs typeface="+mn-lt"/>
              </a:rPr>
              <a:t> </a:t>
            </a:r>
            <a:r>
              <a:rPr lang="en-US" sz="1400" dirty="0" err="1">
                <a:ea typeface="+mn-lt"/>
                <a:cs typeface="+mn-lt"/>
              </a:rPr>
              <a:t>cher</a:t>
            </a:r>
            <a:r>
              <a:rPr lang="en-US" sz="1400" dirty="0">
                <a:ea typeface="+mn-lt"/>
                <a:cs typeface="+mn-lt"/>
              </a:rPr>
              <a:t> que </a:t>
            </a:r>
            <a:r>
              <a:rPr lang="en-US" sz="1400" dirty="0" err="1">
                <a:ea typeface="+mn-lt"/>
                <a:cs typeface="+mn-lt"/>
              </a:rPr>
              <a:t>d’attribuer</a:t>
            </a:r>
            <a:r>
              <a:rPr lang="en-US" sz="1400" dirty="0">
                <a:ea typeface="+mn-lt"/>
                <a:cs typeface="+mn-lt"/>
              </a:rPr>
              <a:t> un </a:t>
            </a:r>
            <a:r>
              <a:rPr lang="en-US" sz="1400" dirty="0" err="1">
                <a:ea typeface="+mn-lt"/>
                <a:cs typeface="+mn-lt"/>
              </a:rPr>
              <a:t>crédit</a:t>
            </a:r>
            <a:r>
              <a:rPr lang="en-US" sz="1400" dirty="0">
                <a:ea typeface="+mn-lt"/>
                <a:cs typeface="+mn-lt"/>
              </a:rPr>
              <a:t> à un client qui </a:t>
            </a:r>
            <a:r>
              <a:rPr lang="en-US" sz="1400" dirty="0" err="1">
                <a:ea typeface="+mn-lt"/>
                <a:cs typeface="+mn-lt"/>
              </a:rPr>
              <a:t>fera</a:t>
            </a:r>
            <a:r>
              <a:rPr lang="en-US" sz="1400" dirty="0">
                <a:ea typeface="+mn-lt"/>
                <a:cs typeface="+mn-lt"/>
              </a:rPr>
              <a:t> </a:t>
            </a:r>
            <a:r>
              <a:rPr lang="en-US" sz="1400" dirty="0" err="1">
                <a:ea typeface="+mn-lt"/>
                <a:cs typeface="+mn-lt"/>
              </a:rPr>
              <a:t>défaut</a:t>
            </a:r>
            <a:r>
              <a:rPr lang="en-US" sz="1400" dirty="0">
                <a:ea typeface="+mn-lt"/>
                <a:cs typeface="+mn-lt"/>
              </a:rPr>
              <a:t> de </a:t>
            </a:r>
            <a:r>
              <a:rPr lang="en-US" sz="1400" dirty="0" err="1">
                <a:ea typeface="+mn-lt"/>
                <a:cs typeface="+mn-lt"/>
              </a:rPr>
              <a:t>remboursement</a:t>
            </a:r>
            <a:r>
              <a:rPr lang="en-US" sz="1400" dirty="0">
                <a:ea typeface="+mn-lt"/>
                <a:cs typeface="+mn-lt"/>
              </a:rPr>
              <a:t>.</a:t>
            </a:r>
            <a:endParaRPr lang="en-US">
              <a:cs typeface="Arial"/>
            </a:endParaRPr>
          </a:p>
          <a:p>
            <a:pPr algn="just"/>
            <a:endParaRPr lang="en-US" sz="1400" dirty="0">
              <a:ea typeface="+mn-lt"/>
              <a:cs typeface="+mn-lt"/>
            </a:endParaRPr>
          </a:p>
        </p:txBody>
      </p:sp>
      <p:sp>
        <p:nvSpPr>
          <p:cNvPr id="24" name="ZoneTexte 23">
            <a:extLst>
              <a:ext uri="{FF2B5EF4-FFF2-40B4-BE49-F238E27FC236}">
                <a16:creationId xmlns:a16="http://schemas.microsoft.com/office/drawing/2014/main" id="{50038F45-78B1-820B-AEED-52A8FB12AB21}"/>
              </a:ext>
            </a:extLst>
          </p:cNvPr>
          <p:cNvSpPr txBox="1"/>
          <p:nvPr/>
        </p:nvSpPr>
        <p:spPr>
          <a:xfrm>
            <a:off x="1037021" y="4444124"/>
            <a:ext cx="7779406" cy="21390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b="1" u="sng" dirty="0" err="1"/>
              <a:t>hypothèses</a:t>
            </a:r>
            <a:r>
              <a:rPr lang="en-US" sz="1400" b="1" u="sng" dirty="0"/>
              <a:t> métiers :</a:t>
            </a:r>
            <a:endParaRPr lang="en-US" sz="1400" b="1" u="sng" dirty="0">
              <a:cs typeface="Arial"/>
            </a:endParaRPr>
          </a:p>
          <a:p>
            <a:pPr>
              <a:lnSpc>
                <a:spcPct val="150000"/>
              </a:lnSpc>
            </a:pPr>
            <a:r>
              <a:rPr lang="en-US" sz="1400" dirty="0"/>
              <a:t>1. Le </a:t>
            </a:r>
            <a:r>
              <a:rPr lang="en-US" sz="1400" dirty="0" err="1"/>
              <a:t>coût</a:t>
            </a:r>
            <a:r>
              <a:rPr lang="en-US" sz="1400" dirty="0"/>
              <a:t> d’un FN </a:t>
            </a:r>
            <a:r>
              <a:rPr lang="en-US" sz="1400" dirty="0" err="1"/>
              <a:t>représente</a:t>
            </a:r>
            <a:r>
              <a:rPr lang="en-US" sz="1400" dirty="0"/>
              <a:t> 15% du </a:t>
            </a:r>
            <a:r>
              <a:rPr lang="en-US" sz="1400" dirty="0" err="1"/>
              <a:t>montant</a:t>
            </a:r>
            <a:r>
              <a:rPr lang="en-US" sz="1400" dirty="0"/>
              <a:t> </a:t>
            </a:r>
            <a:r>
              <a:rPr lang="en-US" sz="1400" dirty="0" err="1"/>
              <a:t>moyen</a:t>
            </a:r>
            <a:r>
              <a:rPr lang="en-US" sz="1400" dirty="0"/>
              <a:t> de </a:t>
            </a:r>
            <a:r>
              <a:rPr lang="en-US" sz="1400" dirty="0" err="1"/>
              <a:t>crédit</a:t>
            </a:r>
            <a:r>
              <a:rPr lang="en-US" sz="1400" dirty="0"/>
              <a:t> </a:t>
            </a:r>
            <a:r>
              <a:rPr lang="en-US" sz="1400" dirty="0" err="1"/>
              <a:t>attribué</a:t>
            </a:r>
            <a:r>
              <a:rPr lang="en-US" sz="1400" dirty="0"/>
              <a:t> aux </a:t>
            </a:r>
            <a:r>
              <a:rPr lang="en-US" sz="1400" dirty="0" err="1"/>
              <a:t>personnes</a:t>
            </a:r>
            <a:r>
              <a:rPr lang="en-US" sz="1400" dirty="0"/>
              <a:t> </a:t>
            </a:r>
            <a:r>
              <a:rPr lang="en-US" sz="1400" dirty="0" err="1"/>
              <a:t>en</a:t>
            </a:r>
            <a:r>
              <a:rPr lang="en-US" sz="1400" dirty="0"/>
              <a:t> </a:t>
            </a:r>
            <a:r>
              <a:rPr lang="en-US" sz="1400" dirty="0" err="1"/>
              <a:t>défaut</a:t>
            </a:r>
            <a:r>
              <a:rPr lang="en-US" sz="1400" dirty="0"/>
              <a:t>.</a:t>
            </a:r>
            <a:endParaRPr lang="en-US" sz="1400" dirty="0">
              <a:cs typeface="Arial"/>
            </a:endParaRPr>
          </a:p>
          <a:p>
            <a:pPr>
              <a:lnSpc>
                <a:spcPct val="150000"/>
              </a:lnSpc>
            </a:pPr>
            <a:r>
              <a:rPr lang="en-US" sz="1400" dirty="0"/>
              <a:t>2. Le </a:t>
            </a:r>
            <a:r>
              <a:rPr lang="en-US" sz="1400" dirty="0" err="1"/>
              <a:t>coût</a:t>
            </a:r>
            <a:r>
              <a:rPr lang="en-US" sz="1400" dirty="0"/>
              <a:t> d’un FP </a:t>
            </a:r>
            <a:r>
              <a:rPr lang="en-US" sz="1400" dirty="0" err="1"/>
              <a:t>représente</a:t>
            </a:r>
            <a:r>
              <a:rPr lang="en-US" sz="1400" dirty="0"/>
              <a:t> 5% du </a:t>
            </a:r>
            <a:r>
              <a:rPr lang="en-US" sz="1400" dirty="0" err="1"/>
              <a:t>montant</a:t>
            </a:r>
            <a:r>
              <a:rPr lang="en-US" sz="1400" dirty="0"/>
              <a:t> </a:t>
            </a:r>
            <a:r>
              <a:rPr lang="en-US" sz="1400" dirty="0" err="1"/>
              <a:t>moyen</a:t>
            </a:r>
            <a:r>
              <a:rPr lang="en-US" sz="1400" dirty="0"/>
              <a:t> de </a:t>
            </a:r>
            <a:r>
              <a:rPr lang="en-US" sz="1400" dirty="0" err="1"/>
              <a:t>crédit</a:t>
            </a:r>
            <a:r>
              <a:rPr lang="en-US" sz="1400" dirty="0"/>
              <a:t> </a:t>
            </a:r>
            <a:r>
              <a:rPr lang="en-US" sz="1400" dirty="0" err="1"/>
              <a:t>refusé</a:t>
            </a:r>
            <a:r>
              <a:rPr lang="en-US" sz="1400" dirty="0"/>
              <a:t> aux </a:t>
            </a:r>
            <a:r>
              <a:rPr lang="en-US" sz="1400" dirty="0" err="1"/>
              <a:t>personnes</a:t>
            </a:r>
            <a:r>
              <a:rPr lang="en-US" sz="1400" dirty="0"/>
              <a:t> sans </a:t>
            </a:r>
            <a:r>
              <a:rPr lang="en-US" sz="1400" dirty="0" err="1"/>
              <a:t>défaut</a:t>
            </a:r>
            <a:r>
              <a:rPr lang="en-US" sz="1400" dirty="0"/>
              <a:t>.</a:t>
            </a:r>
            <a:endParaRPr lang="en-US" sz="1400" dirty="0">
              <a:cs typeface="Arial"/>
            </a:endParaRPr>
          </a:p>
          <a:p>
            <a:endParaRPr lang="en-US" sz="1400" dirty="0"/>
          </a:p>
          <a:p>
            <a:r>
              <a:rPr lang="en-US" sz="1400" dirty="0"/>
              <a:t>Cela </a:t>
            </a:r>
            <a:r>
              <a:rPr lang="en-US" sz="1400" dirty="0" err="1"/>
              <a:t>donne</a:t>
            </a:r>
            <a:r>
              <a:rPr lang="en-US" sz="1400" dirty="0"/>
              <a:t> un Recall = 15% et </a:t>
            </a:r>
            <a:r>
              <a:rPr lang="en-US" sz="1400" dirty="0" err="1"/>
              <a:t>une</a:t>
            </a:r>
            <a:r>
              <a:rPr lang="en-US" sz="1400" dirty="0"/>
              <a:t> </a:t>
            </a:r>
            <a:r>
              <a:rPr lang="en-US" sz="1400" dirty="0" err="1"/>
              <a:t>précision</a:t>
            </a:r>
            <a:r>
              <a:rPr lang="en-US" sz="1400" dirty="0"/>
              <a:t> = 5% pour un ratio de 7.5%. =&gt; </a:t>
            </a:r>
            <a:r>
              <a:rPr lang="en-US" sz="1400" b="1" dirty="0">
                <a:solidFill>
                  <a:srgbClr val="00B050"/>
                </a:solidFill>
              </a:rPr>
              <a:t>Beta = 2.775</a:t>
            </a:r>
            <a:endParaRPr lang="en-US" sz="1400" b="1" dirty="0">
              <a:solidFill>
                <a:srgbClr val="00B050"/>
              </a:solidFill>
              <a:cs typeface="Arial"/>
            </a:endParaRPr>
          </a:p>
        </p:txBody>
      </p:sp>
    </p:spTree>
    <p:extLst>
      <p:ext uri="{BB962C8B-B14F-4D97-AF65-F5344CB8AC3E}">
        <p14:creationId xmlns:p14="http://schemas.microsoft.com/office/powerpoint/2010/main" val="332263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13" name="Rectangle : coins arrondis 12">
            <a:extLst>
              <a:ext uri="{FF2B5EF4-FFF2-40B4-BE49-F238E27FC236}">
                <a16:creationId xmlns:a16="http://schemas.microsoft.com/office/drawing/2014/main" id="{84AEBD4E-D0E0-EE5A-9A63-61F0BE2A87E9}"/>
              </a:ext>
            </a:extLst>
          </p:cNvPr>
          <p:cNvSpPr/>
          <p:nvPr/>
        </p:nvSpPr>
        <p:spPr>
          <a:xfrm>
            <a:off x="1096165" y="657364"/>
            <a:ext cx="3402920" cy="3001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ea typeface="+mn-lt"/>
                <a:cs typeface="+mn-lt"/>
              </a:rPr>
              <a:t>3.3 Algorithme &amp; optimisation</a:t>
            </a:r>
          </a:p>
        </p:txBody>
      </p:sp>
      <p:sp>
        <p:nvSpPr>
          <p:cNvPr id="2" name="ZoneTexte 1">
            <a:extLst>
              <a:ext uri="{FF2B5EF4-FFF2-40B4-BE49-F238E27FC236}">
                <a16:creationId xmlns:a16="http://schemas.microsoft.com/office/drawing/2014/main" id="{17FCA391-6D82-6887-80BC-D6F3211800C1}"/>
              </a:ext>
            </a:extLst>
          </p:cNvPr>
          <p:cNvSpPr txBox="1"/>
          <p:nvPr/>
        </p:nvSpPr>
        <p:spPr>
          <a:xfrm>
            <a:off x="1037022" y="3874814"/>
            <a:ext cx="78407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cs typeface="Arial"/>
              </a:rPr>
              <a:t>Optimisation</a:t>
            </a:r>
            <a:r>
              <a:rPr lang="en-US" dirty="0">
                <a:cs typeface="Arial"/>
              </a:rPr>
              <a:t> </a:t>
            </a:r>
            <a:r>
              <a:rPr lang="en-US" sz="1400" dirty="0">
                <a:cs typeface="Arial"/>
              </a:rPr>
              <a:t>des </a:t>
            </a:r>
            <a:r>
              <a:rPr lang="en-US" sz="1400" dirty="0" err="1">
                <a:cs typeface="Arial"/>
              </a:rPr>
              <a:t>hyperparamètres</a:t>
            </a:r>
            <a:r>
              <a:rPr lang="en-US" sz="1400" dirty="0">
                <a:cs typeface="Arial"/>
              </a:rPr>
              <a:t> :</a:t>
            </a:r>
            <a:r>
              <a:rPr lang="en-US" dirty="0">
                <a:cs typeface="Arial"/>
              </a:rPr>
              <a:t> </a:t>
            </a:r>
            <a:r>
              <a:rPr lang="en-US" sz="1400" dirty="0" err="1"/>
              <a:t>en</a:t>
            </a:r>
            <a:r>
              <a:rPr lang="en-US" sz="1400" dirty="0"/>
              <a:t> </a:t>
            </a:r>
            <a:r>
              <a:rPr lang="en-US" sz="1400" dirty="0" err="1"/>
              <a:t>utilisatant</a:t>
            </a:r>
            <a:r>
              <a:rPr lang="en-US" sz="1400" dirty="0"/>
              <a:t> </a:t>
            </a:r>
            <a:r>
              <a:rPr lang="en-US" sz="1400" dirty="0" err="1"/>
              <a:t>une</a:t>
            </a:r>
            <a:r>
              <a:rPr lang="en-US" sz="1400" dirty="0"/>
              <a:t> </a:t>
            </a:r>
            <a:r>
              <a:rPr lang="en-US" sz="1400" i="1" dirty="0" err="1"/>
              <a:t>RandomizedSearchCV</a:t>
            </a:r>
            <a:endParaRPr lang="en-US" sz="1400" i="1" dirty="0" err="1">
              <a:cs typeface="Arial"/>
            </a:endParaRPr>
          </a:p>
        </p:txBody>
      </p:sp>
      <p:pic>
        <p:nvPicPr>
          <p:cNvPr id="11" name="Image 11" descr="Une image contenant table&#10;&#10;Description générée automatiquement">
            <a:extLst>
              <a:ext uri="{FF2B5EF4-FFF2-40B4-BE49-F238E27FC236}">
                <a16:creationId xmlns:a16="http://schemas.microsoft.com/office/drawing/2014/main" id="{29F989E7-C318-A0C0-5E66-A91695CD0B6C}"/>
              </a:ext>
            </a:extLst>
          </p:cNvPr>
          <p:cNvPicPr>
            <a:picLocks noChangeAspect="1"/>
          </p:cNvPicPr>
          <p:nvPr/>
        </p:nvPicPr>
        <p:blipFill>
          <a:blip r:embed="rId6"/>
          <a:stretch>
            <a:fillRect/>
          </a:stretch>
        </p:blipFill>
        <p:spPr>
          <a:xfrm>
            <a:off x="5617780" y="1081056"/>
            <a:ext cx="3014717" cy="2077061"/>
          </a:xfrm>
          <a:prstGeom prst="rect">
            <a:avLst/>
          </a:prstGeom>
        </p:spPr>
      </p:pic>
      <p:sp>
        <p:nvSpPr>
          <p:cNvPr id="12" name="ZoneTexte 11">
            <a:extLst>
              <a:ext uri="{FF2B5EF4-FFF2-40B4-BE49-F238E27FC236}">
                <a16:creationId xmlns:a16="http://schemas.microsoft.com/office/drawing/2014/main" id="{5630840A-EF7B-E07C-727D-83FF0202A5A8}"/>
              </a:ext>
            </a:extLst>
          </p:cNvPr>
          <p:cNvSpPr txBox="1"/>
          <p:nvPr/>
        </p:nvSpPr>
        <p:spPr>
          <a:xfrm>
            <a:off x="1037021" y="1115848"/>
            <a:ext cx="430223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u="sng" dirty="0"/>
              <a:t>1- jeu </a:t>
            </a:r>
            <a:r>
              <a:rPr lang="en-US" sz="1400" b="1" u="sng" dirty="0" err="1"/>
              <a:t>d'entraînement</a:t>
            </a:r>
            <a:r>
              <a:rPr lang="en-US" sz="1400" b="1" u="sng" dirty="0"/>
              <a:t> (70% des clients)</a:t>
            </a:r>
            <a:endParaRPr lang="en-US" sz="1400" b="1" u="sng">
              <a:cs typeface="Arial"/>
            </a:endParaRPr>
          </a:p>
        </p:txBody>
      </p:sp>
      <p:sp>
        <p:nvSpPr>
          <p:cNvPr id="20" name="ZoneTexte 19">
            <a:extLst>
              <a:ext uri="{FF2B5EF4-FFF2-40B4-BE49-F238E27FC236}">
                <a16:creationId xmlns:a16="http://schemas.microsoft.com/office/drawing/2014/main" id="{36576702-F8C6-4D73-F66E-7C19677C45F9}"/>
              </a:ext>
            </a:extLst>
          </p:cNvPr>
          <p:cNvSpPr txBox="1"/>
          <p:nvPr/>
        </p:nvSpPr>
        <p:spPr>
          <a:xfrm>
            <a:off x="1037022" y="1457434"/>
            <a:ext cx="4643820" cy="1668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dirty="0"/>
              <a:t>Ce dernier a </a:t>
            </a:r>
            <a:r>
              <a:rPr lang="en-US" sz="1400" dirty="0" err="1"/>
              <a:t>été</a:t>
            </a:r>
            <a:r>
              <a:rPr lang="en-US" sz="1400" dirty="0"/>
              <a:t> </a:t>
            </a:r>
            <a:r>
              <a:rPr lang="en-US" sz="1400" dirty="0" err="1"/>
              <a:t>splitté</a:t>
            </a:r>
            <a:r>
              <a:rPr lang="en-US" sz="1400" dirty="0"/>
              <a:t> </a:t>
            </a:r>
            <a:r>
              <a:rPr lang="en-US" sz="1400" dirty="0" err="1"/>
              <a:t>en</a:t>
            </a:r>
            <a:r>
              <a:rPr lang="en-US" sz="1400" dirty="0"/>
              <a:t> </a:t>
            </a:r>
            <a:r>
              <a:rPr lang="en-US" sz="1400" dirty="0" err="1"/>
              <a:t>plusieurs</a:t>
            </a:r>
            <a:r>
              <a:rPr lang="en-US" sz="1400" dirty="0"/>
              <a:t> folds pour </a:t>
            </a:r>
            <a:endParaRPr lang="fr-FR"/>
          </a:p>
          <a:p>
            <a:pPr algn="just">
              <a:lnSpc>
                <a:spcPct val="150000"/>
              </a:lnSpc>
            </a:pPr>
            <a:r>
              <a:rPr lang="en-US" sz="1400" dirty="0" err="1"/>
              <a:t>entraîner</a:t>
            </a:r>
            <a:r>
              <a:rPr lang="en-US" sz="1400" dirty="0"/>
              <a:t> </a:t>
            </a:r>
            <a:r>
              <a:rPr lang="en-US" sz="1400" dirty="0" err="1"/>
              <a:t>différents</a:t>
            </a:r>
            <a:r>
              <a:rPr lang="en-US" sz="1400" dirty="0"/>
              <a:t> </a:t>
            </a:r>
            <a:r>
              <a:rPr lang="en-US" sz="1400" dirty="0" err="1"/>
              <a:t>modèles</a:t>
            </a:r>
            <a:r>
              <a:rPr lang="en-US" sz="1400" dirty="0"/>
              <a:t> (</a:t>
            </a:r>
            <a:r>
              <a:rPr lang="en-US" sz="1400" dirty="0" err="1"/>
              <a:t>DummyClassifier</a:t>
            </a:r>
            <a:r>
              <a:rPr lang="en-US" sz="1400" dirty="0"/>
              <a:t>, </a:t>
            </a:r>
            <a:endParaRPr lang="en-US" sz="1400">
              <a:cs typeface="Arial" panose="020B0604020202020204"/>
            </a:endParaRPr>
          </a:p>
          <a:p>
            <a:pPr algn="just">
              <a:lnSpc>
                <a:spcPct val="150000"/>
              </a:lnSpc>
            </a:pPr>
            <a:r>
              <a:rPr lang="en-US" sz="1400" dirty="0" err="1"/>
              <a:t>LightGBM</a:t>
            </a:r>
            <a:r>
              <a:rPr lang="en-US" sz="1400" dirty="0"/>
              <a:t>, </a:t>
            </a:r>
            <a:r>
              <a:rPr lang="en-US" sz="1400" dirty="0" err="1"/>
              <a:t>RandomForest</a:t>
            </a:r>
            <a:r>
              <a:rPr lang="en-US" sz="1400" dirty="0"/>
              <a:t> Classifier, </a:t>
            </a:r>
            <a:endParaRPr lang="en-US" sz="1400" dirty="0">
              <a:cs typeface="Arial" panose="020B0604020202020204"/>
            </a:endParaRPr>
          </a:p>
          <a:p>
            <a:pPr algn="just">
              <a:lnSpc>
                <a:spcPct val="150000"/>
              </a:lnSpc>
            </a:pPr>
            <a:r>
              <a:rPr lang="en-US" sz="1400" dirty="0"/>
              <a:t>Logistic Regression) et </a:t>
            </a:r>
            <a:r>
              <a:rPr lang="en-US" sz="1400" dirty="0" err="1"/>
              <a:t>optimiser</a:t>
            </a:r>
            <a:r>
              <a:rPr lang="en-US" sz="1400" dirty="0"/>
              <a:t> </a:t>
            </a:r>
            <a:r>
              <a:rPr lang="en-US" sz="1400" dirty="0" err="1"/>
              <a:t>leurs</a:t>
            </a:r>
            <a:r>
              <a:rPr lang="en-US" sz="1400" dirty="0"/>
              <a:t> </a:t>
            </a:r>
            <a:r>
              <a:rPr lang="en-US" sz="1400" dirty="0" err="1"/>
              <a:t>hyperparamètres</a:t>
            </a:r>
            <a:endParaRPr lang="en-US">
              <a:cs typeface="Arial" panose="020B0604020202020204"/>
            </a:endParaRPr>
          </a:p>
          <a:p>
            <a:pPr algn="just">
              <a:lnSpc>
                <a:spcPct val="150000"/>
              </a:lnSpc>
            </a:pPr>
            <a:r>
              <a:rPr lang="en-US" sz="1400" dirty="0"/>
              <a:t> (cross-validation) </a:t>
            </a:r>
            <a:endParaRPr lang="en-US" dirty="0">
              <a:cs typeface="Arial"/>
            </a:endParaRPr>
          </a:p>
        </p:txBody>
      </p:sp>
      <p:sp>
        <p:nvSpPr>
          <p:cNvPr id="21" name="ZoneTexte 20">
            <a:extLst>
              <a:ext uri="{FF2B5EF4-FFF2-40B4-BE49-F238E27FC236}">
                <a16:creationId xmlns:a16="http://schemas.microsoft.com/office/drawing/2014/main" id="{F00D39BE-85C0-F774-7C4D-6D7C28E8A24D}"/>
              </a:ext>
            </a:extLst>
          </p:cNvPr>
          <p:cNvSpPr txBox="1"/>
          <p:nvPr/>
        </p:nvSpPr>
        <p:spPr>
          <a:xfrm>
            <a:off x="1037020" y="3384330"/>
            <a:ext cx="790202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u="sng" dirty="0">
                <a:ea typeface="+mn-lt"/>
                <a:cs typeface="+mn-lt"/>
              </a:rPr>
              <a:t>2- jeu de test (30% des clients) : </a:t>
            </a:r>
            <a:r>
              <a:rPr lang="en-US" sz="1400" dirty="0">
                <a:ea typeface="+mn-lt"/>
                <a:cs typeface="+mn-lt"/>
              </a:rPr>
              <a:t>Ce dernier a </a:t>
            </a:r>
            <a:r>
              <a:rPr lang="en-US" sz="1400" dirty="0" err="1">
                <a:ea typeface="+mn-lt"/>
                <a:cs typeface="+mn-lt"/>
              </a:rPr>
              <a:t>été</a:t>
            </a:r>
            <a:r>
              <a:rPr lang="en-US" sz="1400" dirty="0">
                <a:ea typeface="+mn-lt"/>
                <a:cs typeface="+mn-lt"/>
              </a:rPr>
              <a:t> </a:t>
            </a:r>
            <a:r>
              <a:rPr lang="en-US" sz="1400" dirty="0" err="1">
                <a:ea typeface="+mn-lt"/>
                <a:cs typeface="+mn-lt"/>
              </a:rPr>
              <a:t>utilisé</a:t>
            </a:r>
            <a:r>
              <a:rPr lang="en-US" sz="1400" dirty="0">
                <a:ea typeface="+mn-lt"/>
                <a:cs typeface="+mn-lt"/>
              </a:rPr>
              <a:t> pour </a:t>
            </a:r>
            <a:r>
              <a:rPr lang="en-US" sz="1400" dirty="0" err="1">
                <a:ea typeface="+mn-lt"/>
                <a:cs typeface="+mn-lt"/>
              </a:rPr>
              <a:t>évaluer</a:t>
            </a:r>
            <a:r>
              <a:rPr lang="en-US" sz="1400" dirty="0">
                <a:ea typeface="+mn-lt"/>
                <a:cs typeface="+mn-lt"/>
              </a:rPr>
              <a:t> les </a:t>
            </a:r>
            <a:r>
              <a:rPr lang="en-US" sz="1400" dirty="0" err="1">
                <a:ea typeface="+mn-lt"/>
                <a:cs typeface="+mn-lt"/>
              </a:rPr>
              <a:t>modèles</a:t>
            </a:r>
            <a:r>
              <a:rPr lang="en-US" sz="1400" dirty="0">
                <a:ea typeface="+mn-lt"/>
                <a:cs typeface="+mn-lt"/>
              </a:rPr>
              <a:t> </a:t>
            </a:r>
            <a:r>
              <a:rPr lang="en-US" sz="1400" dirty="0" err="1">
                <a:ea typeface="+mn-lt"/>
                <a:cs typeface="+mn-lt"/>
              </a:rPr>
              <a:t>testés</a:t>
            </a:r>
            <a:r>
              <a:rPr lang="en-US" sz="1400" dirty="0">
                <a:ea typeface="+mn-lt"/>
                <a:cs typeface="+mn-lt"/>
              </a:rPr>
              <a:t>.</a:t>
            </a:r>
            <a:endParaRPr lang="fr-FR" dirty="0">
              <a:cs typeface="Arial"/>
            </a:endParaRPr>
          </a:p>
        </p:txBody>
      </p:sp>
      <p:sp>
        <p:nvSpPr>
          <p:cNvPr id="22" name="ZoneTexte 21">
            <a:extLst>
              <a:ext uri="{FF2B5EF4-FFF2-40B4-BE49-F238E27FC236}">
                <a16:creationId xmlns:a16="http://schemas.microsoft.com/office/drawing/2014/main" id="{699DE626-CD4E-1A86-32D1-9B93D7722F64}"/>
              </a:ext>
            </a:extLst>
          </p:cNvPr>
          <p:cNvSpPr txBox="1"/>
          <p:nvPr/>
        </p:nvSpPr>
        <p:spPr>
          <a:xfrm>
            <a:off x="1037022" y="4549228"/>
            <a:ext cx="784071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Le </a:t>
            </a:r>
            <a:r>
              <a:rPr lang="en-US" sz="1400" dirty="0" err="1"/>
              <a:t>modèle</a:t>
            </a:r>
            <a:r>
              <a:rPr lang="en-US" sz="1400" dirty="0"/>
              <a:t> </a:t>
            </a:r>
            <a:r>
              <a:rPr lang="en-US" sz="1400" dirty="0" err="1"/>
              <a:t>ayant</a:t>
            </a:r>
            <a:r>
              <a:rPr lang="en-US" sz="1400" dirty="0"/>
              <a:t> le </a:t>
            </a:r>
            <a:r>
              <a:rPr lang="en-US" sz="1400" dirty="0" err="1"/>
              <a:t>meilleur</a:t>
            </a:r>
            <a:r>
              <a:rPr lang="en-US" sz="1400" dirty="0"/>
              <a:t> score (F–Beta score) a </a:t>
            </a:r>
            <a:r>
              <a:rPr lang="en-US" sz="1400" dirty="0" err="1"/>
              <a:t>été</a:t>
            </a:r>
            <a:r>
              <a:rPr lang="en-US" sz="1400" dirty="0"/>
              <a:t> </a:t>
            </a:r>
            <a:r>
              <a:rPr lang="en-US" sz="1400" dirty="0" err="1"/>
              <a:t>retenu</a:t>
            </a:r>
            <a:r>
              <a:rPr lang="en-US" sz="1400" dirty="0"/>
              <a:t>. (LGBMC) </a:t>
            </a:r>
            <a:endParaRPr lang="en-US" sz="1400" dirty="0">
              <a:cs typeface="Arial"/>
            </a:endParaRPr>
          </a:p>
        </p:txBody>
      </p:sp>
    </p:spTree>
    <p:extLst>
      <p:ext uri="{BB962C8B-B14F-4D97-AF65-F5344CB8AC3E}">
        <p14:creationId xmlns:p14="http://schemas.microsoft.com/office/powerpoint/2010/main" val="253744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997373" y="38542"/>
            <a:ext cx="7699354" cy="1160213"/>
          </a:xfrm>
        </p:spPr>
        <p:txBody>
          <a:bodyPr vert="horz" lIns="91440" tIns="0" rIns="91440" bIns="45720" rtlCol="0" anchor="t">
            <a:normAutofit/>
          </a:bodyPr>
          <a:lstStyle/>
          <a:p>
            <a:pPr algn="ctr">
              <a:spcBef>
                <a:spcPts val="400"/>
              </a:spcBef>
              <a:spcAft>
                <a:spcPts val="0"/>
              </a:spcAft>
            </a:pPr>
            <a:r>
              <a:rPr lang="fr-FR" sz="2000" b="1" u="sng" dirty="0">
                <a:ea typeface="+mn-lt"/>
                <a:cs typeface="+mn-lt"/>
              </a:rPr>
              <a:t>PROJET 7 – « IMPLÉMENTEZ UN MODÈLE DE SCORING »</a:t>
            </a:r>
            <a:endParaRPr lang="fr-FR" dirty="0">
              <a:cs typeface="Arial" panose="020B0604020202020204"/>
            </a:endParaRPr>
          </a:p>
        </p:txBody>
      </p:sp>
      <p:cxnSp>
        <p:nvCxnSpPr>
          <p:cNvPr id="4" name="Connecteur droit avec flèche 3">
            <a:extLst>
              <a:ext uri="{FF2B5EF4-FFF2-40B4-BE49-F238E27FC236}">
                <a16:creationId xmlns:a16="http://schemas.microsoft.com/office/drawing/2014/main" id="{EA9C7193-ED87-C788-F162-01BC65F011A3}"/>
              </a:ext>
            </a:extLst>
          </p:cNvPr>
          <p:cNvCxnSpPr/>
          <p:nvPr/>
        </p:nvCxnSpPr>
        <p:spPr>
          <a:xfrm>
            <a:off x="1039154" y="507148"/>
            <a:ext cx="7871133" cy="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 5">
            <a:extLst>
              <a:ext uri="{FF2B5EF4-FFF2-40B4-BE49-F238E27FC236}">
                <a16:creationId xmlns:a16="http://schemas.microsoft.com/office/drawing/2014/main" id="{372B09FB-9012-F025-CAA9-01AABE290B42}"/>
              </a:ext>
            </a:extLst>
          </p:cNvPr>
          <p:cNvPicPr>
            <a:picLocks noChangeAspect="1"/>
          </p:cNvPicPr>
          <p:nvPr/>
        </p:nvPicPr>
        <p:blipFill>
          <a:blip r:embed="rId4"/>
          <a:stretch>
            <a:fillRect/>
          </a:stretch>
        </p:blipFill>
        <p:spPr>
          <a:xfrm>
            <a:off x="10139363" y="6053138"/>
            <a:ext cx="733425" cy="733425"/>
          </a:xfrm>
          <a:prstGeom prst="rect">
            <a:avLst/>
          </a:prstGeom>
        </p:spPr>
      </p:pic>
      <p:sp>
        <p:nvSpPr>
          <p:cNvPr id="6" name="ZoneTexte 5">
            <a:extLst>
              <a:ext uri="{FF2B5EF4-FFF2-40B4-BE49-F238E27FC236}">
                <a16:creationId xmlns:a16="http://schemas.microsoft.com/office/drawing/2014/main" id="{E6AC4CFA-0766-A748-1805-2E1DCC4F9BF1}"/>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sp>
        <p:nvSpPr>
          <p:cNvPr id="7" name="ZoneTexte 6">
            <a:extLst>
              <a:ext uri="{FF2B5EF4-FFF2-40B4-BE49-F238E27FC236}">
                <a16:creationId xmlns:a16="http://schemas.microsoft.com/office/drawing/2014/main" id="{CC3F45FD-EBF0-CC9D-79E2-D9E7E57A76EA}"/>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grpSp>
        <p:nvGrpSpPr>
          <p:cNvPr id="10" name="Groupe 9">
            <a:extLst>
              <a:ext uri="{FF2B5EF4-FFF2-40B4-BE49-F238E27FC236}">
                <a16:creationId xmlns:a16="http://schemas.microsoft.com/office/drawing/2014/main" id="{1CE61ED2-C353-0BFA-409B-21F64AC5A2CB}"/>
              </a:ext>
            </a:extLst>
          </p:cNvPr>
          <p:cNvGrpSpPr/>
          <p:nvPr/>
        </p:nvGrpSpPr>
        <p:grpSpPr>
          <a:xfrm>
            <a:off x="9320097" y="161897"/>
            <a:ext cx="2490903" cy="5027453"/>
            <a:chOff x="9505950" y="161897"/>
            <a:chExt cx="2305050" cy="5027453"/>
          </a:xfrm>
        </p:grpSpPr>
        <p:pic>
          <p:nvPicPr>
            <p:cNvPr id="8" name="Image 8">
              <a:extLst>
                <a:ext uri="{FF2B5EF4-FFF2-40B4-BE49-F238E27FC236}">
                  <a16:creationId xmlns:a16="http://schemas.microsoft.com/office/drawing/2014/main" id="{CCA1E1A4-1C65-575F-E52C-54AAE2BB14C2}"/>
                </a:ext>
              </a:extLst>
            </p:cNvPr>
            <p:cNvPicPr>
              <a:picLocks noChangeAspect="1"/>
            </p:cNvPicPr>
            <p:nvPr/>
          </p:nvPicPr>
          <p:blipFill>
            <a:blip r:embed="rId5"/>
            <a:stretch>
              <a:fillRect/>
            </a:stretch>
          </p:blipFill>
          <p:spPr>
            <a:xfrm>
              <a:off x="9505950" y="161897"/>
              <a:ext cx="2305050" cy="3105207"/>
            </a:xfrm>
            <a:prstGeom prst="rect">
              <a:avLst/>
            </a:prstGeom>
          </p:spPr>
        </p:pic>
        <p:pic>
          <p:nvPicPr>
            <p:cNvPr id="9" name="Image 9">
              <a:extLst>
                <a:ext uri="{FF2B5EF4-FFF2-40B4-BE49-F238E27FC236}">
                  <a16:creationId xmlns:a16="http://schemas.microsoft.com/office/drawing/2014/main" id="{618ADA47-A6DA-588C-1AA4-A8F89DCA45CF}"/>
                </a:ext>
              </a:extLst>
            </p:cNvPr>
            <p:cNvPicPr>
              <a:picLocks noChangeAspect="1"/>
            </p:cNvPicPr>
            <p:nvPr/>
          </p:nvPicPr>
          <p:blipFill>
            <a:blip r:embed="rId6"/>
            <a:stretch>
              <a:fillRect/>
            </a:stretch>
          </p:blipFill>
          <p:spPr>
            <a:xfrm>
              <a:off x="9505950" y="3268849"/>
              <a:ext cx="2305050" cy="1920501"/>
            </a:xfrm>
            <a:prstGeom prst="rect">
              <a:avLst/>
            </a:prstGeom>
          </p:spPr>
        </p:pic>
      </p:grpSp>
      <p:sp>
        <p:nvSpPr>
          <p:cNvPr id="13" name="Rectangle : coins arrondis 12">
            <a:extLst>
              <a:ext uri="{FF2B5EF4-FFF2-40B4-BE49-F238E27FC236}">
                <a16:creationId xmlns:a16="http://schemas.microsoft.com/office/drawing/2014/main" id="{84AEBD4E-D0E0-EE5A-9A63-61F0BE2A87E9}"/>
              </a:ext>
            </a:extLst>
          </p:cNvPr>
          <p:cNvSpPr/>
          <p:nvPr/>
        </p:nvSpPr>
        <p:spPr>
          <a:xfrm>
            <a:off x="1096165" y="657364"/>
            <a:ext cx="4907870" cy="30019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ea typeface="+mn-lt"/>
                <a:cs typeface="+mn-lt"/>
              </a:rPr>
              <a:t>3.4 interprétabilité globale et locale du modèle</a:t>
            </a:r>
          </a:p>
        </p:txBody>
      </p:sp>
      <p:sp>
        <p:nvSpPr>
          <p:cNvPr id="14" name="Rectangle : coins arrondis 13">
            <a:extLst>
              <a:ext uri="{FF2B5EF4-FFF2-40B4-BE49-F238E27FC236}">
                <a16:creationId xmlns:a16="http://schemas.microsoft.com/office/drawing/2014/main" id="{876DAF23-C409-1AB8-48C3-E71A724FCD46}"/>
              </a:ext>
            </a:extLst>
          </p:cNvPr>
          <p:cNvSpPr/>
          <p:nvPr/>
        </p:nvSpPr>
        <p:spPr>
          <a:xfrm>
            <a:off x="3114675" y="3533775"/>
            <a:ext cx="1495425"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cs typeface="Arial"/>
                <a:hlinkClick r:id="rId7"/>
              </a:rPr>
              <a:t>Lancer la Démo</a:t>
            </a:r>
            <a:endParaRPr lang="fr-FR" sz="1400" dirty="0">
              <a:cs typeface="Arial"/>
            </a:endParaRPr>
          </a:p>
        </p:txBody>
      </p:sp>
      <p:pic>
        <p:nvPicPr>
          <p:cNvPr id="16" name="Image 16" descr="Une image contenant table&#10;&#10;Description générée automatiquement">
            <a:extLst>
              <a:ext uri="{FF2B5EF4-FFF2-40B4-BE49-F238E27FC236}">
                <a16:creationId xmlns:a16="http://schemas.microsoft.com/office/drawing/2014/main" id="{06BD58E8-59E4-330B-76BF-948AFA362EB5}"/>
              </a:ext>
            </a:extLst>
          </p:cNvPr>
          <p:cNvPicPr>
            <a:picLocks noChangeAspect="1"/>
          </p:cNvPicPr>
          <p:nvPr/>
        </p:nvPicPr>
        <p:blipFill>
          <a:blip r:embed="rId8"/>
          <a:stretch>
            <a:fillRect/>
          </a:stretch>
        </p:blipFill>
        <p:spPr>
          <a:xfrm>
            <a:off x="4781550" y="1258449"/>
            <a:ext cx="3914775" cy="2626603"/>
          </a:xfrm>
          <a:prstGeom prst="rect">
            <a:avLst/>
          </a:prstGeom>
        </p:spPr>
      </p:pic>
      <p:pic>
        <p:nvPicPr>
          <p:cNvPr id="17" name="Média en ligne 16" title="Loan application scoring dashboard">
            <a:hlinkClick r:id="" action="ppaction://media"/>
            <a:extLst>
              <a:ext uri="{FF2B5EF4-FFF2-40B4-BE49-F238E27FC236}">
                <a16:creationId xmlns:a16="http://schemas.microsoft.com/office/drawing/2014/main" id="{B6FD1757-923B-BE7F-D73D-BC22DAEF2034}"/>
              </a:ext>
            </a:extLst>
          </p:cNvPr>
          <p:cNvPicPr>
            <a:picLocks noRot="1" noChangeAspect="1"/>
          </p:cNvPicPr>
          <p:nvPr>
            <a:videoFile r:link="rId1"/>
          </p:nvPr>
        </p:nvPicPr>
        <p:blipFill>
          <a:blip r:embed="rId9"/>
          <a:stretch>
            <a:fillRect/>
          </a:stretch>
        </p:blipFill>
        <p:spPr>
          <a:xfrm>
            <a:off x="6149975" y="4083050"/>
            <a:ext cx="2540000" cy="1435100"/>
          </a:xfrm>
          <a:prstGeom prst="rect">
            <a:avLst/>
          </a:prstGeom>
        </p:spPr>
      </p:pic>
      <p:sp>
        <p:nvSpPr>
          <p:cNvPr id="18" name="Rectangle : coins arrondis 17">
            <a:extLst>
              <a:ext uri="{FF2B5EF4-FFF2-40B4-BE49-F238E27FC236}">
                <a16:creationId xmlns:a16="http://schemas.microsoft.com/office/drawing/2014/main" id="{9BCDB21D-9153-4D0E-CA2A-95248FBE11AA}"/>
              </a:ext>
            </a:extLst>
          </p:cNvPr>
          <p:cNvSpPr/>
          <p:nvPr/>
        </p:nvSpPr>
        <p:spPr>
          <a:xfrm>
            <a:off x="3114675" y="2724150"/>
            <a:ext cx="1495425"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cs typeface="Arial"/>
                <a:hlinkClick r:id="rId10"/>
              </a:rPr>
              <a:t>Lien GitHub</a:t>
            </a:r>
            <a:endParaRPr lang="fr-FR" sz="1400" dirty="0">
              <a:cs typeface="Arial"/>
            </a:endParaRPr>
          </a:p>
        </p:txBody>
      </p:sp>
    </p:spTree>
    <p:extLst>
      <p:ext uri="{BB962C8B-B14F-4D97-AF65-F5344CB8AC3E}">
        <p14:creationId xmlns:p14="http://schemas.microsoft.com/office/powerpoint/2010/main" val="261468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ous-titre 14">
            <a:extLst>
              <a:ext uri="{FF2B5EF4-FFF2-40B4-BE49-F238E27FC236}">
                <a16:creationId xmlns:a16="http://schemas.microsoft.com/office/drawing/2014/main" id="{F3C94A61-06F7-0D32-19D8-D9730DBB6ECD}"/>
              </a:ext>
            </a:extLst>
          </p:cNvPr>
          <p:cNvSpPr>
            <a:spLocks noGrp="1"/>
          </p:cNvSpPr>
          <p:nvPr>
            <p:ph type="subTitle" idx="1"/>
          </p:nvPr>
        </p:nvSpPr>
        <p:spPr>
          <a:xfrm>
            <a:off x="1886449" y="2392611"/>
            <a:ext cx="5357600" cy="1160213"/>
          </a:xfrm>
        </p:spPr>
        <p:txBody>
          <a:bodyPr vert="horz" lIns="91440" tIns="0" rIns="91440" bIns="45720" rtlCol="0" anchor="ctr">
            <a:normAutofit/>
          </a:bodyPr>
          <a:lstStyle/>
          <a:p>
            <a:pPr algn="ctr"/>
            <a:r>
              <a:rPr lang="fr-FR" sz="6000" b="1" dirty="0">
                <a:cs typeface="Arial"/>
              </a:rPr>
              <a:t>MERCI</a:t>
            </a:r>
            <a:endParaRPr lang="fr-FR" sz="6000" b="1" dirty="0"/>
          </a:p>
        </p:txBody>
      </p:sp>
      <p:pic>
        <p:nvPicPr>
          <p:cNvPr id="17" name="Image 5">
            <a:extLst>
              <a:ext uri="{FF2B5EF4-FFF2-40B4-BE49-F238E27FC236}">
                <a16:creationId xmlns:a16="http://schemas.microsoft.com/office/drawing/2014/main" id="{20EDC3AF-1097-8793-FD4F-820D203B4DE3}"/>
              </a:ext>
            </a:extLst>
          </p:cNvPr>
          <p:cNvPicPr>
            <a:picLocks noChangeAspect="1"/>
          </p:cNvPicPr>
          <p:nvPr/>
        </p:nvPicPr>
        <p:blipFill>
          <a:blip r:embed="rId3"/>
          <a:stretch>
            <a:fillRect/>
          </a:stretch>
        </p:blipFill>
        <p:spPr>
          <a:xfrm>
            <a:off x="10139363" y="6053138"/>
            <a:ext cx="733425" cy="733425"/>
          </a:xfrm>
          <a:prstGeom prst="rect">
            <a:avLst/>
          </a:prstGeom>
        </p:spPr>
      </p:pic>
      <p:sp>
        <p:nvSpPr>
          <p:cNvPr id="19" name="ZoneTexte 18">
            <a:extLst>
              <a:ext uri="{FF2B5EF4-FFF2-40B4-BE49-F238E27FC236}">
                <a16:creationId xmlns:a16="http://schemas.microsoft.com/office/drawing/2014/main" id="{CFE4230F-30C9-00BC-519F-F74F4D010D12}"/>
              </a:ext>
            </a:extLst>
          </p:cNvPr>
          <p:cNvSpPr txBox="1"/>
          <p:nvPr/>
        </p:nvSpPr>
        <p:spPr>
          <a:xfrm>
            <a:off x="8982075" y="5610225"/>
            <a:ext cx="3114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7030A0"/>
                </a:solidFill>
              </a:rPr>
              <a:t>OC : OPENCLASSROOMS</a:t>
            </a:r>
            <a:endParaRPr lang="fr-FR" b="1" dirty="0">
              <a:solidFill>
                <a:srgbClr val="7030A0"/>
              </a:solidFill>
              <a:cs typeface="Arial"/>
            </a:endParaRPr>
          </a:p>
        </p:txBody>
      </p:sp>
      <p:grpSp>
        <p:nvGrpSpPr>
          <p:cNvPr id="26" name="Groupe 25">
            <a:extLst>
              <a:ext uri="{FF2B5EF4-FFF2-40B4-BE49-F238E27FC236}">
                <a16:creationId xmlns:a16="http://schemas.microsoft.com/office/drawing/2014/main" id="{89B756D4-B9BF-A61E-123B-67666320575B}"/>
              </a:ext>
            </a:extLst>
          </p:cNvPr>
          <p:cNvGrpSpPr/>
          <p:nvPr/>
        </p:nvGrpSpPr>
        <p:grpSpPr>
          <a:xfrm>
            <a:off x="9320097" y="161897"/>
            <a:ext cx="2490903" cy="5027453"/>
            <a:chOff x="9505950" y="161897"/>
            <a:chExt cx="2305050" cy="5027453"/>
          </a:xfrm>
        </p:grpSpPr>
        <p:pic>
          <p:nvPicPr>
            <p:cNvPr id="24" name="Image 8">
              <a:extLst>
                <a:ext uri="{FF2B5EF4-FFF2-40B4-BE49-F238E27FC236}">
                  <a16:creationId xmlns:a16="http://schemas.microsoft.com/office/drawing/2014/main" id="{C05A8E88-1794-FB28-678D-BFD60A33E408}"/>
                </a:ext>
              </a:extLst>
            </p:cNvPr>
            <p:cNvPicPr>
              <a:picLocks noChangeAspect="1"/>
            </p:cNvPicPr>
            <p:nvPr/>
          </p:nvPicPr>
          <p:blipFill>
            <a:blip r:embed="rId4"/>
            <a:stretch>
              <a:fillRect/>
            </a:stretch>
          </p:blipFill>
          <p:spPr>
            <a:xfrm>
              <a:off x="9505950" y="161897"/>
              <a:ext cx="2305050" cy="3105207"/>
            </a:xfrm>
            <a:prstGeom prst="rect">
              <a:avLst/>
            </a:prstGeom>
          </p:spPr>
        </p:pic>
        <p:pic>
          <p:nvPicPr>
            <p:cNvPr id="25" name="Image 9">
              <a:extLst>
                <a:ext uri="{FF2B5EF4-FFF2-40B4-BE49-F238E27FC236}">
                  <a16:creationId xmlns:a16="http://schemas.microsoft.com/office/drawing/2014/main" id="{138EC892-56F2-C64F-B9A4-E808DEED2BB1}"/>
                </a:ext>
              </a:extLst>
            </p:cNvPr>
            <p:cNvPicPr>
              <a:picLocks noChangeAspect="1"/>
            </p:cNvPicPr>
            <p:nvPr/>
          </p:nvPicPr>
          <p:blipFill>
            <a:blip r:embed="rId5"/>
            <a:stretch>
              <a:fillRect/>
            </a:stretch>
          </p:blipFill>
          <p:spPr>
            <a:xfrm>
              <a:off x="9505950" y="3268849"/>
              <a:ext cx="2305050" cy="1920501"/>
            </a:xfrm>
            <a:prstGeom prst="rect">
              <a:avLst/>
            </a:prstGeom>
          </p:spPr>
        </p:pic>
      </p:grpSp>
      <p:sp>
        <p:nvSpPr>
          <p:cNvPr id="28" name="ZoneTexte 27">
            <a:extLst>
              <a:ext uri="{FF2B5EF4-FFF2-40B4-BE49-F238E27FC236}">
                <a16:creationId xmlns:a16="http://schemas.microsoft.com/office/drawing/2014/main" id="{4AE35DDB-5BD3-8772-65D2-C247641B8AC5}"/>
              </a:ext>
            </a:extLst>
          </p:cNvPr>
          <p:cNvSpPr txBox="1"/>
          <p:nvPr/>
        </p:nvSpPr>
        <p:spPr>
          <a:xfrm>
            <a:off x="3248025" y="6591300"/>
            <a:ext cx="5705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400" dirty="0"/>
              <a:t>A.HAMEG Data </a:t>
            </a:r>
            <a:r>
              <a:rPr lang="fr-FR" sz="1400" noProof="1"/>
              <a:t>Scientist</a:t>
            </a:r>
            <a:r>
              <a:rPr lang="fr-FR" sz="1400" dirty="0"/>
              <a:t> 24 juin 2022</a:t>
            </a:r>
            <a:r>
              <a:rPr lang="fr-FR" sz="1400" dirty="0">
                <a:solidFill>
                  <a:srgbClr val="000000"/>
                </a:solidFill>
                <a:cs typeface="Arial"/>
              </a:rPr>
              <a:t>​</a:t>
            </a:r>
            <a:endParaRPr lang="fr-FR" sz="1400" dirty="0"/>
          </a:p>
        </p:txBody>
      </p:sp>
    </p:spTree>
    <p:extLst>
      <p:ext uri="{BB962C8B-B14F-4D97-AF65-F5344CB8AC3E}">
        <p14:creationId xmlns:p14="http://schemas.microsoft.com/office/powerpoint/2010/main" val="512959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Grand écran</PresentationFormat>
  <Paragraphs>1</Paragraphs>
  <Slides>9</Slides>
  <Notes>9</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Madison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737</cp:revision>
  <dcterms:created xsi:type="dcterms:W3CDTF">2022-06-22T08:23:13Z</dcterms:created>
  <dcterms:modified xsi:type="dcterms:W3CDTF">2022-06-23T13:01:23Z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