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70" r:id="rId6"/>
    <p:sldId id="266" r:id="rId7"/>
    <p:sldId id="267" r:id="rId8"/>
    <p:sldId id="268" r:id="rId9"/>
    <p:sldId id="263" r:id="rId10"/>
    <p:sldId id="260" r:id="rId11"/>
    <p:sldId id="264" r:id="rId12"/>
    <p:sldId id="265" r:id="rId13"/>
    <p:sldId id="269" r:id="rId14"/>
    <p:sldId id="277" r:id="rId15"/>
    <p:sldId id="271" r:id="rId16"/>
    <p:sldId id="293" r:id="rId17"/>
    <p:sldId id="272" r:id="rId18"/>
    <p:sldId id="273" r:id="rId19"/>
    <p:sldId id="274" r:id="rId20"/>
    <p:sldId id="297" r:id="rId21"/>
    <p:sldId id="275" r:id="rId22"/>
    <p:sldId id="276" r:id="rId23"/>
    <p:sldId id="278" r:id="rId24"/>
    <p:sldId id="296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8" r:id="rId38"/>
    <p:sldId id="299" r:id="rId39"/>
    <p:sldId id="291" r:id="rId40"/>
    <p:sldId id="262" r:id="rId41"/>
    <p:sldId id="29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50CAA5-096F-47F3-8163-C4521D8332C8}">
          <p14:sldIdLst>
            <p14:sldId id="256"/>
            <p14:sldId id="257"/>
            <p14:sldId id="258"/>
            <p14:sldId id="259"/>
            <p14:sldId id="270"/>
            <p14:sldId id="266"/>
            <p14:sldId id="267"/>
            <p14:sldId id="268"/>
            <p14:sldId id="263"/>
            <p14:sldId id="260"/>
            <p14:sldId id="264"/>
            <p14:sldId id="265"/>
            <p14:sldId id="269"/>
            <p14:sldId id="277"/>
            <p14:sldId id="271"/>
            <p14:sldId id="293"/>
            <p14:sldId id="272"/>
            <p14:sldId id="273"/>
            <p14:sldId id="274"/>
            <p14:sldId id="297"/>
            <p14:sldId id="275"/>
            <p14:sldId id="276"/>
            <p14:sldId id="278"/>
            <p14:sldId id="296"/>
            <p14:sldId id="279"/>
            <p14:sldId id="280"/>
            <p14:sldId id="282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8"/>
            <p14:sldId id="299"/>
            <p14:sldId id="291"/>
            <p14:sldId id="262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 El-Sabbagh" initials="AE" lastIdx="1" clrIdx="0">
    <p:extLst>
      <p:ext uri="{19B8F6BF-5375-455C-9EA6-DF929625EA0E}">
        <p15:presenceInfo xmlns:p15="http://schemas.microsoft.com/office/powerpoint/2012/main" userId="02683489bdc3e9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433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6T20:54:58.902" idx="1">
    <p:pos x="7152" y="23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0560F-4D76-4D87-81D1-C364603FFB47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71496-B74F-4734-8591-B6F3F87BB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5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meant to show</a:t>
            </a:r>
            <a:r>
              <a:rPr lang="en-GB" baseline="0" dirty="0" smtClean="0"/>
              <a:t> why they should care, next slides explains how these labels are obtained through pharmacovigilance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71496-B74F-4734-8591-B6F3F87BB2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38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Stop here</a:t>
            </a:r>
            <a:r>
              <a:rPr lang="en-GB" baseline="0" dirty="0" smtClean="0"/>
              <a:t> and open up </a:t>
            </a:r>
            <a:r>
              <a:rPr lang="en-GB" baseline="0" dirty="0" err="1" smtClean="0"/>
              <a:t>tensorflow</a:t>
            </a:r>
            <a:r>
              <a:rPr lang="en-GB" baseline="0" dirty="0" smtClean="0"/>
              <a:t> projector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71496-B74F-4734-8591-B6F3F87BB21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2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71496-B74F-4734-8591-B6F3F87BB2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70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5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9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9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6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8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62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9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9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80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3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3167"/>
            <a:ext cx="9144000" cy="2387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Machine Learning for Extraction and Classification </a:t>
            </a:r>
            <a:r>
              <a:rPr lang="en-US" sz="2800" b="1" dirty="0">
                <a:solidFill>
                  <a:schemeClr val="accent5"/>
                </a:solidFill>
              </a:rPr>
              <a:t>o</a:t>
            </a:r>
            <a:r>
              <a:rPr lang="en-US" sz="2800" b="1" dirty="0" smtClean="0">
                <a:solidFill>
                  <a:schemeClr val="accent5"/>
                </a:solidFill>
              </a:rPr>
              <a:t>f Adverse Drug </a:t>
            </a:r>
            <a:r>
              <a:rPr lang="en-US" sz="2800" b="1" dirty="0" smtClean="0">
                <a:solidFill>
                  <a:schemeClr val="accent5"/>
                </a:solidFill>
              </a:rPr>
              <a:t>Events </a:t>
            </a:r>
            <a:r>
              <a:rPr lang="en-US" sz="2800" b="1" dirty="0" smtClean="0">
                <a:solidFill>
                  <a:schemeClr val="accent5"/>
                </a:solidFill>
              </a:rPr>
              <a:t>from social Media</a:t>
            </a:r>
            <a:endParaRPr lang="en-GB" sz="28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69275"/>
            <a:ext cx="9144000" cy="2248929"/>
          </a:xfrm>
        </p:spPr>
        <p:txBody>
          <a:bodyPr>
            <a:normAutofit/>
          </a:bodyPr>
          <a:lstStyle/>
          <a:p>
            <a:r>
              <a:rPr lang="en-US" dirty="0"/>
              <a:t>Name: Ahmed </a:t>
            </a:r>
            <a:r>
              <a:rPr lang="en-US" dirty="0" err="1"/>
              <a:t>Hossam</a:t>
            </a:r>
            <a:r>
              <a:rPr lang="en-US" dirty="0"/>
              <a:t> Ahmed Mohamed El </a:t>
            </a:r>
            <a:r>
              <a:rPr lang="en-US" dirty="0" err="1"/>
              <a:t>Sabbagh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Supervised By: </a:t>
            </a:r>
            <a:r>
              <a:rPr lang="en-US" dirty="0"/>
              <a:t>Prof. </a:t>
            </a:r>
            <a:r>
              <a:rPr lang="en-US" dirty="0" err="1"/>
              <a:t>Kahled</a:t>
            </a:r>
            <a:r>
              <a:rPr lang="en-US" dirty="0"/>
              <a:t> </a:t>
            </a:r>
            <a:r>
              <a:rPr lang="en-US" dirty="0" err="1"/>
              <a:t>Nagaty</a:t>
            </a:r>
            <a:endParaRPr lang="en-GB" dirty="0"/>
          </a:p>
          <a:p>
            <a:r>
              <a:rPr lang="en-US" dirty="0" smtClean="0"/>
              <a:t>&amp; Associate Prof</a:t>
            </a:r>
            <a:r>
              <a:rPr lang="en-US" dirty="0"/>
              <a:t>. </a:t>
            </a:r>
            <a:r>
              <a:rPr lang="en-US" dirty="0" err="1"/>
              <a:t>Nahla</a:t>
            </a:r>
            <a:r>
              <a:rPr lang="en-US" dirty="0"/>
              <a:t> </a:t>
            </a:r>
            <a:r>
              <a:rPr lang="en-US" dirty="0" err="1" smtClean="0"/>
              <a:t>Barakat</a:t>
            </a:r>
            <a:r>
              <a:rPr lang="en-US" dirty="0" smtClean="0"/>
              <a:t> </a:t>
            </a:r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9346" cy="66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9195"/>
          </a:xfrm>
        </p:spPr>
        <p:txBody>
          <a:bodyPr/>
          <a:lstStyle/>
          <a:p>
            <a:r>
              <a:rPr lang="en-GB" dirty="0" smtClean="0"/>
              <a:t>Step1: Acquiring Data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79264" y="1544319"/>
            <a:ext cx="872720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Medical forums (</a:t>
            </a:r>
            <a:r>
              <a:rPr lang="en-GB" sz="2400" dirty="0" err="1" smtClean="0"/>
              <a:t>MedHelp</a:t>
            </a:r>
            <a:r>
              <a:rPr lang="en-GB" sz="2400" dirty="0" smtClean="0"/>
              <a:t> and </a:t>
            </a:r>
            <a:r>
              <a:rPr lang="en-GB" sz="2400" dirty="0" err="1" smtClean="0"/>
              <a:t>AskAPatient</a:t>
            </a:r>
            <a:r>
              <a:rPr lang="en-GB" sz="2400" dirty="0" smtClean="0"/>
              <a:t>) for Hypertension Diseases were used to acquire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Pattern matching was used to find </a:t>
            </a:r>
            <a:r>
              <a:rPr lang="en-GB" sz="2400" dirty="0"/>
              <a:t>Age, Gender, weight, height and blood </a:t>
            </a:r>
            <a:r>
              <a:rPr lang="en-GB" sz="2400" dirty="0" smtClean="0"/>
              <a:t>pressure.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All of these were acquired either as part of the crawling process. But are mostly acquired using moving window parsing and pattern matching</a:t>
            </a:r>
            <a:r>
              <a:rPr lang="en-GB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 </a:t>
            </a:r>
            <a:r>
              <a:rPr lang="en-GB" sz="2400" dirty="0" err="1" smtClean="0"/>
              <a:t>Jsoup</a:t>
            </a:r>
            <a:r>
              <a:rPr lang="en-GB" sz="2400" dirty="0" smtClean="0"/>
              <a:t> </a:t>
            </a:r>
            <a:r>
              <a:rPr lang="en-GB" sz="2400" dirty="0" smtClean="0">
                <a:hlinkClick r:id="rId2" action="ppaction://hlinksldjump"/>
              </a:rPr>
              <a:t>crawler</a:t>
            </a:r>
            <a:r>
              <a:rPr lang="en-GB" sz="2400" dirty="0" smtClean="0"/>
              <a:t> was implemented to retrieve data from medical forums.</a:t>
            </a:r>
          </a:p>
        </p:txBody>
      </p:sp>
    </p:spTree>
    <p:extLst>
      <p:ext uri="{BB962C8B-B14F-4D97-AF65-F5344CB8AC3E}">
        <p14:creationId xmlns:p14="http://schemas.microsoft.com/office/powerpoint/2010/main" val="16715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Acquiring </a:t>
            </a:r>
            <a:r>
              <a:rPr lang="en-GB" dirty="0" smtClean="0"/>
              <a:t>Data: implemented crawler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2" y="1690688"/>
            <a:ext cx="11945656" cy="42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Step2: Build Dictionary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90599" y="1690688"/>
            <a:ext cx="94467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Unified Medical Language System (UMLS</a:t>
            </a:r>
            <a:r>
              <a:rPr lang="en-US" sz="2000" b="1" dirty="0" smtClean="0">
                <a:solidFill>
                  <a:schemeClr val="accent1"/>
                </a:solidFill>
              </a:rPr>
              <a:t>)</a:t>
            </a:r>
            <a:r>
              <a:rPr lang="en-GB" sz="2000" b="1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A massive database covering a multitude of medical concepts.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UMLS was used to help identify ADRs, diseases and mental issues.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The mentions could be used as classes of ADRs which the supervised learning predicts, or it could be used as medical history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/>
              <a:t>MetaMap</a:t>
            </a:r>
            <a:r>
              <a:rPr lang="en-GB" sz="2400" dirty="0"/>
              <a:t> </a:t>
            </a:r>
            <a:r>
              <a:rPr lang="en-GB" sz="2400" dirty="0" smtClean="0"/>
              <a:t>was used to access the UMLS.</a:t>
            </a:r>
          </a:p>
        </p:txBody>
      </p:sp>
    </p:spTree>
    <p:extLst>
      <p:ext uri="{BB962C8B-B14F-4D97-AF65-F5344CB8AC3E}">
        <p14:creationId xmlns:p14="http://schemas.microsoft.com/office/powerpoint/2010/main" val="11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Step2: Build Dictionary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81" y="2029553"/>
            <a:ext cx="11954713" cy="32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24" y="3097320"/>
            <a:ext cx="3990508" cy="1775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009" y="3406116"/>
            <a:ext cx="2415720" cy="1292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45" y="3406116"/>
            <a:ext cx="1147467" cy="1207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ight Arrow 6"/>
          <p:cNvSpPr/>
          <p:nvPr/>
        </p:nvSpPr>
        <p:spPr>
          <a:xfrm>
            <a:off x="1336163" y="4011138"/>
            <a:ext cx="678044" cy="210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6078884" y="4052321"/>
            <a:ext cx="422822" cy="210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949" y="3547548"/>
            <a:ext cx="2439877" cy="809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ight Arrow 9"/>
          <p:cNvSpPr/>
          <p:nvPr/>
        </p:nvSpPr>
        <p:spPr>
          <a:xfrm>
            <a:off x="9086335" y="3985097"/>
            <a:ext cx="558697" cy="23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Step3: </a:t>
            </a:r>
            <a:r>
              <a:rPr lang="en-GB" dirty="0" err="1" smtClean="0"/>
              <a:t>GloVe</a:t>
            </a:r>
            <a:r>
              <a:rPr lang="en-GB" dirty="0" smtClean="0"/>
              <a:t> Embedding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690688"/>
            <a:ext cx="86556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Word Embedding </a:t>
            </a:r>
            <a:r>
              <a:rPr lang="en-GB" sz="2000" b="1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Unsupervised NLP technique for learning frequency of terms in certain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Transfers words in a document into a continuous real number as a vector (similar to TFIDF and simple co-occurrence matrix)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Methods include Word2Vec and </a:t>
            </a:r>
            <a:r>
              <a:rPr lang="en-GB" sz="2400" dirty="0" err="1" smtClean="0"/>
              <a:t>GloVe</a:t>
            </a:r>
            <a:r>
              <a:rPr lang="en-GB" sz="2400" dirty="0" smtClean="0"/>
              <a:t>. 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4237863"/>
            <a:ext cx="86556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/>
                </a:solidFill>
              </a:rPr>
              <a:t>GloVe</a:t>
            </a:r>
            <a:r>
              <a:rPr lang="en-GB" sz="2000" b="1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GloVe</a:t>
            </a:r>
            <a:r>
              <a:rPr lang="en-GB" sz="2400" dirty="0" smtClean="0"/>
              <a:t> uses the co-occurrence ratios between two words and adding them as features for a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This reportedly gives an improved performance over Word2Vec.</a:t>
            </a:r>
          </a:p>
        </p:txBody>
      </p:sp>
    </p:spTree>
    <p:extLst>
      <p:ext uri="{BB962C8B-B14F-4D97-AF65-F5344CB8AC3E}">
        <p14:creationId xmlns:p14="http://schemas.microsoft.com/office/powerpoint/2010/main" val="30049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349" y="4188170"/>
            <a:ext cx="8770808" cy="1169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092" y="3247207"/>
            <a:ext cx="6011708" cy="940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584" y="2077766"/>
            <a:ext cx="4363415" cy="11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7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 Glove Embedding, </a:t>
            </a:r>
            <a:r>
              <a:rPr lang="en-GB" dirty="0" err="1" smtClean="0"/>
              <a:t>Preprocessing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7783"/>
            <a:ext cx="9152238" cy="28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Glove </a:t>
            </a:r>
            <a:r>
              <a:rPr lang="en-GB" dirty="0" smtClean="0"/>
              <a:t>Embedding, Outcome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2999" y="3997524"/>
            <a:ext cx="918724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Frequency Based Filtering  </a:t>
            </a:r>
            <a:r>
              <a:rPr lang="en-GB" sz="2000" b="1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Remove all the tokens with less than a cut-off frequency (20 and 40 were tried).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Revealed all most repeating concepts in relation to the drug or ADR.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 err="1" smtClean="0"/>
              <a:t>AskAPatient</a:t>
            </a:r>
            <a:r>
              <a:rPr lang="en-GB" sz="2400" dirty="0" smtClean="0"/>
              <a:t> is far more specialized with no personalized words.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2999" y="1843088"/>
            <a:ext cx="890716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accent1"/>
                </a:solidFill>
              </a:rPr>
              <a:t>Dictionary Based Filtering </a:t>
            </a:r>
            <a:r>
              <a:rPr lang="en-GB" sz="2000" b="1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Remove all the concepts except those revealed in the dictionary (ADRs and Drugs)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R</a:t>
            </a:r>
            <a:r>
              <a:rPr lang="en-GB" sz="2400" dirty="0" smtClean="0"/>
              <a:t>evealed the most commonly occurring ADRs in relation to the drugs</a:t>
            </a:r>
            <a:endParaRPr lang="en-GB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359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</a:t>
            </a:r>
            <a:r>
              <a:rPr lang="en-GB" dirty="0" smtClean="0"/>
              <a:t>4: Association with </a:t>
            </a:r>
            <a:r>
              <a:rPr lang="en-GB" dirty="0" err="1" smtClean="0"/>
              <a:t>Apriori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690688"/>
            <a:ext cx="856421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Association rule </a:t>
            </a:r>
            <a:r>
              <a:rPr lang="en-GB" sz="2000" b="1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Identify the relationship between any concepts based on statistical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These statistics are based on two main metrics: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• Support</a:t>
            </a:r>
            <a:r>
              <a:rPr lang="en-US" sz="2400" dirty="0"/>
              <a:t>: Records Containing A/Total Records = the number of times one or more items appear in the </a:t>
            </a:r>
            <a:r>
              <a:rPr lang="en-US" sz="2400" dirty="0" smtClean="0"/>
              <a:t>records.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• Confidence</a:t>
            </a:r>
            <a:r>
              <a:rPr lang="en-US" sz="2400" dirty="0"/>
              <a:t>: Confidence (A =&gt;B) = (Records containing both (A and B)) / (Records containing A) = the likelihood that if one item appear in a record, another one also </a:t>
            </a:r>
            <a:r>
              <a:rPr lang="en-US" sz="2400" dirty="0" smtClean="0"/>
              <a:t>appears.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708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Adverse Drug Reactions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61581"/>
            <a:ext cx="11131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dirty="0" smtClean="0"/>
              <a:t>armful </a:t>
            </a:r>
            <a:r>
              <a:rPr lang="en-US" sz="2800" dirty="0"/>
              <a:t>or </a:t>
            </a:r>
            <a:r>
              <a:rPr lang="en-US" sz="3200" dirty="0"/>
              <a:t>unpleasant</a:t>
            </a:r>
            <a:r>
              <a:rPr lang="en-US" sz="2800" dirty="0"/>
              <a:t> </a:t>
            </a:r>
            <a:r>
              <a:rPr lang="en-US" sz="2800" dirty="0" smtClean="0"/>
              <a:t>reactions </a:t>
            </a:r>
            <a:r>
              <a:rPr lang="en-US" sz="2800" dirty="0"/>
              <a:t>caused by the use of medicinal product.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188705"/>
            <a:ext cx="11502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Pharmacovigilance</a:t>
            </a:r>
            <a:r>
              <a:rPr lang="en-US" sz="2800" dirty="0" smtClean="0"/>
              <a:t> is the science of studying ADRs, their detection and prevention.</a:t>
            </a:r>
          </a:p>
        </p:txBody>
      </p:sp>
    </p:spTree>
    <p:extLst>
      <p:ext uri="{BB962C8B-B14F-4D97-AF65-F5344CB8AC3E}">
        <p14:creationId xmlns:p14="http://schemas.microsoft.com/office/powerpoint/2010/main" val="145305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Apriori</a:t>
            </a:r>
            <a:r>
              <a:rPr lang="en-GB" dirty="0" smtClean="0"/>
              <a:t> </a:t>
            </a:r>
            <a:r>
              <a:rPr lang="en-GB" dirty="0" err="1" smtClean="0"/>
              <a:t>Preprocessing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GB" dirty="0"/>
              <a:t>Minimums placed are as follows</a:t>
            </a:r>
          </a:p>
          <a:p>
            <a:pPr marL="742950" lvl="1" indent="-285750"/>
            <a:r>
              <a:rPr lang="en-GB" sz="2800" dirty="0"/>
              <a:t>Minimum support = 6%</a:t>
            </a:r>
          </a:p>
          <a:p>
            <a:pPr marL="742950" lvl="1" indent="-285750"/>
            <a:r>
              <a:rPr lang="en-GB" sz="2800" dirty="0"/>
              <a:t>Minimum confidence = 65%</a:t>
            </a:r>
            <a:endParaRPr lang="en-US" sz="2800" dirty="0"/>
          </a:p>
          <a:p>
            <a:r>
              <a:rPr lang="en-GB" dirty="0" smtClean="0"/>
              <a:t>The ADR and diseases mentions were added into lists of lists to be used in the </a:t>
            </a:r>
            <a:r>
              <a:rPr lang="en-GB" dirty="0" err="1" smtClean="0"/>
              <a:t>Apyori</a:t>
            </a:r>
            <a:r>
              <a:rPr lang="en-GB" dirty="0" smtClean="0"/>
              <a:t> library.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4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</a:t>
            </a:r>
            <a:r>
              <a:rPr lang="en-GB" dirty="0" smtClean="0"/>
              <a:t>4: </a:t>
            </a:r>
            <a:r>
              <a:rPr lang="en-GB" dirty="0" err="1" smtClean="0"/>
              <a:t>Apriori</a:t>
            </a:r>
            <a:r>
              <a:rPr lang="en-GB" dirty="0" smtClean="0"/>
              <a:t> Implementation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690688"/>
            <a:ext cx="936928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/>
                </a:solidFill>
              </a:rPr>
              <a:t>Apriori</a:t>
            </a:r>
            <a:r>
              <a:rPr lang="en-GB" sz="2000" b="1" dirty="0" smtClean="0">
                <a:solidFill>
                  <a:schemeClr val="accent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Apriori</a:t>
            </a:r>
            <a:r>
              <a:rPr lang="en-GB" sz="2400" dirty="0" smtClean="0"/>
              <a:t> is a simplified algorithm for association rule, designed to reduce the computation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 minimum cut-off confidence and support are placed.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It first calculates support for 1-item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Then it removes all tokens that don’t reach the minimum.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Repeat for k-item sets, and remove relations that don’t reach the minimum confidence or support.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568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</a:t>
            </a:r>
            <a:r>
              <a:rPr lang="en-GB" dirty="0" smtClean="0"/>
              <a:t>4: </a:t>
            </a:r>
            <a:r>
              <a:rPr lang="en-GB" dirty="0" err="1" smtClean="0"/>
              <a:t>Apriori</a:t>
            </a:r>
            <a:r>
              <a:rPr lang="en-GB" dirty="0" smtClean="0"/>
              <a:t> Outcome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690688"/>
            <a:ext cx="90389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Outcome</a:t>
            </a:r>
            <a:r>
              <a:rPr lang="en-GB" sz="2000" b="1" dirty="0" smtClean="0">
                <a:solidFill>
                  <a:schemeClr val="accent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Apriori</a:t>
            </a:r>
            <a:r>
              <a:rPr lang="en-GB" sz="2400" dirty="0" smtClean="0"/>
              <a:t> succeeded as a proof of concept, finding known ADRs in the drugs and giving obvious relationships for known diseases (like common cold and respiratory infection)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For </a:t>
            </a:r>
            <a:r>
              <a:rPr lang="en-GB" sz="2400" dirty="0" err="1" smtClean="0"/>
              <a:t>AskAPatient</a:t>
            </a:r>
            <a:r>
              <a:rPr lang="en-GB" sz="2400" dirty="0" smtClean="0"/>
              <a:t> dataset, the strangest relation obtained was that all diseases and ADRs occur more often with </a:t>
            </a:r>
            <a:r>
              <a:rPr lang="en-GB" sz="2400" dirty="0" smtClean="0">
                <a:solidFill>
                  <a:srgbClr val="FF0000"/>
                </a:solidFill>
              </a:rPr>
              <a:t>females</a:t>
            </a:r>
            <a:r>
              <a:rPr lang="en-GB" sz="2400" dirty="0" smtClean="0"/>
              <a:t> than males.</a:t>
            </a:r>
          </a:p>
        </p:txBody>
      </p:sp>
    </p:spTree>
    <p:extLst>
      <p:ext uri="{BB962C8B-B14F-4D97-AF65-F5344CB8AC3E}">
        <p14:creationId xmlns:p14="http://schemas.microsoft.com/office/powerpoint/2010/main" val="8095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5: Supervised Learning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198" y="1330080"/>
            <a:ext cx="90389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Classification Algorithms</a:t>
            </a:r>
            <a:r>
              <a:rPr lang="en-GB" sz="2000" b="1" dirty="0" smtClean="0">
                <a:solidFill>
                  <a:schemeClr val="accent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Random Forests (Classification and filtering)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Naïve Bayes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8" y="2838185"/>
            <a:ext cx="90389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Dataset Pre-processing </a:t>
            </a:r>
            <a:r>
              <a:rPr lang="en-GB" sz="2000" b="1" dirty="0" smtClean="0">
                <a:solidFill>
                  <a:schemeClr val="accent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Missing Data: Solved by imputation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Data imbalance: Solved by applying SMOTENC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7" y="3976958"/>
            <a:ext cx="90389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Data Subsets</a:t>
            </a:r>
            <a:r>
              <a:rPr lang="en-GB" sz="2000" b="1" dirty="0" smtClean="0">
                <a:solidFill>
                  <a:schemeClr val="accent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Not all data could be imputed, so the dataset</a:t>
            </a:r>
            <a:r>
              <a:rPr lang="en-GB" sz="2400" dirty="0"/>
              <a:t> </a:t>
            </a:r>
            <a:r>
              <a:rPr lang="en-GB" sz="2400" dirty="0" smtClean="0"/>
              <a:t>was divided into three subsets: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complete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Weights/heights subset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blood pressure subset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AskAPatient</a:t>
            </a:r>
            <a:r>
              <a:rPr lang="en-GB" sz="2400" dirty="0" smtClean="0"/>
              <a:t> was added unaltered </a:t>
            </a:r>
          </a:p>
        </p:txBody>
      </p:sp>
    </p:spTree>
    <p:extLst>
      <p:ext uri="{BB962C8B-B14F-4D97-AF65-F5344CB8AC3E}">
        <p14:creationId xmlns:p14="http://schemas.microsoft.com/office/powerpoint/2010/main" val="22712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277649"/>
              </p:ext>
            </p:extLst>
          </p:nvPr>
        </p:nvGraphicFramePr>
        <p:xfrm>
          <a:off x="838200" y="1351004"/>
          <a:ext cx="8806249" cy="5119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768"/>
                <a:gridCol w="4131388"/>
                <a:gridCol w="3332093"/>
              </a:tblGrid>
              <a:tr h="22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Experiments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Labels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Features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050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1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Any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ADR or Disease, and the number ADRs, mental issues and disease.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Age,</a:t>
                      </a:r>
                      <a:r>
                        <a:rPr lang="en-US" sz="1800" baseline="0" dirty="0" smtClean="0">
                          <a:effectLst/>
                          <a:latin typeface="+mn-lt"/>
                        </a:rPr>
                        <a:t> gender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drug and drug family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,</a:t>
                      </a:r>
                      <a:r>
                        <a:rPr lang="en-US" sz="1800" baseline="0" dirty="0" smtClean="0">
                          <a:effectLst/>
                          <a:latin typeface="+mn-lt"/>
                        </a:rPr>
                        <a:t> and depending on the subset:</a:t>
                      </a:r>
                    </a:p>
                    <a:p>
                      <a:pPr marL="285750" marR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Weights and Heights</a:t>
                      </a:r>
                    </a:p>
                    <a:p>
                      <a:pPr marL="285750" marR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Blood Pressure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413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2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Drug</a:t>
                      </a:r>
                      <a:r>
                        <a:rPr lang="en-US" sz="1800" baseline="0" dirty="0" smtClean="0">
                          <a:effectLst/>
                          <a:latin typeface="+mn-lt"/>
                        </a:rPr>
                        <a:t>s and Drug Family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Features include </a:t>
                      </a:r>
                      <a:endParaRPr lang="en-US" sz="1800" dirty="0" smtClean="0">
                        <a:effectLst/>
                        <a:latin typeface="+mn-lt"/>
                      </a:endParaRPr>
                    </a:p>
                    <a:p>
                      <a:pPr marL="285750" marR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labels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from the 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Experiment 1</a:t>
                      </a:r>
                    </a:p>
                    <a:p>
                      <a:pPr marL="285750" marR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ADR/Disease</a:t>
                      </a:r>
                      <a:r>
                        <a:rPr lang="en-US" sz="1800" baseline="0" dirty="0" smtClean="0">
                          <a:effectLst/>
                          <a:latin typeface="+mn-lt"/>
                        </a:rPr>
                        <a:t> mentions as medical history</a:t>
                      </a:r>
                    </a:p>
                    <a:p>
                      <a:pPr marL="285750" marR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Features from Experiment 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050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Labels and 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Features from experiment 2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are mixed, with the wanted feature being removed from the comparison dynamically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.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450" y="376889"/>
            <a:ext cx="9099550" cy="635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SMOTENC </a:t>
            </a:r>
            <a:r>
              <a:rPr lang="en-US" dirty="0"/>
              <a:t>(Synthetic Minority Over-sampling </a:t>
            </a:r>
            <a:r>
              <a:rPr lang="en-US" dirty="0" smtClean="0"/>
              <a:t>Technique Nominal </a:t>
            </a:r>
            <a:r>
              <a:rPr lang="en-US" dirty="0"/>
              <a:t>Continuous</a:t>
            </a:r>
            <a:r>
              <a:rPr lang="en-US" dirty="0" smtClean="0"/>
              <a:t>)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7" y="2155508"/>
            <a:ext cx="5465763" cy="40547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965008"/>
            <a:ext cx="5465763" cy="405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3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Forests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198" y="1330080"/>
            <a:ext cx="90389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Classification</a:t>
            </a:r>
            <a:r>
              <a:rPr lang="en-GB" sz="2000" b="1" dirty="0" smtClean="0">
                <a:solidFill>
                  <a:schemeClr val="accent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Make multiple 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Bootstrapping: Get random features, from them get random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Make a vote system based on the classification of all trees.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 highest voted classification is chosen.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7" y="3882780"/>
            <a:ext cx="983804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Feature selection</a:t>
            </a:r>
            <a:r>
              <a:rPr lang="en-GB" sz="2000" b="1" dirty="0" smtClean="0">
                <a:solidFill>
                  <a:schemeClr val="accent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urity </a:t>
            </a:r>
            <a:r>
              <a:rPr lang="en-US" sz="2400" dirty="0"/>
              <a:t>metric can be </a:t>
            </a:r>
            <a:r>
              <a:rPr lang="en-US" sz="2400" dirty="0" smtClean="0"/>
              <a:t>measured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there </a:t>
            </a:r>
            <a:r>
              <a:rPr lang="en-US" sz="2400" dirty="0"/>
              <a:t>is an assured de-correlation between all </a:t>
            </a:r>
            <a:r>
              <a:rPr lang="en-US" sz="2400" dirty="0" smtClean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Purity </a:t>
            </a:r>
            <a:r>
              <a:rPr lang="en-US" sz="2400" dirty="0"/>
              <a:t>of the tree can be used to derive the importance of the </a:t>
            </a:r>
            <a:r>
              <a:rPr lang="en-US" sz="2400" dirty="0" smtClean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 minimum importance can be placed for the features (Default= Mean)</a:t>
            </a:r>
          </a:p>
        </p:txBody>
      </p:sp>
    </p:spTree>
    <p:extLst>
      <p:ext uri="{BB962C8B-B14F-4D97-AF65-F5344CB8AC3E}">
        <p14:creationId xmlns:p14="http://schemas.microsoft.com/office/powerpoint/2010/main" val="18493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SVM</a:t>
            </a:r>
            <a:endParaRPr lang="en-GB" dirty="0"/>
          </a:p>
        </p:txBody>
      </p:sp>
      <p:pic>
        <p:nvPicPr>
          <p:cNvPr id="4" name="Content Placeholder 3" descr="Image result for SV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91" y="1422401"/>
            <a:ext cx="6577409" cy="543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25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Naïve Bayes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57" y="2726532"/>
            <a:ext cx="11565885" cy="140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0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344466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Pharmacovigilance: Clinical Trials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70840" y="2390223"/>
            <a:ext cx="8880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/>
                </a:solidFill>
              </a:rPr>
              <a:t>Regulated by Various agencies: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FDA in </a:t>
            </a:r>
            <a:r>
              <a:rPr lang="en-GB" sz="2400" dirty="0" smtClean="0"/>
              <a:t>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EMA in 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WHO (World Health Organisation)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70840" y="4193119"/>
            <a:ext cx="53132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/>
                </a:solidFill>
              </a:rPr>
              <a:t>Everyone can participate: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Buyers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Recommenders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Manufacturers (by obligation)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84108" y="4193119"/>
            <a:ext cx="4297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/>
                </a:solidFill>
              </a:rPr>
              <a:t>Online Reporting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FAERS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MedWatch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MERP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70840" y="1024948"/>
            <a:ext cx="9481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/>
                </a:solidFill>
              </a:rPr>
              <a:t>Pharmacovigilance: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science and activities relating to the detection, assessment, understanding and prevention of these effects.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478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Techniques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219"/>
            <a:ext cx="4816475" cy="37076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68976" y="2177534"/>
            <a:ext cx="5128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Accuracy = (TP+TN)/(FP+FN+TN+TP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968976" y="2895212"/>
            <a:ext cx="3175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Precision = TP/(TP+FP)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5968976" y="3673376"/>
            <a:ext cx="2865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Recall = TP/(TP+FN)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5693105" y="4717534"/>
            <a:ext cx="6498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F1-Score=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2*Precision*Recall/(Precision + Recall)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532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5: Supervised Learning outcomes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469781"/>
            <a:ext cx="7501493" cy="4562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55494" y="1469781"/>
            <a:ext cx="42882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SMOTENC vs No SMOTENC</a:t>
            </a:r>
            <a:endParaRPr lang="en-GB" sz="2000" b="1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Not using SMOTENC gives a great but misleading accuracy, best accuracy was weights/Heights.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Using SMOTENC improves the other metrics, and but decreases the accuracy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Already balanced datasets don’t show a massive change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74342"/>
              </p:ext>
            </p:extLst>
          </p:nvPr>
        </p:nvGraphicFramePr>
        <p:xfrm>
          <a:off x="7755492" y="4733616"/>
          <a:ext cx="4222323" cy="1280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22427"/>
                <a:gridCol w="169989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Best without SMOTE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effectLst/>
                        </a:rPr>
                        <a:t>Acc</a:t>
                      </a:r>
                      <a:r>
                        <a:rPr lang="en-US" sz="1800" dirty="0" smtClean="0">
                          <a:effectLst/>
                        </a:rPr>
                        <a:t>: 0.82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Fscore</a:t>
                      </a:r>
                      <a:r>
                        <a:rPr lang="en-GB" dirty="0" smtClean="0"/>
                        <a:t>: </a:t>
                      </a:r>
                      <a:r>
                        <a:rPr lang="en-US" sz="1800" dirty="0" smtClean="0">
                          <a:effectLst/>
                        </a:rPr>
                        <a:t>0.78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Best with SMOTE</a:t>
                      </a:r>
                    </a:p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</a:rPr>
                        <a:t>Acc:0.75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 smtClean="0"/>
                        <a:t>Fscore</a:t>
                      </a:r>
                      <a:r>
                        <a:rPr lang="en-GB" b="1" dirty="0" smtClean="0"/>
                        <a:t>: </a:t>
                      </a:r>
                      <a:r>
                        <a:rPr lang="en-US" sz="1800" b="1" dirty="0" smtClean="0">
                          <a:effectLst/>
                        </a:rPr>
                        <a:t>0.75</a:t>
                      </a:r>
                      <a:endParaRPr lang="en-GB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5: Supervised Learning </a:t>
            </a:r>
            <a:r>
              <a:rPr lang="en-GB" dirty="0" smtClean="0"/>
              <a:t>outcomes </a:t>
            </a:r>
            <a:r>
              <a:rPr lang="en-GB" dirty="0" err="1" smtClean="0"/>
              <a:t>contd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388"/>
            <a:ext cx="8043862" cy="48950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3862" y="1322388"/>
            <a:ext cx="41481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Comparison between Classifiers</a:t>
            </a:r>
            <a:endParaRPr lang="en-GB" sz="2000" b="1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Random forests was much better compared to the other classifiers.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From this moment on, only Random forests will be used.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This is the result from experiment 2. </a:t>
            </a:r>
            <a:r>
              <a:rPr lang="en-GB" sz="2000" dirty="0" err="1" smtClean="0"/>
              <a:t>AskAPatient</a:t>
            </a:r>
            <a:r>
              <a:rPr lang="en-GB" sz="2000" dirty="0" smtClean="0"/>
              <a:t> had the best result because it was the most consistent compared to the 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Also </a:t>
            </a:r>
            <a:r>
              <a:rPr lang="en-GB" sz="2000" dirty="0" err="1" smtClean="0"/>
              <a:t>AskAPatient</a:t>
            </a:r>
            <a:r>
              <a:rPr lang="en-GB" sz="2000" dirty="0"/>
              <a:t> </a:t>
            </a:r>
            <a:r>
              <a:rPr lang="en-GB" sz="2000" dirty="0" smtClean="0"/>
              <a:t>predicted only between two drugs</a:t>
            </a:r>
          </a:p>
        </p:txBody>
      </p:sp>
    </p:spTree>
    <p:extLst>
      <p:ext uri="{BB962C8B-B14F-4D97-AF65-F5344CB8AC3E}">
        <p14:creationId xmlns:p14="http://schemas.microsoft.com/office/powerpoint/2010/main" val="17214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5: Supervised Learning outcomes </a:t>
            </a:r>
            <a:r>
              <a:rPr lang="en-GB" dirty="0" err="1"/>
              <a:t>contd</a:t>
            </a:r>
            <a:r>
              <a:rPr lang="en-GB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1311820"/>
            <a:ext cx="7545388" cy="50381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3862" y="1725369"/>
            <a:ext cx="414813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Filtering vs No Filtering with Random Forest. </a:t>
            </a:r>
            <a:endParaRPr lang="en-GB" sz="2000" b="1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Results vary between improved and deteriorated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Revealed the importance of some features, like the number of diseases the patient had.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8346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5: Supervised Learning outcomes </a:t>
            </a:r>
            <a:r>
              <a:rPr lang="en-GB" dirty="0" err="1"/>
              <a:t>contd</a:t>
            </a:r>
            <a:r>
              <a:rPr lang="en-GB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2306"/>
            <a:ext cx="7753350" cy="4086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3350" y="1725368"/>
            <a:ext cx="44386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Predicting the number of ADRs and Diseases per user</a:t>
            </a:r>
            <a:endParaRPr lang="en-GB" sz="2000" b="1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Generally not a good idea because predicting ADRs depends on many other factors unavailable in this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Number of diseases is easier to predict.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This could be an indication of healthiness.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24979"/>
              </p:ext>
            </p:extLst>
          </p:nvPr>
        </p:nvGraphicFramePr>
        <p:xfrm>
          <a:off x="8037383" y="5053257"/>
          <a:ext cx="2960130" cy="155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065"/>
                <a:gridCol w="1480065"/>
              </a:tblGrid>
              <a:tr h="388494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Meaning</a:t>
                      </a:r>
                      <a:endParaRPr lang="en-GB" dirty="0"/>
                    </a:p>
                  </a:txBody>
                  <a:tcPr/>
                </a:tc>
              </a:tr>
              <a:tr h="38849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8849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 to 3</a:t>
                      </a:r>
                      <a:endParaRPr lang="en-GB" dirty="0"/>
                    </a:p>
                  </a:txBody>
                  <a:tcPr/>
                </a:tc>
              </a:tr>
              <a:tr h="388494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More</a:t>
                      </a:r>
                      <a:r>
                        <a:rPr lang="en-GB" baseline="0" dirty="0" smtClean="0"/>
                        <a:t> than 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1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5: Supervised Learning outcomes </a:t>
            </a:r>
            <a:r>
              <a:rPr lang="en-GB" dirty="0" err="1"/>
              <a:t>contd</a:t>
            </a:r>
            <a:r>
              <a:rPr lang="en-GB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8073" y="1725369"/>
            <a:ext cx="8199015" cy="4506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3862" y="1725369"/>
            <a:ext cx="41481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Predicting specific ADRs and Diseases</a:t>
            </a:r>
            <a:endParaRPr lang="en-GB" sz="2000" b="1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The results shown were improved after applying other discovered diseases and ADRs as medical history.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Quality of the datasets depends on the context, for this experiment, weights and Heights had the best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28443"/>
              </p:ext>
            </p:extLst>
          </p:nvPr>
        </p:nvGraphicFramePr>
        <p:xfrm>
          <a:off x="8258023" y="4937232"/>
          <a:ext cx="3719816" cy="1280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28745"/>
                <a:gridCol w="149107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Best without</a:t>
                      </a:r>
                      <a:r>
                        <a:rPr lang="en-GB" baseline="0" dirty="0" smtClean="0"/>
                        <a:t> History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effectLst/>
                        </a:rPr>
                        <a:t>Acc</a:t>
                      </a:r>
                      <a:r>
                        <a:rPr lang="en-US" sz="1800" b="1" dirty="0" smtClean="0">
                          <a:effectLst/>
                        </a:rPr>
                        <a:t>: 0.79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 smtClean="0"/>
                        <a:t>Fscore</a:t>
                      </a:r>
                      <a:r>
                        <a:rPr lang="en-GB" b="1" dirty="0" smtClean="0"/>
                        <a:t>: </a:t>
                      </a:r>
                      <a:r>
                        <a:rPr lang="en-US" sz="1800" b="1" dirty="0" smtClean="0">
                          <a:effectLst/>
                        </a:rPr>
                        <a:t>0.79</a:t>
                      </a:r>
                      <a:endParaRPr lang="en-GB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Best with History</a:t>
                      </a:r>
                    </a:p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 smtClean="0"/>
                        <a:t>Acc</a:t>
                      </a:r>
                      <a:r>
                        <a:rPr lang="en-GB" b="1" dirty="0" smtClean="0"/>
                        <a:t>: 0.92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 smtClean="0"/>
                        <a:t>Fscore</a:t>
                      </a:r>
                      <a:r>
                        <a:rPr lang="en-GB" b="1" dirty="0" smtClean="0"/>
                        <a:t>: 0.92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0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Step 5: Supervised Learning outcomes contd: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62148"/>
            <a:ext cx="8142426" cy="4950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3862" y="1690688"/>
            <a:ext cx="414813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Predicting Presence of ADR</a:t>
            </a:r>
            <a:endParaRPr lang="en-GB" sz="2000" b="1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With 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Made for comparison with related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Generally comparable results even without SMOTENC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82702"/>
              </p:ext>
            </p:extLst>
          </p:nvPr>
        </p:nvGraphicFramePr>
        <p:xfrm>
          <a:off x="8311224" y="5045453"/>
          <a:ext cx="3711977" cy="1478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29619"/>
                <a:gridCol w="1482358"/>
              </a:tblGrid>
              <a:tr h="356410">
                <a:tc>
                  <a:txBody>
                    <a:bodyPr/>
                    <a:lstStyle/>
                    <a:p>
                      <a:r>
                        <a:rPr lang="en-GB" dirty="0" smtClean="0"/>
                        <a:t>From Related </a:t>
                      </a:r>
                      <a:r>
                        <a:rPr lang="en-GB" dirty="0" smtClean="0"/>
                        <a:t>Work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 smtClean="0"/>
                        <a:t>Fscore</a:t>
                      </a:r>
                      <a:r>
                        <a:rPr lang="en-GB" b="1" dirty="0" smtClean="0"/>
                        <a:t>: </a:t>
                      </a:r>
                      <a:r>
                        <a:rPr lang="en-US" sz="1800" b="1" dirty="0" smtClean="0">
                          <a:effectLst/>
                        </a:rPr>
                        <a:t>0.848</a:t>
                      </a:r>
                      <a:endParaRPr lang="en-GB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From Related Work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 smtClean="0"/>
                        <a:t>Fscore</a:t>
                      </a:r>
                      <a:r>
                        <a:rPr lang="en-GB" b="1" dirty="0" smtClean="0"/>
                        <a:t>: </a:t>
                      </a:r>
                      <a:r>
                        <a:rPr lang="en-GB" b="1" dirty="0" smtClean="0"/>
                        <a:t>0.812</a:t>
                      </a:r>
                      <a:endParaRPr lang="en-GB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From Related Work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 smtClean="0"/>
                        <a:t>Fscore</a:t>
                      </a:r>
                      <a:r>
                        <a:rPr lang="en-GB" b="1" dirty="0" smtClean="0"/>
                        <a:t>: 0.821</a:t>
                      </a:r>
                      <a:endParaRPr lang="en-GB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Best of My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 smtClean="0"/>
                        <a:t>Fscore</a:t>
                      </a:r>
                      <a:r>
                        <a:rPr lang="en-GB" b="1" dirty="0" smtClean="0"/>
                        <a:t>: 0.895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8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GB" sz="2400" dirty="0" err="1" smtClean="0"/>
              <a:t>GloVe</a:t>
            </a:r>
            <a:r>
              <a:rPr lang="en-GB" sz="2400" dirty="0" smtClean="0"/>
              <a:t> allowed me to find the most common ADR occurring with the any drug</a:t>
            </a:r>
          </a:p>
          <a:p>
            <a:pPr algn="justLow"/>
            <a:r>
              <a:rPr lang="en-GB" sz="2400" dirty="0" err="1" smtClean="0"/>
              <a:t>Apriori</a:t>
            </a:r>
            <a:r>
              <a:rPr lang="en-GB" sz="2400" dirty="0" smtClean="0"/>
              <a:t> showed that females are more susceptible to diseases and ADRs than males</a:t>
            </a:r>
          </a:p>
          <a:p>
            <a:pPr algn="justLow"/>
            <a:r>
              <a:rPr lang="en-GB" sz="2400" dirty="0" smtClean="0"/>
              <a:t>Based on experiments 1 and 3 in supervised learning, using other mentions under the term medical history greatly improves the results</a:t>
            </a:r>
          </a:p>
          <a:p>
            <a:pPr algn="justLow"/>
            <a:r>
              <a:rPr lang="en-GB" sz="2400" dirty="0" smtClean="0"/>
              <a:t>Experiment 2 showed that it is possible to predict which drug could be related to the medical history.</a:t>
            </a:r>
          </a:p>
          <a:p>
            <a:pPr algn="justLow"/>
            <a:r>
              <a:rPr lang="en-GB" sz="2400" dirty="0" smtClean="0"/>
              <a:t>The prediction of the general presence of ADRs or the possibility of a specific ADR could be achieved.</a:t>
            </a:r>
          </a:p>
        </p:txBody>
      </p:sp>
    </p:spTree>
    <p:extLst>
      <p:ext uri="{BB962C8B-B14F-4D97-AF65-F5344CB8AC3E}">
        <p14:creationId xmlns:p14="http://schemas.microsoft.com/office/powerpoint/2010/main" val="57402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GB" sz="2400" dirty="0" smtClean="0"/>
              <a:t>I wrote a crawler for medical forums.</a:t>
            </a:r>
          </a:p>
          <a:p>
            <a:pPr algn="justLow"/>
            <a:r>
              <a:rPr lang="en-GB" sz="2400" dirty="0" smtClean="0"/>
              <a:t>Extracted user information and medical history to form a corpus and a dictionary in a method that could be replicated successfully using any dataset that contains this information.</a:t>
            </a:r>
          </a:p>
          <a:p>
            <a:pPr algn="justLow"/>
            <a:r>
              <a:rPr lang="en-GB" sz="2400" dirty="0" smtClean="0"/>
              <a:t>I tested the usage of </a:t>
            </a:r>
            <a:r>
              <a:rPr lang="en-GB" sz="2400" dirty="0" err="1" smtClean="0"/>
              <a:t>GloVe</a:t>
            </a:r>
            <a:r>
              <a:rPr lang="en-GB" sz="2400" dirty="0" smtClean="0"/>
              <a:t> to find the relationship between drugs and ADRs in an unsupervised fashion.</a:t>
            </a:r>
          </a:p>
          <a:p>
            <a:pPr algn="justLow"/>
            <a:r>
              <a:rPr lang="en-GB" sz="2400" dirty="0" smtClean="0"/>
              <a:t>Tested the usage of </a:t>
            </a:r>
            <a:r>
              <a:rPr lang="en-GB" sz="2400" dirty="0" err="1" smtClean="0"/>
              <a:t>Apriori</a:t>
            </a:r>
            <a:r>
              <a:rPr lang="en-GB" sz="2400" dirty="0" smtClean="0"/>
              <a:t> to deduce the relationship between ADRs, Drugs, diseases and gender of user.</a:t>
            </a:r>
          </a:p>
          <a:p>
            <a:pPr algn="justLow"/>
            <a:r>
              <a:rPr lang="en-GB" sz="2400" dirty="0" smtClean="0"/>
              <a:t>Tested several classification techniques to find the most suited for </a:t>
            </a:r>
            <a:r>
              <a:rPr lang="en-GB" sz="2400" dirty="0" smtClean="0"/>
              <a:t>ADR extraction.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1004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1348"/>
          </a:xfrm>
        </p:spPr>
        <p:txBody>
          <a:bodyPr/>
          <a:lstStyle/>
          <a:p>
            <a:r>
              <a:rPr lang="en-GB" dirty="0" smtClean="0"/>
              <a:t>Collect a much bigger dataset on more drugs for more general diseases.</a:t>
            </a:r>
          </a:p>
          <a:p>
            <a:r>
              <a:rPr lang="en-GB" dirty="0" smtClean="0"/>
              <a:t>The idea could be further developed into a drug recommendation system for social media users, taking the user’s complaint and translating it into a well meaning prediction for the most suitable drug.</a:t>
            </a:r>
          </a:p>
          <a:p>
            <a:r>
              <a:rPr lang="en-GB" dirty="0" smtClean="0"/>
              <a:t>Data extraction could be improved to include more user related features</a:t>
            </a:r>
            <a:r>
              <a:rPr lang="en-GB" dirty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219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7419"/>
            <a:ext cx="10515600" cy="813316"/>
          </a:xfrm>
        </p:spPr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4059" y="2846280"/>
            <a:ext cx="7877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/>
                </a:solidFill>
              </a:rPr>
              <a:t>Problem With Traditional reporting techniques: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Completely Voluntary (incomplete)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Under-reporting unknown ADRs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Over-reporting known ADRs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May not be wide reaching or easy enough to 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059" y="4672702"/>
            <a:ext cx="10000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/>
                </a:solidFill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Expands the research population 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Large free </a:t>
            </a:r>
            <a:r>
              <a:rPr lang="en-GB" sz="2400" dirty="0"/>
              <a:t>dataset </a:t>
            </a:r>
            <a:r>
              <a:rPr lang="en-GB" sz="2400" dirty="0" smtClean="0"/>
              <a:t>available for all 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Social Media users are </a:t>
            </a:r>
            <a:r>
              <a:rPr lang="en-GB" sz="2400" dirty="0"/>
              <a:t>more active in asking and answering healthcare related questions, especially on specialized medical forums.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551155" y="1022701"/>
            <a:ext cx="242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3"/>
          <p:cNvSpPr txBox="1">
            <a:spLocks noGrp="1"/>
          </p:cNvSpPr>
          <p:nvPr>
            <p:ph idx="1"/>
          </p:nvPr>
        </p:nvSpPr>
        <p:spPr>
          <a:xfrm>
            <a:off x="764059" y="617671"/>
            <a:ext cx="1067005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ADRs</a:t>
            </a:r>
            <a:r>
              <a:rPr lang="en-US" sz="2400" dirty="0" smtClean="0"/>
              <a:t> </a:t>
            </a:r>
            <a:r>
              <a:rPr lang="en-US" sz="2400" dirty="0"/>
              <a:t>are a major health hazard</a:t>
            </a:r>
            <a:endParaRPr lang="en-US" sz="2400" dirty="0" smtClean="0"/>
          </a:p>
          <a:p>
            <a:r>
              <a:rPr lang="en-US" sz="2400" dirty="0" smtClean="0"/>
              <a:t>In the US alone (</a:t>
            </a:r>
            <a:r>
              <a:rPr lang="en-US" sz="2400" dirty="0" smtClean="0">
                <a:solidFill>
                  <a:srgbClr val="FF0000"/>
                </a:solidFill>
              </a:rPr>
              <a:t>2 million</a:t>
            </a:r>
            <a:r>
              <a:rPr lang="en-US" sz="2400" dirty="0" smtClean="0"/>
              <a:t>) of patients are hospitalized, because of ADRs. </a:t>
            </a:r>
          </a:p>
          <a:p>
            <a:r>
              <a:rPr lang="en-US" sz="2400" dirty="0" smtClean="0"/>
              <a:t>That is more then </a:t>
            </a:r>
            <a:r>
              <a:rPr lang="en-US" sz="2400" dirty="0" smtClean="0">
                <a:solidFill>
                  <a:srgbClr val="FF0000"/>
                </a:solidFill>
              </a:rPr>
              <a:t>6% </a:t>
            </a:r>
            <a:r>
              <a:rPr lang="en-US" sz="2400" dirty="0" smtClean="0"/>
              <a:t>of all patients, </a:t>
            </a:r>
            <a:r>
              <a:rPr lang="en-US" sz="2400" dirty="0" smtClean="0">
                <a:solidFill>
                  <a:srgbClr val="FF0000"/>
                </a:solidFill>
              </a:rPr>
              <a:t>0.32% </a:t>
            </a:r>
            <a:r>
              <a:rPr lang="en-US" sz="2400" dirty="0" smtClean="0"/>
              <a:t>of whom (</a:t>
            </a:r>
            <a:r>
              <a:rPr lang="en-US" sz="2400" dirty="0" smtClean="0">
                <a:solidFill>
                  <a:srgbClr val="FF0000"/>
                </a:solidFill>
              </a:rPr>
              <a:t>100 thousands</a:t>
            </a:r>
            <a:r>
              <a:rPr lang="en-US" sz="2400" dirty="0" smtClean="0"/>
              <a:t>) are </a:t>
            </a:r>
            <a:r>
              <a:rPr lang="en-US" sz="2400" dirty="0" smtClean="0">
                <a:solidFill>
                  <a:srgbClr val="FF0000"/>
                </a:solidFill>
              </a:rPr>
              <a:t>fatalities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Pharmacovigilance via social media </a:t>
            </a:r>
            <a:r>
              <a:rPr lang="en-US" sz="2400" dirty="0" smtClean="0"/>
              <a:t>has been recently introduced as a supplement to existing reporting methods.</a:t>
            </a:r>
          </a:p>
        </p:txBody>
      </p:sp>
    </p:spTree>
    <p:extLst>
      <p:ext uri="{BB962C8B-B14F-4D97-AF65-F5344CB8AC3E}">
        <p14:creationId xmlns:p14="http://schemas.microsoft.com/office/powerpoint/2010/main" val="6690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Contribution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4"/>
            <a:ext cx="7507310" cy="521005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Java </a:t>
            </a:r>
            <a:r>
              <a:rPr lang="en-GB" dirty="0" err="1" smtClean="0">
                <a:solidFill>
                  <a:schemeClr val="accent1"/>
                </a:solidFill>
              </a:rPr>
              <a:t>Jsoup</a:t>
            </a:r>
            <a:r>
              <a:rPr lang="en-GB" dirty="0" smtClean="0">
                <a:solidFill>
                  <a:schemeClr val="accent1"/>
                </a:solidFill>
              </a:rPr>
              <a:t> crawler.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Python Libraries:</a:t>
            </a:r>
          </a:p>
          <a:p>
            <a:pPr lvl="1"/>
            <a:r>
              <a:rPr lang="en-GB" dirty="0" smtClean="0"/>
              <a:t>Pandas </a:t>
            </a:r>
            <a:r>
              <a:rPr lang="en-GB" dirty="0" err="1" smtClean="0"/>
              <a:t>DataFrame</a:t>
            </a:r>
            <a:r>
              <a:rPr lang="en-GB" dirty="0" smtClean="0"/>
              <a:t> (CSV file)</a:t>
            </a:r>
          </a:p>
          <a:p>
            <a:pPr lvl="1"/>
            <a:r>
              <a:rPr lang="en-GB" dirty="0" err="1" smtClean="0"/>
              <a:t>Scikit</a:t>
            </a:r>
            <a:r>
              <a:rPr lang="en-GB" dirty="0" smtClean="0"/>
              <a:t> learn (Machine Learning)</a:t>
            </a:r>
          </a:p>
          <a:p>
            <a:pPr lvl="1"/>
            <a:r>
              <a:rPr lang="en-GB" dirty="0" err="1" smtClean="0"/>
              <a:t>GloVe</a:t>
            </a:r>
            <a:r>
              <a:rPr lang="en-GB" dirty="0" smtClean="0"/>
              <a:t> (Word embedding for Pattern Mining)</a:t>
            </a:r>
          </a:p>
          <a:p>
            <a:pPr lvl="1"/>
            <a:r>
              <a:rPr lang="en-GB" dirty="0" err="1" smtClean="0"/>
              <a:t>Apyori</a:t>
            </a:r>
            <a:endParaRPr lang="en-GB" dirty="0" smtClean="0"/>
          </a:p>
          <a:p>
            <a:pPr lvl="1"/>
            <a:r>
              <a:rPr lang="en-GB" dirty="0" err="1" smtClean="0"/>
              <a:t>Imblearn</a:t>
            </a:r>
            <a:r>
              <a:rPr lang="en-GB" dirty="0" smtClean="0"/>
              <a:t> (SMOTENC)</a:t>
            </a:r>
            <a:endParaRPr lang="en-GB" dirty="0"/>
          </a:p>
          <a:p>
            <a:r>
              <a:rPr lang="en-GB" dirty="0" err="1" smtClean="0">
                <a:solidFill>
                  <a:schemeClr val="accent1"/>
                </a:solidFill>
              </a:rPr>
              <a:t>MetaMap</a:t>
            </a:r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IDEs</a:t>
            </a:r>
          </a:p>
          <a:p>
            <a:pPr lvl="1"/>
            <a:r>
              <a:rPr lang="en-GB" dirty="0" err="1" smtClean="0"/>
              <a:t>Jupyter</a:t>
            </a:r>
            <a:endParaRPr lang="en-GB" dirty="0" smtClean="0"/>
          </a:p>
          <a:p>
            <a:pPr lvl="1"/>
            <a:r>
              <a:rPr lang="en-GB" dirty="0" err="1" smtClean="0"/>
              <a:t>Spyder</a:t>
            </a:r>
            <a:endParaRPr lang="en-GB" dirty="0" smtClean="0"/>
          </a:p>
          <a:p>
            <a:pPr lvl="1"/>
            <a:r>
              <a:rPr lang="en-GB" dirty="0" smtClean="0"/>
              <a:t>Anaconda</a:t>
            </a:r>
          </a:p>
        </p:txBody>
      </p:sp>
      <p:pic>
        <p:nvPicPr>
          <p:cNvPr id="5" name="Picture 2" descr="Image result for scikit lear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04" y="492612"/>
            <a:ext cx="2476184" cy="133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pandas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04" y="2122347"/>
            <a:ext cx="228687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304" y="4332940"/>
            <a:ext cx="3524250" cy="619125"/>
          </a:xfrm>
          <a:prstGeom prst="rect">
            <a:avLst/>
          </a:prstGeom>
        </p:spPr>
      </p:pic>
      <p:pic>
        <p:nvPicPr>
          <p:cNvPr id="1026" name="Picture 2" descr="Image result for Jupy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48" y="4642502"/>
            <a:ext cx="1711325" cy="198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yd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04" y="5383369"/>
            <a:ext cx="1282001" cy="128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naconda p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874" y="5142612"/>
            <a:ext cx="2990751" cy="149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6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GB" sz="4000" dirty="0" smtClean="0"/>
              <a:t>Thank you</a:t>
            </a:r>
          </a:p>
          <a:p>
            <a:pPr marL="457200" lvl="1" indent="0" algn="ctr">
              <a:buNone/>
            </a:pPr>
            <a:r>
              <a:rPr lang="en-GB" sz="3200" dirty="0" smtClean="0"/>
              <a:t>Questions?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880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This project aims to </a:t>
            </a:r>
            <a:r>
              <a:rPr lang="en-GB" dirty="0" smtClean="0">
                <a:solidFill>
                  <a:srgbClr val="FF0000"/>
                </a:solidFill>
              </a:rPr>
              <a:t>detect </a:t>
            </a:r>
            <a:r>
              <a:rPr lang="en-GB" dirty="0">
                <a:solidFill>
                  <a:srgbClr val="FF0000"/>
                </a:solidFill>
              </a:rPr>
              <a:t>ADR </a:t>
            </a:r>
            <a:r>
              <a:rPr lang="en-GB" dirty="0"/>
              <a:t>from </a:t>
            </a:r>
            <a:r>
              <a:rPr lang="en-GB" dirty="0">
                <a:solidFill>
                  <a:srgbClr val="FF0000"/>
                </a:solidFill>
              </a:rPr>
              <a:t>social media and medical forums 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focusing on two main aspects.</a:t>
            </a:r>
          </a:p>
          <a:p>
            <a:r>
              <a:rPr lang="en-GB" dirty="0">
                <a:solidFill>
                  <a:srgbClr val="FF0000"/>
                </a:solidFill>
              </a:rPr>
              <a:t>supervised </a:t>
            </a:r>
            <a:r>
              <a:rPr lang="en-GB" dirty="0" smtClean="0">
                <a:solidFill>
                  <a:srgbClr val="FF0000"/>
                </a:solidFill>
              </a:rPr>
              <a:t>learning:</a:t>
            </a:r>
            <a:r>
              <a:rPr lang="en-GB" dirty="0" smtClean="0"/>
              <a:t> Using user information as features for algorithm to predict the possibility of an ADR.</a:t>
            </a:r>
          </a:p>
          <a:p>
            <a:r>
              <a:rPr lang="en-GB" dirty="0">
                <a:solidFill>
                  <a:srgbClr val="FF0000"/>
                </a:solidFill>
              </a:rPr>
              <a:t>U</a:t>
            </a:r>
            <a:r>
              <a:rPr lang="en-GB" dirty="0" smtClean="0">
                <a:solidFill>
                  <a:srgbClr val="FF0000"/>
                </a:solidFill>
              </a:rPr>
              <a:t>nsupervised: </a:t>
            </a:r>
            <a:r>
              <a:rPr lang="en-GB" dirty="0" smtClean="0"/>
              <a:t>Find relations between drugs, ADRs and other concepts, using </a:t>
            </a:r>
            <a:r>
              <a:rPr lang="en-GB" dirty="0" smtClean="0">
                <a:solidFill>
                  <a:srgbClr val="FF0000"/>
                </a:solidFill>
              </a:rPr>
              <a:t>word </a:t>
            </a:r>
            <a:r>
              <a:rPr lang="en-GB" dirty="0">
                <a:solidFill>
                  <a:srgbClr val="FF0000"/>
                </a:solidFill>
              </a:rPr>
              <a:t>embedding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FF0000"/>
                </a:solidFill>
              </a:rPr>
              <a:t>association rule mining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97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Related Work: </a:t>
            </a:r>
            <a:br>
              <a:rPr lang="en-GB" dirty="0" smtClean="0"/>
            </a:br>
            <a:r>
              <a:rPr lang="en-GB" dirty="0" smtClean="0"/>
              <a:t>Lexicon Based Techniques (Unsupervised)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Leaman</a:t>
            </a:r>
            <a:r>
              <a:rPr lang="en-US" dirty="0"/>
              <a:t> et </a:t>
            </a:r>
            <a:r>
              <a:rPr lang="en-US" dirty="0" smtClean="0"/>
              <a:t>al. Tried to identify posts where there is an ADR mention, using a lexical analyzer, finding certain phrase structures and verbs that indicate side effects. </a:t>
            </a:r>
            <a:r>
              <a:rPr lang="en-US" dirty="0">
                <a:solidFill>
                  <a:srgbClr val="FF0000"/>
                </a:solidFill>
              </a:rPr>
              <a:t>F-Score = 73.9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.</a:t>
            </a:r>
          </a:p>
          <a:p>
            <a:r>
              <a:rPr lang="en-US" dirty="0"/>
              <a:t>A. </a:t>
            </a:r>
            <a:r>
              <a:rPr lang="en-US" dirty="0" err="1"/>
              <a:t>Nikfarjam</a:t>
            </a:r>
            <a:r>
              <a:rPr lang="en-US" dirty="0"/>
              <a:t> and G. H. </a:t>
            </a:r>
            <a:r>
              <a:rPr lang="en-US" dirty="0" smtClean="0"/>
              <a:t>Gonzalez Tried to use pattern matching with association rule between, POS tags following certain rules. </a:t>
            </a:r>
            <a:r>
              <a:rPr lang="en-US" dirty="0" smtClean="0">
                <a:solidFill>
                  <a:srgbClr val="FF0000"/>
                </a:solidFill>
              </a:rPr>
              <a:t>F-Score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67.96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01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</a:t>
            </a:r>
            <a:r>
              <a:rPr lang="en-GB" dirty="0" smtClean="0"/>
              <a:t>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Sarker</a:t>
            </a:r>
            <a:r>
              <a:rPr lang="en-US" dirty="0"/>
              <a:t> and G. </a:t>
            </a:r>
            <a:r>
              <a:rPr lang="en-US" dirty="0" smtClean="0"/>
              <a:t>Graciela Tested several classifiers (SVM, Naïve Bayes, and Decision tree) with a corpus from multi-source dataset corpus. Using several lexical features to identify ADR mentions. Best </a:t>
            </a:r>
            <a:r>
              <a:rPr lang="en-US" dirty="0" smtClean="0">
                <a:solidFill>
                  <a:srgbClr val="FF0000"/>
                </a:solidFill>
              </a:rPr>
              <a:t>F-Score = 0.812</a:t>
            </a:r>
            <a:r>
              <a:rPr lang="en-US" dirty="0" smtClean="0"/>
              <a:t>.</a:t>
            </a:r>
          </a:p>
          <a:p>
            <a:r>
              <a:rPr lang="en-US" dirty="0"/>
              <a:t>Y. Zheng and K. </a:t>
            </a:r>
            <a:r>
              <a:rPr lang="en-US" dirty="0" smtClean="0"/>
              <a:t>Jiang Built classifiers that sentiments to confirm personal drug experience, having a best result among many classifiers as </a:t>
            </a:r>
            <a:r>
              <a:rPr lang="en-GB" dirty="0" smtClean="0">
                <a:solidFill>
                  <a:srgbClr val="FF0000"/>
                </a:solidFill>
              </a:rPr>
              <a:t>F-Measure=0.848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and Unique</a:t>
            </a:r>
            <a:r>
              <a:rPr lang="en-US" b="1" dirty="0"/>
              <a:t/>
            </a:r>
            <a:br>
              <a:rPr lang="en-US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4072"/>
          </a:xfrm>
        </p:spPr>
        <p:txBody>
          <a:bodyPr>
            <a:normAutofit/>
          </a:bodyPr>
          <a:lstStyle/>
          <a:p>
            <a:r>
              <a:rPr lang="en-US" dirty="0"/>
              <a:t>A. </a:t>
            </a:r>
            <a:r>
              <a:rPr lang="en-US" dirty="0" err="1"/>
              <a:t>Nikfarjam</a:t>
            </a:r>
            <a:r>
              <a:rPr lang="en-US" dirty="0"/>
              <a:t>, A. </a:t>
            </a:r>
            <a:r>
              <a:rPr lang="en-US" dirty="0" err="1"/>
              <a:t>Sarker</a:t>
            </a:r>
            <a:r>
              <a:rPr lang="en-US" dirty="0"/>
              <a:t>, K. </a:t>
            </a:r>
            <a:r>
              <a:rPr lang="en-US" dirty="0" err="1"/>
              <a:t>OConnor</a:t>
            </a:r>
            <a:r>
              <a:rPr lang="en-US" dirty="0"/>
              <a:t>, R. </a:t>
            </a:r>
            <a:r>
              <a:rPr lang="en-US" dirty="0" err="1"/>
              <a:t>Ginn</a:t>
            </a:r>
            <a:r>
              <a:rPr lang="en-US" dirty="0"/>
              <a:t> and G. </a:t>
            </a:r>
            <a:r>
              <a:rPr lang="en-US" dirty="0" smtClean="0"/>
              <a:t>Gonzalez used a mix of supervised and unsupervised techniques, where </a:t>
            </a:r>
            <a:r>
              <a:rPr lang="en-US" dirty="0" smtClean="0">
                <a:solidFill>
                  <a:srgbClr val="FF0000"/>
                </a:solidFill>
              </a:rPr>
              <a:t>word embedding</a:t>
            </a:r>
            <a:r>
              <a:rPr lang="en-US" dirty="0" smtClean="0"/>
              <a:t> was used to obtain word vectors, using KNN to get 150 different word clusters of similar meaning, which were turned into 7 different features. </a:t>
            </a:r>
            <a:r>
              <a:rPr lang="en-GB" dirty="0">
                <a:solidFill>
                  <a:srgbClr val="FF0000"/>
                </a:solidFill>
              </a:rPr>
              <a:t>F-Score= </a:t>
            </a:r>
            <a:r>
              <a:rPr lang="en-GB" dirty="0" smtClean="0">
                <a:solidFill>
                  <a:srgbClr val="FF0000"/>
                </a:solidFill>
              </a:rPr>
              <a:t>0.821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627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Methodologoy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3565"/>
            <a:ext cx="10515600" cy="33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8188</TotalTime>
  <Words>2011</Words>
  <Application>Microsoft Office PowerPoint</Application>
  <PresentationFormat>Widescreen</PresentationFormat>
  <Paragraphs>250</Paragraphs>
  <Slides>41</Slides>
  <Notes>3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Office Theme</vt:lpstr>
      <vt:lpstr>Machine Learning for Extraction and Classification of Adverse Drug Events from social Media</vt:lpstr>
      <vt:lpstr>Adverse Drug Reactions</vt:lpstr>
      <vt:lpstr>Pharmacovigilance: Clinical Trials</vt:lpstr>
      <vt:lpstr>Motivation</vt:lpstr>
      <vt:lpstr>Project Objectives</vt:lpstr>
      <vt:lpstr>Related Work:  Lexicon Based Techniques (Unsupervised)</vt:lpstr>
      <vt:lpstr>Supervised Learning</vt:lpstr>
      <vt:lpstr>Hybrid and Unique </vt:lpstr>
      <vt:lpstr>Methodologoy </vt:lpstr>
      <vt:lpstr>Step1: Acquiring Data</vt:lpstr>
      <vt:lpstr>Acquiring Data: implemented crawler</vt:lpstr>
      <vt:lpstr>Step2: Build Dictionary</vt:lpstr>
      <vt:lpstr>Step2: Build Dictionary</vt:lpstr>
      <vt:lpstr>PowerPoint Presentation</vt:lpstr>
      <vt:lpstr>Step3: GloVe Embedding</vt:lpstr>
      <vt:lpstr>PowerPoint Presentation</vt:lpstr>
      <vt:lpstr>Step 3: Glove Embedding, Preprocessing</vt:lpstr>
      <vt:lpstr>Step 3: Glove Embedding, Outcome</vt:lpstr>
      <vt:lpstr>Step 4: Association with Apriori</vt:lpstr>
      <vt:lpstr>Apriori Preprocessing</vt:lpstr>
      <vt:lpstr>Step 4: Apriori Implementation</vt:lpstr>
      <vt:lpstr>Step 4: Apriori Outcome</vt:lpstr>
      <vt:lpstr>Step 5: Supervised Learning</vt:lpstr>
      <vt:lpstr>Experiments</vt:lpstr>
      <vt:lpstr>PowerPoint Presentation</vt:lpstr>
      <vt:lpstr>SMOTENC (Synthetic Minority Over-sampling Technique Nominal Continuous)</vt:lpstr>
      <vt:lpstr>Random Forests</vt:lpstr>
      <vt:lpstr>SVM</vt:lpstr>
      <vt:lpstr>Naïve Bayes</vt:lpstr>
      <vt:lpstr>Evaluation Techniques</vt:lpstr>
      <vt:lpstr>Step 5: Supervised Learning outcomes</vt:lpstr>
      <vt:lpstr>Step 5: Supervised Learning outcomes contd:</vt:lpstr>
      <vt:lpstr>Step 5: Supervised Learning outcomes contd:</vt:lpstr>
      <vt:lpstr>Step 5: Supervised Learning outcomes contd:</vt:lpstr>
      <vt:lpstr>Step 5: Supervised Learning outcomes contd:</vt:lpstr>
      <vt:lpstr>Step 5: Supervised Learning outcomes contd:</vt:lpstr>
      <vt:lpstr>Conclusion</vt:lpstr>
      <vt:lpstr>Contribution</vt:lpstr>
      <vt:lpstr>Future Work</vt:lpstr>
      <vt:lpstr>Project Contribution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 templet</dc:title>
  <dc:creator>Ann Nosseir</dc:creator>
  <cp:lastModifiedBy>Ahmed El-Sabbagh</cp:lastModifiedBy>
  <cp:revision>548</cp:revision>
  <dcterms:created xsi:type="dcterms:W3CDTF">2016-01-31T07:38:01Z</dcterms:created>
  <dcterms:modified xsi:type="dcterms:W3CDTF">2019-06-20T13:02:26Z</dcterms:modified>
</cp:coreProperties>
</file>