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A73EC-BB05-491C-B213-76F114F4BC57}" type="datetimeFigureOut">
              <a:rPr lang="en-IN" smtClean="0"/>
              <a:t>07-04-2025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CFDC5-1880-472C-92FF-D0667CB8E2DB}" type="slidenum">
              <a:rPr lang="en-IN" smtClean="0"/>
              <a:t>‹#›</a:t>
            </a:fld>
            <a:endParaRPr lang="en-IN"/>
          </a:p>
        </p:txBody>
      </p:sp>
    </p:spTree>
    <p:extLst>
      <p:ext uri="{BB962C8B-B14F-4D97-AF65-F5344CB8AC3E}">
        <p14:creationId xmlns:p14="http://schemas.microsoft.com/office/powerpoint/2010/main" val="371489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0CFDC5-1880-472C-92FF-D0667CB8E2DB}" type="slidenum">
              <a:rPr lang="en-IN" smtClean="0"/>
              <a:t>4</a:t>
            </a:fld>
            <a:endParaRPr lang="en-IN"/>
          </a:p>
        </p:txBody>
      </p:sp>
    </p:spTree>
    <p:extLst>
      <p:ext uri="{BB962C8B-B14F-4D97-AF65-F5344CB8AC3E}">
        <p14:creationId xmlns:p14="http://schemas.microsoft.com/office/powerpoint/2010/main" val="2596888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0CFDC5-1880-472C-92FF-D0667CB8E2DB}" type="slidenum">
              <a:rPr lang="en-IN" smtClean="0"/>
              <a:t>6</a:t>
            </a:fld>
            <a:endParaRPr lang="en-IN"/>
          </a:p>
        </p:txBody>
      </p:sp>
    </p:spTree>
    <p:extLst>
      <p:ext uri="{BB962C8B-B14F-4D97-AF65-F5344CB8AC3E}">
        <p14:creationId xmlns:p14="http://schemas.microsoft.com/office/powerpoint/2010/main" val="403281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B239-CB43-54E7-AEF8-B8F8AD124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CB204B-AE26-8D03-E44A-9246D4EE6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269A01-FEA8-48D7-3731-539400FE9402}"/>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5" name="Footer Placeholder 4">
            <a:extLst>
              <a:ext uri="{FF2B5EF4-FFF2-40B4-BE49-F238E27FC236}">
                <a16:creationId xmlns:a16="http://schemas.microsoft.com/office/drawing/2014/main" id="{841B75A2-7321-E043-52E3-7B4573CDC6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21785-27BF-8E59-9C62-80349537D9F9}"/>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279097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CAD4-7BC7-879B-4FED-20147D6B31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2381B0-0DA9-6BAD-51DB-58D9AA323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38F65-08B8-DBF8-0E52-77EA11F062DD}"/>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5" name="Footer Placeholder 4">
            <a:extLst>
              <a:ext uri="{FF2B5EF4-FFF2-40B4-BE49-F238E27FC236}">
                <a16:creationId xmlns:a16="http://schemas.microsoft.com/office/drawing/2014/main" id="{535D2C24-7C4E-0BED-3E74-DDA5AC911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A6D4B-6623-2A97-787C-27074CCD4646}"/>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150360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BB5589-0FC3-2105-9A01-806FFCB4A2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F0A5E1-88D1-B0F8-16D0-910CC9479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01AB8-FE91-B7A5-66DA-1E56A0B42E47}"/>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5" name="Footer Placeholder 4">
            <a:extLst>
              <a:ext uri="{FF2B5EF4-FFF2-40B4-BE49-F238E27FC236}">
                <a16:creationId xmlns:a16="http://schemas.microsoft.com/office/drawing/2014/main" id="{3954CA6C-4B38-5CC5-BFE3-33F835AE2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0E7709-CA61-077A-2B53-A37CA801B37F}"/>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143833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3C1C-D86C-8569-AECD-D26275F8C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FC37E8-7C07-0531-0506-4AACDD1892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515F4-A2CD-E105-9860-8EBF9853AC47}"/>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5" name="Footer Placeholder 4">
            <a:extLst>
              <a:ext uri="{FF2B5EF4-FFF2-40B4-BE49-F238E27FC236}">
                <a16:creationId xmlns:a16="http://schemas.microsoft.com/office/drawing/2014/main" id="{84395C89-2D29-5CB1-587D-1A95DCA38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32C22-9DEF-98FA-EC93-340114C657F0}"/>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27675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119A-4BF3-3277-1219-1AFFDFDCB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83AF59-C6D6-9272-9B60-93592B924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835A68-AB20-38F2-29D7-708D4C2EFCDF}"/>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5" name="Footer Placeholder 4">
            <a:extLst>
              <a:ext uri="{FF2B5EF4-FFF2-40B4-BE49-F238E27FC236}">
                <a16:creationId xmlns:a16="http://schemas.microsoft.com/office/drawing/2014/main" id="{4EC967D2-029D-80B7-B699-591C4F581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B2296-E7FE-B9C7-4EBA-A0D415032F41}"/>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70050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570A-2F0B-A4BC-7089-4340096DC4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6C7F64-6944-8345-6727-44F7AACD2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1F6639-61B7-9328-F44E-4809FA0BE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41BBF-58C1-B3A7-362A-E5FDF35053E4}"/>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6" name="Footer Placeholder 5">
            <a:extLst>
              <a:ext uri="{FF2B5EF4-FFF2-40B4-BE49-F238E27FC236}">
                <a16:creationId xmlns:a16="http://schemas.microsoft.com/office/drawing/2014/main" id="{BDEC2300-A233-9DF2-D3DD-9A589937B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E2DBE0-1F68-A3A2-A19E-B21CCA2EA0F1}"/>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414200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BFF5-B00F-CFFD-D0A6-296C61F2B3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A2C83D-A82E-CAF1-0519-B4846F89B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9D92F-A9B3-B61D-1751-F9FBDBAC9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06EE55-9D08-99DA-754D-9DB695D8D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221FE-E813-A30D-4115-C01C5082F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6F047B-71E4-C575-B845-8B47868E25AA}"/>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8" name="Footer Placeholder 7">
            <a:extLst>
              <a:ext uri="{FF2B5EF4-FFF2-40B4-BE49-F238E27FC236}">
                <a16:creationId xmlns:a16="http://schemas.microsoft.com/office/drawing/2014/main" id="{D31E1541-F31F-DC58-5EBE-4AFD198A44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AD01C3-D5A2-8321-A6BE-D01F4B71CA67}"/>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164402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D393-042D-880C-7589-D3AD00ED26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27A1F7-3D61-EB74-C8E9-D42DBEFEA5EA}"/>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4" name="Footer Placeholder 3">
            <a:extLst>
              <a:ext uri="{FF2B5EF4-FFF2-40B4-BE49-F238E27FC236}">
                <a16:creationId xmlns:a16="http://schemas.microsoft.com/office/drawing/2014/main" id="{3B674E93-C2FC-74F6-5E92-1BD6DF97AD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77B9A8-B6AE-2E36-BFED-20246FF36DA8}"/>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291100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70D5F-B021-3D62-9AA4-63829D243BBE}"/>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3" name="Footer Placeholder 2">
            <a:extLst>
              <a:ext uri="{FF2B5EF4-FFF2-40B4-BE49-F238E27FC236}">
                <a16:creationId xmlns:a16="http://schemas.microsoft.com/office/drawing/2014/main" id="{7438D5C9-0AD6-E405-302C-8997CD9F7F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6B6C5-1245-85F0-2966-2DD71831A9EF}"/>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204542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963B-6933-DECC-997C-82309A446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6B6E4B-0D7D-3B7F-50A6-AE66C499D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435DBF-8D4C-9ADC-6DA5-E9D8B0E1A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EDCC9-1702-E270-ED63-59338FB02819}"/>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6" name="Footer Placeholder 5">
            <a:extLst>
              <a:ext uri="{FF2B5EF4-FFF2-40B4-BE49-F238E27FC236}">
                <a16:creationId xmlns:a16="http://schemas.microsoft.com/office/drawing/2014/main" id="{395DC2A9-B4BB-FFD0-1E5D-7CE4EEA7BA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72A239-364A-FB68-E662-C64A42489C37}"/>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346277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797C-0C64-25B1-51E1-CED340C16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00CE83-1145-453C-5244-A2A5E9835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89A4C5-9F8D-FAC0-AA5A-6793AAF6C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F0F4D-2A82-715D-CA1F-F59A60F7D1F3}"/>
              </a:ext>
            </a:extLst>
          </p:cNvPr>
          <p:cNvSpPr>
            <a:spLocks noGrp="1"/>
          </p:cNvSpPr>
          <p:nvPr>
            <p:ph type="dt" sz="half" idx="10"/>
          </p:nvPr>
        </p:nvSpPr>
        <p:spPr/>
        <p:txBody>
          <a:bodyPr/>
          <a:lstStyle/>
          <a:p>
            <a:fld id="{56788EB6-C52B-441E-BF6B-20C9FF29B1FE}" type="datetimeFigureOut">
              <a:rPr lang="en-IN" smtClean="0"/>
              <a:t>07-04-2025</a:t>
            </a:fld>
            <a:endParaRPr lang="en-IN"/>
          </a:p>
        </p:txBody>
      </p:sp>
      <p:sp>
        <p:nvSpPr>
          <p:cNvPr id="6" name="Footer Placeholder 5">
            <a:extLst>
              <a:ext uri="{FF2B5EF4-FFF2-40B4-BE49-F238E27FC236}">
                <a16:creationId xmlns:a16="http://schemas.microsoft.com/office/drawing/2014/main" id="{DB0EDDA2-406A-3F59-9EB3-22FC3F166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64316D-CD56-E4DE-5BA5-118761D64751}"/>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414744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DE73D-FAF2-93CA-7C7E-25BE0B9A2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B476B1-3F8D-ABE0-5C1D-D4DA9E257A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FBB46-EDEC-E8AA-E73D-DC0ED6A4B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88EB6-C52B-441E-BF6B-20C9FF29B1FE}" type="datetimeFigureOut">
              <a:rPr lang="en-IN" smtClean="0"/>
              <a:t>07-04-2025</a:t>
            </a:fld>
            <a:endParaRPr lang="en-IN"/>
          </a:p>
        </p:txBody>
      </p:sp>
      <p:sp>
        <p:nvSpPr>
          <p:cNvPr id="5" name="Footer Placeholder 4">
            <a:extLst>
              <a:ext uri="{FF2B5EF4-FFF2-40B4-BE49-F238E27FC236}">
                <a16:creationId xmlns:a16="http://schemas.microsoft.com/office/drawing/2014/main" id="{DFED8EBD-9562-2892-8807-5E7E585A4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A48402-9A4C-3AB1-C9A9-47614CC0B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1D150-FB52-4707-B85B-863387403456}" type="slidenum">
              <a:rPr lang="en-IN" smtClean="0"/>
              <a:t>‹#›</a:t>
            </a:fld>
            <a:endParaRPr lang="en-IN"/>
          </a:p>
        </p:txBody>
      </p:sp>
    </p:spTree>
    <p:extLst>
      <p:ext uri="{BB962C8B-B14F-4D97-AF65-F5344CB8AC3E}">
        <p14:creationId xmlns:p14="http://schemas.microsoft.com/office/powerpoint/2010/main" val="3389751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HBRIJESH/Sucide_Mitigation_Chatbo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87CD03-EED7-8CA4-85B2-A4F1C5D3B87E}"/>
              </a:ext>
            </a:extLst>
          </p:cNvPr>
          <p:cNvSpPr>
            <a:spLocks noGrp="1"/>
          </p:cNvSpPr>
          <p:nvPr>
            <p:ph type="subTitle" idx="1"/>
          </p:nvPr>
        </p:nvSpPr>
        <p:spPr>
          <a:xfrm>
            <a:off x="1524000" y="2389761"/>
            <a:ext cx="9144000" cy="2078478"/>
          </a:xfrm>
        </p:spPr>
        <p:txBody>
          <a:bodyPr>
            <a:normAutofit/>
          </a:bodyPr>
          <a:lstStyle/>
          <a:p>
            <a:r>
              <a:rPr lang="en-US" sz="3600" dirty="0">
                <a:latin typeface="Times New Roman" panose="02020603050405020304" pitchFamily="18" charset="0"/>
                <a:cs typeface="Times New Roman" panose="02020603050405020304" pitchFamily="18" charset="0"/>
              </a:rPr>
              <a:t>Suicide Mitigation System Integrated with a Talking Face Avatar, Utilizing an Ensemble of an LSTM Seq2Seq Model and a Fine-Tuned Pre-Trained Model</a:t>
            </a:r>
            <a:endParaRPr lang="en-IN" sz="36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4517746-FDC0-CB47-F2D6-3D829277BB61}"/>
              </a:ext>
            </a:extLst>
          </p:cNvPr>
          <p:cNvSpPr>
            <a:spLocks noGrp="1"/>
          </p:cNvSpPr>
          <p:nvPr>
            <p:ph type="ctrTitle"/>
          </p:nvPr>
        </p:nvSpPr>
        <p:spPr>
          <a:xfrm>
            <a:off x="1524000" y="493775"/>
            <a:ext cx="9144000" cy="585216"/>
          </a:xfrm>
        </p:spPr>
        <p:txBody>
          <a:bodyPr>
            <a:normAutofit/>
          </a:bodyPr>
          <a:lstStyle/>
          <a:p>
            <a:r>
              <a:rPr lang="en-US" sz="3200" b="1" dirty="0">
                <a:latin typeface="Times New Roman" panose="02020603050405020304" pitchFamily="18" charset="0"/>
                <a:cs typeface="Times New Roman" panose="02020603050405020304" pitchFamily="18" charset="0"/>
              </a:rPr>
              <a:t>RAJIV GANDHI COLLEGE OF ENGINEERING</a:t>
            </a:r>
            <a:endParaRPr lang="en-IN" sz="3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803D6B9-10F2-EC08-18B3-4DC84D7E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220715"/>
            <a:ext cx="1027902" cy="1131335"/>
          </a:xfrm>
          <a:prstGeom prst="rect">
            <a:avLst/>
          </a:prstGeom>
        </p:spPr>
      </p:pic>
      <p:sp>
        <p:nvSpPr>
          <p:cNvPr id="9" name="TextBox 8">
            <a:extLst>
              <a:ext uri="{FF2B5EF4-FFF2-40B4-BE49-F238E27FC236}">
                <a16:creationId xmlns:a16="http://schemas.microsoft.com/office/drawing/2014/main" id="{9D6EE6CA-1B5D-4573-A1D0-5C753DD85998}"/>
              </a:ext>
            </a:extLst>
          </p:cNvPr>
          <p:cNvSpPr txBox="1"/>
          <p:nvPr/>
        </p:nvSpPr>
        <p:spPr>
          <a:xfrm>
            <a:off x="347472" y="5555442"/>
            <a:ext cx="39593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H Brijesh 	(211921104003)</a:t>
            </a:r>
          </a:p>
          <a:p>
            <a:r>
              <a:rPr lang="en-US" dirty="0">
                <a:latin typeface="Times New Roman" panose="02020603050405020304" pitchFamily="18" charset="0"/>
                <a:cs typeface="Times New Roman" panose="02020603050405020304" pitchFamily="18" charset="0"/>
              </a:rPr>
              <a:t>R Vigneswaran 	(211921104313)</a:t>
            </a:r>
          </a:p>
          <a:p>
            <a:r>
              <a:rPr lang="en-IN" dirty="0">
                <a:latin typeface="Times New Roman" panose="02020603050405020304" pitchFamily="18" charset="0"/>
                <a:cs typeface="Times New Roman" panose="02020603050405020304" pitchFamily="18" charset="0"/>
              </a:rPr>
              <a:t>N Poovarasi            (211921104308)</a:t>
            </a:r>
          </a:p>
        </p:txBody>
      </p:sp>
      <p:pic>
        <p:nvPicPr>
          <p:cNvPr id="4" name="Picture 3">
            <a:extLst>
              <a:ext uri="{FF2B5EF4-FFF2-40B4-BE49-F238E27FC236}">
                <a16:creationId xmlns:a16="http://schemas.microsoft.com/office/drawing/2014/main" id="{A36DEE42-0328-8939-6484-9FF8ED21D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31119"/>
            <a:ext cx="1176528" cy="1131335"/>
          </a:xfrm>
          <a:prstGeom prst="rect">
            <a:avLst/>
          </a:prstGeom>
        </p:spPr>
      </p:pic>
    </p:spTree>
    <p:extLst>
      <p:ext uri="{BB962C8B-B14F-4D97-AF65-F5344CB8AC3E}">
        <p14:creationId xmlns:p14="http://schemas.microsoft.com/office/powerpoint/2010/main" val="121819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383E-91B6-6C52-2BA0-C380895D7BDB}"/>
              </a:ext>
            </a:extLst>
          </p:cNvPr>
          <p:cNvSpPr>
            <a:spLocks noGrp="1"/>
          </p:cNvSpPr>
          <p:nvPr>
            <p:ph type="title"/>
          </p:nvPr>
        </p:nvSpPr>
        <p:spPr/>
        <p:txBody>
          <a:bodyPr/>
          <a:lstStyle/>
          <a:p>
            <a:pPr algn="ctr"/>
            <a:r>
              <a:rPr lang="en-US" b="1" dirty="0"/>
              <a:t>Advantage</a:t>
            </a:r>
            <a:endParaRPr lang="en-IN" b="1" dirty="0"/>
          </a:p>
        </p:txBody>
      </p:sp>
      <p:sp>
        <p:nvSpPr>
          <p:cNvPr id="3" name="Content Placeholder 2">
            <a:extLst>
              <a:ext uri="{FF2B5EF4-FFF2-40B4-BE49-F238E27FC236}">
                <a16:creationId xmlns:a16="http://schemas.microsoft.com/office/drawing/2014/main" id="{56C3B1D9-E9FF-83E0-61A8-2A1736E05140}"/>
              </a:ext>
            </a:extLst>
          </p:cNvPr>
          <p:cNvSpPr>
            <a:spLocks noGrp="1"/>
          </p:cNvSpPr>
          <p:nvPr>
            <p:ph idx="1"/>
          </p:nvPr>
        </p:nvSpPr>
        <p:spPr/>
        <p:txBody>
          <a:bodyPr/>
          <a:lstStyle/>
          <a:p>
            <a:r>
              <a:rPr lang="en-IN" b="1" dirty="0"/>
              <a:t>24/7 Support</a:t>
            </a:r>
            <a:r>
              <a:rPr lang="en-IN" dirty="0"/>
              <a:t> – Always available for conversations.</a:t>
            </a:r>
          </a:p>
          <a:p>
            <a:r>
              <a:rPr lang="en-IN" b="1" dirty="0"/>
              <a:t>AI-Powered Chatbot</a:t>
            </a:r>
            <a:r>
              <a:rPr lang="en-IN" dirty="0"/>
              <a:t> – Understands emotions &amp; provides personalized responses.</a:t>
            </a:r>
          </a:p>
          <a:p>
            <a:r>
              <a:rPr lang="en-IN" b="1" dirty="0"/>
              <a:t>Talking Avatar</a:t>
            </a:r>
            <a:r>
              <a:rPr lang="en-IN" dirty="0"/>
              <a:t> – Human-like engagement with lip sync &amp; expressions.</a:t>
            </a:r>
          </a:p>
          <a:p>
            <a:r>
              <a:rPr lang="en-IN" b="1" dirty="0"/>
              <a:t>Confidential &amp; Judgment-Free</a:t>
            </a:r>
            <a:r>
              <a:rPr lang="en-IN" dirty="0"/>
              <a:t> – Safe space for users to share struggles.</a:t>
            </a:r>
          </a:p>
          <a:p>
            <a:r>
              <a:rPr lang="en-IN" b="1" dirty="0"/>
              <a:t>Guidance &amp; Resources</a:t>
            </a:r>
            <a:r>
              <a:rPr lang="en-IN" dirty="0"/>
              <a:t> – Directs users to professional help when needed.</a:t>
            </a:r>
          </a:p>
        </p:txBody>
      </p:sp>
    </p:spTree>
    <p:extLst>
      <p:ext uri="{BB962C8B-B14F-4D97-AF65-F5344CB8AC3E}">
        <p14:creationId xmlns:p14="http://schemas.microsoft.com/office/powerpoint/2010/main" val="268617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2EB2-9E15-D34E-423C-0CBDF3F3F3B4}"/>
              </a:ext>
            </a:extLst>
          </p:cNvPr>
          <p:cNvSpPr>
            <a:spLocks noGrp="1"/>
          </p:cNvSpPr>
          <p:nvPr>
            <p:ph type="title"/>
          </p:nvPr>
        </p:nvSpPr>
        <p:spPr>
          <a:xfrm>
            <a:off x="838200" y="2766218"/>
            <a:ext cx="10515600" cy="1325563"/>
          </a:xfrm>
        </p:spPr>
        <p:txBody>
          <a:bodyPr/>
          <a:lstStyle/>
          <a:p>
            <a:pPr algn="ctr"/>
            <a:r>
              <a:rPr lang="en-US" b="1" dirty="0">
                <a:hlinkClick r:id="rId2">
                  <a:extLst>
                    <a:ext uri="{A12FA001-AC4F-418D-AE19-62706E023703}">
                      <ahyp:hlinkClr xmlns:ahyp="http://schemas.microsoft.com/office/drawing/2018/hyperlinkcolor" val="tx"/>
                    </a:ext>
                  </a:extLst>
                </a:hlinkClick>
              </a:rPr>
              <a:t>PROCEED TO CODE</a:t>
            </a:r>
            <a:endParaRPr lang="en-IN" b="1" dirty="0"/>
          </a:p>
        </p:txBody>
      </p:sp>
    </p:spTree>
    <p:extLst>
      <p:ext uri="{BB962C8B-B14F-4D97-AF65-F5344CB8AC3E}">
        <p14:creationId xmlns:p14="http://schemas.microsoft.com/office/powerpoint/2010/main" val="235349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D298-A281-0C48-27DD-65FA4729D121}"/>
              </a:ext>
            </a:extLst>
          </p:cNvPr>
          <p:cNvSpPr>
            <a:spLocks noGrp="1"/>
          </p:cNvSpPr>
          <p:nvPr>
            <p:ph type="title"/>
          </p:nvPr>
        </p:nvSpPr>
        <p:spPr>
          <a:xfrm>
            <a:off x="981075" y="2584450"/>
            <a:ext cx="10515600" cy="1325563"/>
          </a:xfrm>
        </p:spPr>
        <p:txBody>
          <a:bodyPr/>
          <a:lstStyle/>
          <a:p>
            <a:pPr algn="ctr"/>
            <a:r>
              <a:rPr lang="en-US" b="1" dirty="0"/>
              <a:t>THANKYOU</a:t>
            </a:r>
            <a:endParaRPr lang="en-IN" b="1" dirty="0"/>
          </a:p>
        </p:txBody>
      </p:sp>
    </p:spTree>
    <p:extLst>
      <p:ext uri="{BB962C8B-B14F-4D97-AF65-F5344CB8AC3E}">
        <p14:creationId xmlns:p14="http://schemas.microsoft.com/office/powerpoint/2010/main" val="7057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63FB-845D-CE3F-1A14-FC725503655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Contents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6E3832-301D-38BC-5832-82F15F2B927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Objective </a:t>
            </a:r>
          </a:p>
          <a:p>
            <a:r>
              <a:rPr lang="en-IN" dirty="0">
                <a:latin typeface="Times New Roman" panose="02020603050405020304" pitchFamily="18" charset="0"/>
                <a:cs typeface="Times New Roman" panose="02020603050405020304" pitchFamily="18" charset="0"/>
              </a:rPr>
              <a:t>Technology Used</a:t>
            </a:r>
          </a:p>
          <a:p>
            <a:r>
              <a:rPr lang="en-IN" dirty="0">
                <a:latin typeface="Times New Roman" panose="02020603050405020304" pitchFamily="18" charset="0"/>
                <a:cs typeface="Times New Roman" panose="02020603050405020304" pitchFamily="18" charset="0"/>
              </a:rPr>
              <a:t>Architecture</a:t>
            </a:r>
          </a:p>
          <a:p>
            <a:r>
              <a:rPr lang="en-IN" dirty="0">
                <a:latin typeface="Times New Roman" panose="02020603050405020304" pitchFamily="18" charset="0"/>
                <a:cs typeface="Times New Roman" panose="02020603050405020304" pitchFamily="18" charset="0"/>
              </a:rPr>
              <a:t>Finetuning Process</a:t>
            </a:r>
          </a:p>
          <a:p>
            <a:r>
              <a:rPr lang="en-IN" dirty="0">
                <a:latin typeface="Times New Roman" panose="02020603050405020304" pitchFamily="18" charset="0"/>
                <a:cs typeface="Times New Roman" panose="02020603050405020304" pitchFamily="18" charset="0"/>
              </a:rPr>
              <a:t>Ensembling Process</a:t>
            </a:r>
          </a:p>
          <a:p>
            <a:r>
              <a:rPr lang="en-IN" dirty="0">
                <a:latin typeface="Times New Roman" panose="02020603050405020304" pitchFamily="18" charset="0"/>
                <a:cs typeface="Times New Roman" panose="02020603050405020304" pitchFamily="18" charset="0"/>
              </a:rPr>
              <a:t>Emotion and Lip-sync handling </a:t>
            </a:r>
          </a:p>
        </p:txBody>
      </p:sp>
    </p:spTree>
    <p:extLst>
      <p:ext uri="{BB962C8B-B14F-4D97-AF65-F5344CB8AC3E}">
        <p14:creationId xmlns:p14="http://schemas.microsoft.com/office/powerpoint/2010/main" val="187323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8079-7CBB-E8C1-C6FE-8996E6AC712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Abstract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E60512-83EE-B5F1-5F30-9176BD4A901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Suicide has become a critical issue, often perceived as an escape from overwhelming problems. However, individuals facing such distress may not realize that ending their lives is not the solution. Instead, seeking support and expressing their emotions can help them navigate difficult situations.</a:t>
            </a:r>
          </a:p>
          <a:p>
            <a:pPr marL="0" indent="0">
              <a:buNone/>
            </a:pPr>
            <a:r>
              <a:rPr lang="en-US" dirty="0">
                <a:latin typeface="Times New Roman" panose="02020603050405020304" pitchFamily="18" charset="0"/>
                <a:cs typeface="Times New Roman" panose="02020603050405020304" pitchFamily="18" charset="0"/>
              </a:rPr>
              <a:t>This system provides a virtual user interface where individuals can openly talk about their struggles. Using advanced AI and a talking face avatar, the system engages in meaningful conversations, offering emotional support and guidance to help users cope with their challenges and find alternative solutions</a:t>
            </a:r>
          </a:p>
        </p:txBody>
      </p:sp>
    </p:spTree>
    <p:extLst>
      <p:ext uri="{BB962C8B-B14F-4D97-AF65-F5344CB8AC3E}">
        <p14:creationId xmlns:p14="http://schemas.microsoft.com/office/powerpoint/2010/main" val="64298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B5FD-42D1-A078-BE31-0BF465F3FB6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57CCBA52-FE4C-4D83-8F39-D190D0464FA5}"/>
              </a:ext>
            </a:extLst>
          </p:cNvPr>
          <p:cNvSpPr>
            <a:spLocks noGrp="1" noChangeArrowheads="1"/>
          </p:cNvSpPr>
          <p:nvPr>
            <p:ph idx="1"/>
          </p:nvPr>
        </p:nvSpPr>
        <p:spPr bwMode="auto">
          <a:xfrm>
            <a:off x="838200" y="1690688"/>
            <a:ext cx="105156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the LSTM Seq2Seq Model</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LSTM-based Seq2Seq model is first trained on a dataset collected from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69K Facebook conversations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learn contextual responses.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Fine-Tuning GPT-2</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GPT-2 model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fine-tuned using the same dataset to enhance its ability to generate more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empathetic and context-aware responses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Ensembling for Hybrid Responses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Seq2Seq model and fine-tuned GPT-2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ensembled to create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responses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the chatbot’s ability to generate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structured and emotionally intelligent replies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Talking Face Avatar for Engagement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generated responses are delivered through 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talking face avatar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users with a more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comfortable and human-like conversational experience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57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5CD6-4C7A-6E1F-E9DE-8A4710F72FA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Technology Used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1214D3-DAF8-4DEF-EA44-77D43CDECA06}"/>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Algorithms Used</a:t>
            </a:r>
          </a:p>
          <a:p>
            <a:pPr lvl="1"/>
            <a:r>
              <a:rPr lang="en-US" dirty="0">
                <a:latin typeface="Times New Roman" panose="02020603050405020304" pitchFamily="18" charset="0"/>
                <a:cs typeface="Times New Roman" panose="02020603050405020304" pitchFamily="18" charset="0"/>
              </a:rPr>
              <a:t>Seq2Seq</a:t>
            </a:r>
          </a:p>
          <a:p>
            <a:pPr lvl="1"/>
            <a:r>
              <a:rPr lang="en-US" dirty="0">
                <a:latin typeface="Times New Roman" panose="02020603050405020304" pitchFamily="18" charset="0"/>
                <a:cs typeface="Times New Roman" panose="02020603050405020304" pitchFamily="18" charset="0"/>
              </a:rPr>
              <a:t>LSTM (Long Short-Term Memory)</a:t>
            </a:r>
          </a:p>
          <a:p>
            <a:r>
              <a:rPr lang="en-US" dirty="0">
                <a:latin typeface="Times New Roman" panose="02020603050405020304" pitchFamily="18" charset="0"/>
                <a:cs typeface="Times New Roman" panose="02020603050405020304" pitchFamily="18" charset="0"/>
              </a:rPr>
              <a:t>Python Frameworks</a:t>
            </a:r>
          </a:p>
          <a:p>
            <a:pPr lvl="1"/>
            <a:r>
              <a:rPr lang="en-US" dirty="0">
                <a:latin typeface="Times New Roman" panose="02020603050405020304" pitchFamily="18" charset="0"/>
                <a:cs typeface="Times New Roman" panose="02020603050405020304" pitchFamily="18" charset="0"/>
              </a:rPr>
              <a:t>TensorFlow</a:t>
            </a:r>
          </a:p>
          <a:p>
            <a:pPr lvl="1"/>
            <a:r>
              <a:rPr lang="en-US" dirty="0">
                <a:latin typeface="Times New Roman" panose="02020603050405020304" pitchFamily="18" charset="0"/>
                <a:cs typeface="Times New Roman" panose="02020603050405020304" pitchFamily="18" charset="0"/>
              </a:rPr>
              <a:t>Keras</a:t>
            </a:r>
          </a:p>
          <a:p>
            <a:pPr lvl="1"/>
            <a:r>
              <a:rPr lang="en-US" dirty="0">
                <a:latin typeface="Times New Roman" panose="02020603050405020304" pitchFamily="18" charset="0"/>
                <a:cs typeface="Times New Roman" panose="02020603050405020304" pitchFamily="18" charset="0"/>
              </a:rPr>
              <a:t>Py-Torch</a:t>
            </a:r>
          </a:p>
          <a:p>
            <a:pPr lvl="1"/>
            <a:r>
              <a:rPr lang="en-US" dirty="0">
                <a:latin typeface="Times New Roman" panose="02020603050405020304" pitchFamily="18" charset="0"/>
                <a:cs typeface="Times New Roman" panose="02020603050405020304" pitchFamily="18" charset="0"/>
              </a:rPr>
              <a:t>Pandas</a:t>
            </a:r>
          </a:p>
          <a:p>
            <a:pPr lvl="1"/>
            <a:r>
              <a:rPr lang="en-US" dirty="0">
                <a:latin typeface="Times New Roman" panose="02020603050405020304" pitchFamily="18" charset="0"/>
                <a:cs typeface="Times New Roman" panose="02020603050405020304" pitchFamily="18" charset="0"/>
              </a:rPr>
              <a:t>NumPy</a:t>
            </a:r>
          </a:p>
          <a:p>
            <a:pPr lvl="1"/>
            <a:r>
              <a:rPr lang="en-US" dirty="0">
                <a:latin typeface="Times New Roman" panose="02020603050405020304" pitchFamily="18" charset="0"/>
                <a:cs typeface="Times New Roman" panose="02020603050405020304" pitchFamily="18" charset="0"/>
              </a:rPr>
              <a:t>Bert-Tokenizer</a:t>
            </a:r>
          </a:p>
          <a:p>
            <a:pPr lvl="1"/>
            <a:r>
              <a:rPr lang="en-US" dirty="0">
                <a:latin typeface="Times New Roman" panose="02020603050405020304" pitchFamily="18" charset="0"/>
                <a:cs typeface="Times New Roman" panose="02020603050405020304" pitchFamily="18" charset="0"/>
              </a:rPr>
              <a:t>React </a:t>
            </a:r>
          </a:p>
          <a:p>
            <a:pPr lvl="1"/>
            <a:r>
              <a:rPr lang="en-US" dirty="0">
                <a:latin typeface="Times New Roman" panose="02020603050405020304" pitchFamily="18" charset="0"/>
                <a:cs typeface="Times New Roman" panose="02020603050405020304" pitchFamily="18" charset="0"/>
              </a:rPr>
              <a:t>Dailo-</a:t>
            </a:r>
            <a:r>
              <a:rPr lang="en-US" dirty="0" err="1">
                <a:latin typeface="Times New Roman" panose="02020603050405020304" pitchFamily="18" charset="0"/>
                <a:cs typeface="Times New Roman" panose="02020603050405020304" pitchFamily="18" charset="0"/>
              </a:rPr>
              <a:t>Gpt</a:t>
            </a:r>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5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9478-0951-1036-C054-714F04957ED1}"/>
              </a:ext>
            </a:extLst>
          </p:cNvPr>
          <p:cNvSpPr>
            <a:spLocks noGrp="1"/>
          </p:cNvSpPr>
          <p:nvPr>
            <p:ph type="title"/>
          </p:nvPr>
        </p:nvSpPr>
        <p:spPr>
          <a:xfrm>
            <a:off x="723190" y="91053"/>
            <a:ext cx="10515600" cy="1325563"/>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grpSp>
        <p:nvGrpSpPr>
          <p:cNvPr id="219" name="Group 218">
            <a:extLst>
              <a:ext uri="{FF2B5EF4-FFF2-40B4-BE49-F238E27FC236}">
                <a16:creationId xmlns:a16="http://schemas.microsoft.com/office/drawing/2014/main" id="{80ECA352-B34F-9D51-1B2E-4FBB803BD181}"/>
              </a:ext>
            </a:extLst>
          </p:cNvPr>
          <p:cNvGrpSpPr/>
          <p:nvPr/>
        </p:nvGrpSpPr>
        <p:grpSpPr>
          <a:xfrm>
            <a:off x="2120586" y="1094119"/>
            <a:ext cx="7720807" cy="5642611"/>
            <a:chOff x="1046162" y="1164222"/>
            <a:chExt cx="7250112" cy="5215875"/>
          </a:xfrm>
        </p:grpSpPr>
        <p:sp>
          <p:nvSpPr>
            <p:cNvPr id="184" name="Rectangle: Rounded Corners 183">
              <a:extLst>
                <a:ext uri="{FF2B5EF4-FFF2-40B4-BE49-F238E27FC236}">
                  <a16:creationId xmlns:a16="http://schemas.microsoft.com/office/drawing/2014/main" id="{774EBF45-82A9-03BA-166B-EC56898683F2}"/>
                </a:ext>
              </a:extLst>
            </p:cNvPr>
            <p:cNvSpPr/>
            <p:nvPr/>
          </p:nvSpPr>
          <p:spPr>
            <a:xfrm>
              <a:off x="1046162" y="2149160"/>
              <a:ext cx="1049337" cy="97155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5" name="Rectangle: Rounded Corners 184">
              <a:extLst>
                <a:ext uri="{FF2B5EF4-FFF2-40B4-BE49-F238E27FC236}">
                  <a16:creationId xmlns:a16="http://schemas.microsoft.com/office/drawing/2014/main" id="{25E8A235-F5BB-2791-29DB-046B8D78DF0F}"/>
                </a:ext>
              </a:extLst>
            </p:cNvPr>
            <p:cNvSpPr/>
            <p:nvPr/>
          </p:nvSpPr>
          <p:spPr>
            <a:xfrm>
              <a:off x="7246937" y="2149160"/>
              <a:ext cx="1049337" cy="97155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6" name="Rectangle: Rounded Corners 185">
              <a:extLst>
                <a:ext uri="{FF2B5EF4-FFF2-40B4-BE49-F238E27FC236}">
                  <a16:creationId xmlns:a16="http://schemas.microsoft.com/office/drawing/2014/main" id="{FF04FFA2-3A74-FB77-89B2-F886C8928CAA}"/>
                </a:ext>
              </a:extLst>
            </p:cNvPr>
            <p:cNvSpPr/>
            <p:nvPr/>
          </p:nvSpPr>
          <p:spPr>
            <a:xfrm>
              <a:off x="5103812" y="2149160"/>
              <a:ext cx="1049337" cy="97155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7" name="Rectangle: Rounded Corners 186">
              <a:extLst>
                <a:ext uri="{FF2B5EF4-FFF2-40B4-BE49-F238E27FC236}">
                  <a16:creationId xmlns:a16="http://schemas.microsoft.com/office/drawing/2014/main" id="{C16D49E3-E9AA-D229-B1AB-5D6B076E40F7}"/>
                </a:ext>
              </a:extLst>
            </p:cNvPr>
            <p:cNvSpPr/>
            <p:nvPr/>
          </p:nvSpPr>
          <p:spPr>
            <a:xfrm>
              <a:off x="2960687" y="2149160"/>
              <a:ext cx="1049337" cy="97155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8" name="Rectangle: Rounded Corners 187">
              <a:extLst>
                <a:ext uri="{FF2B5EF4-FFF2-40B4-BE49-F238E27FC236}">
                  <a16:creationId xmlns:a16="http://schemas.microsoft.com/office/drawing/2014/main" id="{64E171E6-96EC-77C6-7D15-543051F2F165}"/>
                </a:ext>
              </a:extLst>
            </p:cNvPr>
            <p:cNvSpPr/>
            <p:nvPr/>
          </p:nvSpPr>
          <p:spPr>
            <a:xfrm>
              <a:off x="1046163" y="4478894"/>
              <a:ext cx="1049337" cy="9715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9" name="Rectangle: Rounded Corners 188">
              <a:extLst>
                <a:ext uri="{FF2B5EF4-FFF2-40B4-BE49-F238E27FC236}">
                  <a16:creationId xmlns:a16="http://schemas.microsoft.com/office/drawing/2014/main" id="{D5188C0C-5C37-D78B-5DF3-8E9D39721048}"/>
                </a:ext>
              </a:extLst>
            </p:cNvPr>
            <p:cNvSpPr/>
            <p:nvPr/>
          </p:nvSpPr>
          <p:spPr>
            <a:xfrm>
              <a:off x="2960688" y="4478894"/>
              <a:ext cx="1049337" cy="9715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0" name="Rectangle: Rounded Corners 189">
              <a:extLst>
                <a:ext uri="{FF2B5EF4-FFF2-40B4-BE49-F238E27FC236}">
                  <a16:creationId xmlns:a16="http://schemas.microsoft.com/office/drawing/2014/main" id="{1FB03FC4-2F0C-38F9-FB3E-2F554A4D3CC9}"/>
                </a:ext>
              </a:extLst>
            </p:cNvPr>
            <p:cNvSpPr/>
            <p:nvPr/>
          </p:nvSpPr>
          <p:spPr>
            <a:xfrm>
              <a:off x="5103812" y="4478894"/>
              <a:ext cx="1049337" cy="9715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1" name="Rectangle: Rounded Corners 190">
              <a:extLst>
                <a:ext uri="{FF2B5EF4-FFF2-40B4-BE49-F238E27FC236}">
                  <a16:creationId xmlns:a16="http://schemas.microsoft.com/office/drawing/2014/main" id="{C3AD4EB0-F55F-64FB-8D99-D56044B2A509}"/>
                </a:ext>
              </a:extLst>
            </p:cNvPr>
            <p:cNvSpPr/>
            <p:nvPr/>
          </p:nvSpPr>
          <p:spPr>
            <a:xfrm>
              <a:off x="7246937" y="4478894"/>
              <a:ext cx="1049337" cy="9715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192" name="Straight Arrow Connector 191">
              <a:extLst>
                <a:ext uri="{FF2B5EF4-FFF2-40B4-BE49-F238E27FC236}">
                  <a16:creationId xmlns:a16="http://schemas.microsoft.com/office/drawing/2014/main" id="{9C5A02F5-6806-DF5C-698D-C1A1F1FB1309}"/>
                </a:ext>
              </a:extLst>
            </p:cNvPr>
            <p:cNvCxnSpPr>
              <a:cxnSpLocks/>
            </p:cNvCxnSpPr>
            <p:nvPr/>
          </p:nvCxnSpPr>
          <p:spPr>
            <a:xfrm>
              <a:off x="1543050" y="16002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93" name="Straight Arrow Connector 192">
              <a:extLst>
                <a:ext uri="{FF2B5EF4-FFF2-40B4-BE49-F238E27FC236}">
                  <a16:creationId xmlns:a16="http://schemas.microsoft.com/office/drawing/2014/main" id="{3B552C0C-C204-CC6D-5D94-FCE31676CA09}"/>
                </a:ext>
              </a:extLst>
            </p:cNvPr>
            <p:cNvCxnSpPr>
              <a:cxnSpLocks/>
            </p:cNvCxnSpPr>
            <p:nvPr/>
          </p:nvCxnSpPr>
          <p:spPr>
            <a:xfrm>
              <a:off x="7762875" y="16002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94" name="Straight Arrow Connector 193">
              <a:extLst>
                <a:ext uri="{FF2B5EF4-FFF2-40B4-BE49-F238E27FC236}">
                  <a16:creationId xmlns:a16="http://schemas.microsoft.com/office/drawing/2014/main" id="{5E199C0D-DEDF-C2CC-DE79-D1AFC9917DEA}"/>
                </a:ext>
              </a:extLst>
            </p:cNvPr>
            <p:cNvCxnSpPr>
              <a:cxnSpLocks/>
            </p:cNvCxnSpPr>
            <p:nvPr/>
          </p:nvCxnSpPr>
          <p:spPr>
            <a:xfrm>
              <a:off x="5638800" y="16002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95" name="Straight Arrow Connector 194">
              <a:extLst>
                <a:ext uri="{FF2B5EF4-FFF2-40B4-BE49-F238E27FC236}">
                  <a16:creationId xmlns:a16="http://schemas.microsoft.com/office/drawing/2014/main" id="{A383AB08-A004-B8D1-D12F-6E195A58E4BA}"/>
                </a:ext>
              </a:extLst>
            </p:cNvPr>
            <p:cNvCxnSpPr>
              <a:cxnSpLocks/>
            </p:cNvCxnSpPr>
            <p:nvPr/>
          </p:nvCxnSpPr>
          <p:spPr>
            <a:xfrm>
              <a:off x="3438525" y="16002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96" name="TextBox 195">
              <a:extLst>
                <a:ext uri="{FF2B5EF4-FFF2-40B4-BE49-F238E27FC236}">
                  <a16:creationId xmlns:a16="http://schemas.microsoft.com/office/drawing/2014/main" id="{47844776-06AE-765A-AB58-7AD07E63AB54}"/>
                </a:ext>
              </a:extLst>
            </p:cNvPr>
            <p:cNvSpPr txBox="1"/>
            <p:nvPr/>
          </p:nvSpPr>
          <p:spPr>
            <a:xfrm>
              <a:off x="4122335" y="6038697"/>
              <a:ext cx="1043980" cy="3414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Outputs</a:t>
              </a:r>
              <a:endParaRPr lang="en-IN" dirty="0">
                <a:latin typeface="Times New Roman" panose="02020603050405020304" pitchFamily="18" charset="0"/>
                <a:cs typeface="Times New Roman" panose="02020603050405020304" pitchFamily="18" charset="0"/>
              </a:endParaRPr>
            </a:p>
          </p:txBody>
        </p:sp>
        <p:sp>
          <p:nvSpPr>
            <p:cNvPr id="197" name="TextBox 196">
              <a:extLst>
                <a:ext uri="{FF2B5EF4-FFF2-40B4-BE49-F238E27FC236}">
                  <a16:creationId xmlns:a16="http://schemas.microsoft.com/office/drawing/2014/main" id="{F107977B-79A1-29F7-9575-59AD3F6B2486}"/>
                </a:ext>
              </a:extLst>
            </p:cNvPr>
            <p:cNvSpPr txBox="1"/>
            <p:nvPr/>
          </p:nvSpPr>
          <p:spPr>
            <a:xfrm>
              <a:off x="1066404" y="2382669"/>
              <a:ext cx="953292"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Encoder</a:t>
              </a:r>
              <a:endParaRPr lang="en-IN"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F880EC35-CA32-212D-6544-D83201588D04}"/>
                </a:ext>
              </a:extLst>
            </p:cNvPr>
            <p:cNvSpPr txBox="1"/>
            <p:nvPr/>
          </p:nvSpPr>
          <p:spPr>
            <a:xfrm>
              <a:off x="3008709" y="2382669"/>
              <a:ext cx="953292"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Encoder</a:t>
              </a:r>
              <a:endParaRPr lang="en-IN" dirty="0">
                <a:latin typeface="Times New Roman" panose="02020603050405020304" pitchFamily="18" charset="0"/>
                <a:cs typeface="Times New Roman" panose="02020603050405020304" pitchFamily="18" charset="0"/>
              </a:endParaRPr>
            </a:p>
          </p:txBody>
        </p:sp>
        <p:sp>
          <p:nvSpPr>
            <p:cNvPr id="199" name="TextBox 198">
              <a:extLst>
                <a:ext uri="{FF2B5EF4-FFF2-40B4-BE49-F238E27FC236}">
                  <a16:creationId xmlns:a16="http://schemas.microsoft.com/office/drawing/2014/main" id="{F85F9901-076F-F57D-709D-C04206646A9F}"/>
                </a:ext>
              </a:extLst>
            </p:cNvPr>
            <p:cNvSpPr txBox="1"/>
            <p:nvPr/>
          </p:nvSpPr>
          <p:spPr>
            <a:xfrm>
              <a:off x="7294958" y="2382668"/>
              <a:ext cx="953292"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Encoder</a:t>
              </a:r>
              <a:endParaRPr lang="en-IN" dirty="0">
                <a:latin typeface="Times New Roman" panose="02020603050405020304" pitchFamily="18" charset="0"/>
                <a:cs typeface="Times New Roman" panose="02020603050405020304" pitchFamily="18" charset="0"/>
              </a:endParaRPr>
            </a:p>
          </p:txBody>
        </p:sp>
        <p:sp>
          <p:nvSpPr>
            <p:cNvPr id="200" name="TextBox 199">
              <a:extLst>
                <a:ext uri="{FF2B5EF4-FFF2-40B4-BE49-F238E27FC236}">
                  <a16:creationId xmlns:a16="http://schemas.microsoft.com/office/drawing/2014/main" id="{41631E8B-79D6-E46B-8E5B-8427B0279F3B}"/>
                </a:ext>
              </a:extLst>
            </p:cNvPr>
            <p:cNvSpPr txBox="1"/>
            <p:nvPr/>
          </p:nvSpPr>
          <p:spPr>
            <a:xfrm>
              <a:off x="5151833" y="2383403"/>
              <a:ext cx="953292"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Encoder</a:t>
              </a:r>
              <a:endParaRPr lang="en-IN" dirty="0">
                <a:latin typeface="Times New Roman" panose="02020603050405020304" pitchFamily="18" charset="0"/>
                <a:cs typeface="Times New Roman" panose="02020603050405020304" pitchFamily="18" charset="0"/>
              </a:endParaRPr>
            </a:p>
          </p:txBody>
        </p:sp>
        <p:sp>
          <p:nvSpPr>
            <p:cNvPr id="201" name="TextBox 200">
              <a:extLst>
                <a:ext uri="{FF2B5EF4-FFF2-40B4-BE49-F238E27FC236}">
                  <a16:creationId xmlns:a16="http://schemas.microsoft.com/office/drawing/2014/main" id="{9EFB8FEC-2CF4-E17B-A2F4-D8A31BAA2113}"/>
                </a:ext>
              </a:extLst>
            </p:cNvPr>
            <p:cNvSpPr txBox="1"/>
            <p:nvPr/>
          </p:nvSpPr>
          <p:spPr>
            <a:xfrm>
              <a:off x="1066404" y="4641503"/>
              <a:ext cx="1029095"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Decoder</a:t>
              </a:r>
              <a:endParaRPr lang="en-IN" dirty="0">
                <a:latin typeface="Times New Roman" panose="02020603050405020304" pitchFamily="18" charset="0"/>
                <a:cs typeface="Times New Roman" panose="02020603050405020304" pitchFamily="18" charset="0"/>
              </a:endParaRPr>
            </a:p>
          </p:txBody>
        </p:sp>
        <p:sp>
          <p:nvSpPr>
            <p:cNvPr id="202" name="TextBox 201">
              <a:extLst>
                <a:ext uri="{FF2B5EF4-FFF2-40B4-BE49-F238E27FC236}">
                  <a16:creationId xmlns:a16="http://schemas.microsoft.com/office/drawing/2014/main" id="{80F20A4E-FAC3-C328-5E3A-FC3ABABD0591}"/>
                </a:ext>
              </a:extLst>
            </p:cNvPr>
            <p:cNvSpPr txBox="1"/>
            <p:nvPr/>
          </p:nvSpPr>
          <p:spPr>
            <a:xfrm>
              <a:off x="2960687" y="4651712"/>
              <a:ext cx="1029095"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Decoder</a:t>
              </a:r>
              <a:endParaRPr lang="en-IN" dirty="0">
                <a:latin typeface="Times New Roman" panose="02020603050405020304" pitchFamily="18" charset="0"/>
                <a:cs typeface="Times New Roman" panose="02020603050405020304" pitchFamily="18" charset="0"/>
              </a:endParaRPr>
            </a:p>
          </p:txBody>
        </p:sp>
        <p:sp>
          <p:nvSpPr>
            <p:cNvPr id="203" name="TextBox 202">
              <a:extLst>
                <a:ext uri="{FF2B5EF4-FFF2-40B4-BE49-F238E27FC236}">
                  <a16:creationId xmlns:a16="http://schemas.microsoft.com/office/drawing/2014/main" id="{FD614D43-4471-ACF6-2F49-5787CB19BE6D}"/>
                </a:ext>
              </a:extLst>
            </p:cNvPr>
            <p:cNvSpPr txBox="1"/>
            <p:nvPr/>
          </p:nvSpPr>
          <p:spPr>
            <a:xfrm>
              <a:off x="5124054" y="4651712"/>
              <a:ext cx="1029095"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Decoder</a:t>
              </a:r>
              <a:endParaRPr lang="en-IN" dirty="0">
                <a:latin typeface="Times New Roman" panose="02020603050405020304" pitchFamily="18" charset="0"/>
                <a:cs typeface="Times New Roman" panose="02020603050405020304" pitchFamily="18" charset="0"/>
              </a:endParaRPr>
            </a:p>
          </p:txBody>
        </p:sp>
        <p:sp>
          <p:nvSpPr>
            <p:cNvPr id="204" name="TextBox 203">
              <a:extLst>
                <a:ext uri="{FF2B5EF4-FFF2-40B4-BE49-F238E27FC236}">
                  <a16:creationId xmlns:a16="http://schemas.microsoft.com/office/drawing/2014/main" id="{7AFC2E1B-93FD-67FE-62D8-E93E1953A4A7}"/>
                </a:ext>
              </a:extLst>
            </p:cNvPr>
            <p:cNvSpPr txBox="1"/>
            <p:nvPr/>
          </p:nvSpPr>
          <p:spPr>
            <a:xfrm>
              <a:off x="7246936" y="4651712"/>
              <a:ext cx="1029095"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Decoder</a:t>
              </a:r>
              <a:endParaRPr lang="en-IN" dirty="0">
                <a:latin typeface="Times New Roman" panose="02020603050405020304" pitchFamily="18" charset="0"/>
                <a:cs typeface="Times New Roman" panose="02020603050405020304" pitchFamily="18" charset="0"/>
              </a:endParaRPr>
            </a:p>
          </p:txBody>
        </p:sp>
        <p:cxnSp>
          <p:nvCxnSpPr>
            <p:cNvPr id="205" name="Connector: Elbow 204">
              <a:extLst>
                <a:ext uri="{FF2B5EF4-FFF2-40B4-BE49-F238E27FC236}">
                  <a16:creationId xmlns:a16="http://schemas.microsoft.com/office/drawing/2014/main" id="{036E83B5-803D-D008-32B2-7302F576FEA6}"/>
                </a:ext>
              </a:extLst>
            </p:cNvPr>
            <p:cNvCxnSpPr>
              <a:cxnSpLocks/>
              <a:stCxn id="184" idx="2"/>
            </p:cNvCxnSpPr>
            <p:nvPr/>
          </p:nvCxnSpPr>
          <p:spPr>
            <a:xfrm rot="16200000" flipH="1">
              <a:off x="2583895" y="2107645"/>
              <a:ext cx="565465" cy="25915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6" name="Connector: Elbow 205">
              <a:extLst>
                <a:ext uri="{FF2B5EF4-FFF2-40B4-BE49-F238E27FC236}">
                  <a16:creationId xmlns:a16="http://schemas.microsoft.com/office/drawing/2014/main" id="{55F65A52-8889-D767-D2C0-CAC7E0AC84FE}"/>
                </a:ext>
              </a:extLst>
            </p:cNvPr>
            <p:cNvCxnSpPr>
              <a:cxnSpLocks/>
            </p:cNvCxnSpPr>
            <p:nvPr/>
          </p:nvCxnSpPr>
          <p:spPr>
            <a:xfrm rot="16200000" flipH="1">
              <a:off x="3666919" y="2671095"/>
              <a:ext cx="1096973" cy="410762"/>
            </a:xfrm>
            <a:prstGeom prst="bentConnector3">
              <a:avLst>
                <a:gd name="adj1" fmla="val 50868"/>
              </a:avLst>
            </a:prstGeom>
            <a:ln>
              <a:tailEnd type="triangle"/>
            </a:ln>
          </p:spPr>
          <p:style>
            <a:lnRef idx="1">
              <a:schemeClr val="dk1"/>
            </a:lnRef>
            <a:fillRef idx="0">
              <a:schemeClr val="dk1"/>
            </a:fillRef>
            <a:effectRef idx="0">
              <a:schemeClr val="dk1"/>
            </a:effectRef>
            <a:fontRef idx="minor">
              <a:schemeClr val="tx1"/>
            </a:fontRef>
          </p:style>
        </p:cxnSp>
        <p:cxnSp>
          <p:nvCxnSpPr>
            <p:cNvPr id="207" name="Connector: Elbow 206">
              <a:extLst>
                <a:ext uri="{FF2B5EF4-FFF2-40B4-BE49-F238E27FC236}">
                  <a16:creationId xmlns:a16="http://schemas.microsoft.com/office/drawing/2014/main" id="{A7FF938E-54C3-A515-8AD2-D14C6F1F2E5A}"/>
                </a:ext>
              </a:extLst>
            </p:cNvPr>
            <p:cNvCxnSpPr>
              <a:cxnSpLocks/>
            </p:cNvCxnSpPr>
            <p:nvPr/>
          </p:nvCxnSpPr>
          <p:spPr>
            <a:xfrm rot="5400000">
              <a:off x="4278801" y="2599957"/>
              <a:ext cx="1096975" cy="55304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08" name="Connector: Elbow 207">
              <a:extLst>
                <a:ext uri="{FF2B5EF4-FFF2-40B4-BE49-F238E27FC236}">
                  <a16:creationId xmlns:a16="http://schemas.microsoft.com/office/drawing/2014/main" id="{1C9B46B4-F7F6-E1BB-3AAC-D228412C5530}"/>
                </a:ext>
              </a:extLst>
            </p:cNvPr>
            <p:cNvCxnSpPr>
              <a:cxnSpLocks/>
            </p:cNvCxnSpPr>
            <p:nvPr/>
          </p:nvCxnSpPr>
          <p:spPr>
            <a:xfrm rot="10800000" flipV="1">
              <a:off x="4799014" y="3120706"/>
              <a:ext cx="3010093" cy="565467"/>
            </a:xfrm>
            <a:prstGeom prst="bentConnector3">
              <a:avLst>
                <a:gd name="adj1" fmla="val 2851"/>
              </a:avLst>
            </a:prstGeom>
            <a:ln>
              <a:tailEnd type="triangle"/>
            </a:ln>
          </p:spPr>
          <p:style>
            <a:lnRef idx="1">
              <a:schemeClr val="dk1"/>
            </a:lnRef>
            <a:fillRef idx="0">
              <a:schemeClr val="dk1"/>
            </a:fillRef>
            <a:effectRef idx="0">
              <a:schemeClr val="dk1"/>
            </a:effectRef>
            <a:fontRef idx="minor">
              <a:schemeClr val="tx1"/>
            </a:fontRef>
          </p:style>
        </p:cxnSp>
        <p:sp>
          <p:nvSpPr>
            <p:cNvPr id="209" name="Oval 208">
              <a:extLst>
                <a:ext uri="{FF2B5EF4-FFF2-40B4-BE49-F238E27FC236}">
                  <a16:creationId xmlns:a16="http://schemas.microsoft.com/office/drawing/2014/main" id="{226E4B76-26B2-F95F-5E19-1236E6CE11C9}"/>
                </a:ext>
              </a:extLst>
            </p:cNvPr>
            <p:cNvSpPr/>
            <p:nvPr/>
          </p:nvSpPr>
          <p:spPr>
            <a:xfrm>
              <a:off x="4215405" y="3514725"/>
              <a:ext cx="553043" cy="5654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ES</a:t>
              </a:r>
              <a:endParaRPr lang="en-IN" dirty="0">
                <a:latin typeface="Times New Roman" panose="02020603050405020304" pitchFamily="18" charset="0"/>
                <a:cs typeface="Times New Roman" panose="02020603050405020304" pitchFamily="18" charset="0"/>
              </a:endParaRPr>
            </a:p>
          </p:txBody>
        </p:sp>
        <p:cxnSp>
          <p:nvCxnSpPr>
            <p:cNvPr id="210" name="Connector: Elbow 209">
              <a:extLst>
                <a:ext uri="{FF2B5EF4-FFF2-40B4-BE49-F238E27FC236}">
                  <a16:creationId xmlns:a16="http://schemas.microsoft.com/office/drawing/2014/main" id="{1F0BAFA0-223E-B1E9-4A03-EE6DECCC60C0}"/>
                </a:ext>
              </a:extLst>
            </p:cNvPr>
            <p:cNvCxnSpPr>
              <a:cxnSpLocks/>
            </p:cNvCxnSpPr>
            <p:nvPr/>
          </p:nvCxnSpPr>
          <p:spPr>
            <a:xfrm rot="10800000" flipV="1">
              <a:off x="2055405" y="3814649"/>
              <a:ext cx="2066930" cy="1126256"/>
            </a:xfrm>
            <a:prstGeom prst="bentConnector3">
              <a:avLst>
                <a:gd name="adj1" fmla="val 70771"/>
              </a:avLst>
            </a:prstGeom>
            <a:ln>
              <a:tailEnd type="triangle"/>
            </a:ln>
          </p:spPr>
          <p:style>
            <a:lnRef idx="1">
              <a:schemeClr val="dk1"/>
            </a:lnRef>
            <a:fillRef idx="0">
              <a:schemeClr val="dk1"/>
            </a:fillRef>
            <a:effectRef idx="0">
              <a:schemeClr val="dk1"/>
            </a:effectRef>
            <a:fontRef idx="minor">
              <a:schemeClr val="tx1"/>
            </a:fontRef>
          </p:style>
        </p:cxnSp>
        <p:cxnSp>
          <p:nvCxnSpPr>
            <p:cNvPr id="211" name="Connector: Elbow 210">
              <a:extLst>
                <a:ext uri="{FF2B5EF4-FFF2-40B4-BE49-F238E27FC236}">
                  <a16:creationId xmlns:a16="http://schemas.microsoft.com/office/drawing/2014/main" id="{43929754-C850-C836-CA84-6DED9760E91E}"/>
                </a:ext>
              </a:extLst>
            </p:cNvPr>
            <p:cNvCxnSpPr>
              <a:cxnSpLocks/>
            </p:cNvCxnSpPr>
            <p:nvPr/>
          </p:nvCxnSpPr>
          <p:spPr>
            <a:xfrm>
              <a:off x="4875214" y="3811139"/>
              <a:ext cx="2425506" cy="1155996"/>
            </a:xfrm>
            <a:prstGeom prst="bentConnector3">
              <a:avLst>
                <a:gd name="adj1" fmla="val 71595"/>
              </a:avLst>
            </a:prstGeom>
            <a:ln>
              <a:tailEnd type="triangle"/>
            </a:ln>
          </p:spPr>
          <p:style>
            <a:lnRef idx="1">
              <a:schemeClr val="dk1"/>
            </a:lnRef>
            <a:fillRef idx="0">
              <a:schemeClr val="dk1"/>
            </a:fillRef>
            <a:effectRef idx="0">
              <a:schemeClr val="dk1"/>
            </a:effectRef>
            <a:fontRef idx="minor">
              <a:schemeClr val="tx1"/>
            </a:fontRef>
          </p:style>
        </p:cxnSp>
        <p:cxnSp>
          <p:nvCxnSpPr>
            <p:cNvPr id="212" name="Straight Arrow Connector 211">
              <a:extLst>
                <a:ext uri="{FF2B5EF4-FFF2-40B4-BE49-F238E27FC236}">
                  <a16:creationId xmlns:a16="http://schemas.microsoft.com/office/drawing/2014/main" id="{D3957615-647A-679D-0FBC-3B29C0405679}"/>
                </a:ext>
              </a:extLst>
            </p:cNvPr>
            <p:cNvCxnSpPr>
              <a:cxnSpLocks/>
            </p:cNvCxnSpPr>
            <p:nvPr/>
          </p:nvCxnSpPr>
          <p:spPr>
            <a:xfrm>
              <a:off x="1476375" y="55245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213" name="Straight Arrow Connector 212">
              <a:extLst>
                <a:ext uri="{FF2B5EF4-FFF2-40B4-BE49-F238E27FC236}">
                  <a16:creationId xmlns:a16="http://schemas.microsoft.com/office/drawing/2014/main" id="{E687723B-D4D4-7715-DE0C-BB653E68F3D2}"/>
                </a:ext>
              </a:extLst>
            </p:cNvPr>
            <p:cNvCxnSpPr>
              <a:cxnSpLocks/>
            </p:cNvCxnSpPr>
            <p:nvPr/>
          </p:nvCxnSpPr>
          <p:spPr>
            <a:xfrm>
              <a:off x="7696200" y="55245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214" name="Straight Arrow Connector 213">
              <a:extLst>
                <a:ext uri="{FF2B5EF4-FFF2-40B4-BE49-F238E27FC236}">
                  <a16:creationId xmlns:a16="http://schemas.microsoft.com/office/drawing/2014/main" id="{2029328F-CD23-605E-3921-FA02E9AAD9E0}"/>
                </a:ext>
              </a:extLst>
            </p:cNvPr>
            <p:cNvCxnSpPr>
              <a:cxnSpLocks/>
            </p:cNvCxnSpPr>
            <p:nvPr/>
          </p:nvCxnSpPr>
          <p:spPr>
            <a:xfrm>
              <a:off x="5572125" y="55245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215" name="Straight Arrow Connector 214">
              <a:extLst>
                <a:ext uri="{FF2B5EF4-FFF2-40B4-BE49-F238E27FC236}">
                  <a16:creationId xmlns:a16="http://schemas.microsoft.com/office/drawing/2014/main" id="{A229468B-71E5-1BE0-B243-7CA7CABC9EFC}"/>
                </a:ext>
              </a:extLst>
            </p:cNvPr>
            <p:cNvCxnSpPr>
              <a:cxnSpLocks/>
            </p:cNvCxnSpPr>
            <p:nvPr/>
          </p:nvCxnSpPr>
          <p:spPr>
            <a:xfrm>
              <a:off x="3371850" y="55245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216" name="TextBox 215">
              <a:extLst>
                <a:ext uri="{FF2B5EF4-FFF2-40B4-BE49-F238E27FC236}">
                  <a16:creationId xmlns:a16="http://schemas.microsoft.com/office/drawing/2014/main" id="{BECF5826-CFFA-5A15-2A9A-D906B35F17EC}"/>
                </a:ext>
              </a:extLst>
            </p:cNvPr>
            <p:cNvSpPr txBox="1"/>
            <p:nvPr/>
          </p:nvSpPr>
          <p:spPr>
            <a:xfrm>
              <a:off x="4122335" y="1164222"/>
              <a:ext cx="788983" cy="3414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Inputs</a:t>
              </a:r>
              <a:endParaRPr lang="en-IN" dirty="0">
                <a:latin typeface="Times New Roman" panose="02020603050405020304" pitchFamily="18" charset="0"/>
                <a:cs typeface="Times New Roman" panose="02020603050405020304" pitchFamily="18" charset="0"/>
              </a:endParaRPr>
            </a:p>
          </p:txBody>
        </p:sp>
        <p:cxnSp>
          <p:nvCxnSpPr>
            <p:cNvPr id="217" name="Connector: Elbow 216">
              <a:extLst>
                <a:ext uri="{FF2B5EF4-FFF2-40B4-BE49-F238E27FC236}">
                  <a16:creationId xmlns:a16="http://schemas.microsoft.com/office/drawing/2014/main" id="{3CE4FE2F-DCBF-1790-FA22-43F8DA65141B}"/>
                </a:ext>
              </a:extLst>
            </p:cNvPr>
            <p:cNvCxnSpPr>
              <a:cxnSpLocks/>
            </p:cNvCxnSpPr>
            <p:nvPr/>
          </p:nvCxnSpPr>
          <p:spPr>
            <a:xfrm rot="5400000">
              <a:off x="3829427" y="4266252"/>
              <a:ext cx="894687" cy="5021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18" name="Straight Arrow Connector 217">
              <a:extLst>
                <a:ext uri="{FF2B5EF4-FFF2-40B4-BE49-F238E27FC236}">
                  <a16:creationId xmlns:a16="http://schemas.microsoft.com/office/drawing/2014/main" id="{11A1F0C7-0A1D-23E6-17A0-9AB8C232CBD9}"/>
                </a:ext>
              </a:extLst>
            </p:cNvPr>
            <p:cNvCxnSpPr>
              <a:cxnSpLocks/>
            </p:cNvCxnSpPr>
            <p:nvPr/>
          </p:nvCxnSpPr>
          <p:spPr>
            <a:xfrm flipV="1">
              <a:off x="4532286" y="4951468"/>
              <a:ext cx="533454" cy="6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081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991E-1CBA-A58B-0D9B-F204C79DFD74}"/>
              </a:ext>
            </a:extLst>
          </p:cNvPr>
          <p:cNvSpPr>
            <a:spLocks noGrp="1"/>
          </p:cNvSpPr>
          <p:nvPr>
            <p:ph type="title"/>
          </p:nvPr>
        </p:nvSpPr>
        <p:spPr>
          <a:xfrm>
            <a:off x="428625" y="-29762"/>
            <a:ext cx="10515600" cy="1325563"/>
          </a:xfrm>
        </p:spPr>
        <p:txBody>
          <a:bodyPr/>
          <a:lstStyle/>
          <a:p>
            <a:pPr algn="ctr"/>
            <a:r>
              <a:rPr lang="en-IN" b="1" dirty="0">
                <a:latin typeface="Times New Roman" panose="02020603050405020304" pitchFamily="18" charset="0"/>
                <a:cs typeface="Times New Roman" panose="02020603050405020304" pitchFamily="18" charset="0"/>
              </a:rPr>
              <a:t>Finetuning Process</a:t>
            </a:r>
          </a:p>
        </p:txBody>
      </p:sp>
      <p:pic>
        <p:nvPicPr>
          <p:cNvPr id="113" name="Picture 112">
            <a:extLst>
              <a:ext uri="{FF2B5EF4-FFF2-40B4-BE49-F238E27FC236}">
                <a16:creationId xmlns:a16="http://schemas.microsoft.com/office/drawing/2014/main" id="{EAC8391A-0653-0D7C-D868-F6A9F9912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682" y="1147762"/>
            <a:ext cx="8111067" cy="4562475"/>
          </a:xfrm>
          <a:prstGeom prst="rect">
            <a:avLst/>
          </a:prstGeom>
        </p:spPr>
      </p:pic>
      <p:sp>
        <p:nvSpPr>
          <p:cNvPr id="114" name="TextBox 113">
            <a:extLst>
              <a:ext uri="{FF2B5EF4-FFF2-40B4-BE49-F238E27FC236}">
                <a16:creationId xmlns:a16="http://schemas.microsoft.com/office/drawing/2014/main" id="{4F91AFC0-8C7E-61BF-4A23-88FCC443B3F7}"/>
              </a:ext>
            </a:extLst>
          </p:cNvPr>
          <p:cNvSpPr txBox="1"/>
          <p:nvPr/>
        </p:nvSpPr>
        <p:spPr>
          <a:xfrm>
            <a:off x="2514600" y="1582339"/>
            <a:ext cx="361950"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a:t>
            </a:r>
          </a:p>
          <a:p>
            <a:pPr algn="ctr"/>
            <a:r>
              <a:rPr lang="en-US" dirty="0">
                <a:latin typeface="Times New Roman" panose="02020603050405020304" pitchFamily="18" charset="0"/>
                <a:cs typeface="Times New Roman" panose="02020603050405020304" pitchFamily="18" charset="0"/>
              </a:rPr>
              <a:t>R</a:t>
            </a:r>
          </a:p>
          <a:p>
            <a:pPr algn="ctr"/>
            <a:r>
              <a:rPr lang="en-US" dirty="0">
                <a:latin typeface="Times New Roman" panose="02020603050405020304" pitchFamily="18" charset="0"/>
                <a:cs typeface="Times New Roman" panose="02020603050405020304" pitchFamily="18" charset="0"/>
              </a:rPr>
              <a:t>A</a:t>
            </a:r>
          </a:p>
          <a:p>
            <a:pPr algn="ctr"/>
            <a:r>
              <a:rPr lang="en-US" dirty="0">
                <a:latin typeface="Times New Roman" panose="02020603050405020304" pitchFamily="18" charset="0"/>
                <a:cs typeface="Times New Roman" panose="02020603050405020304" pitchFamily="18" charset="0"/>
              </a:rPr>
              <a:t>I</a:t>
            </a:r>
          </a:p>
          <a:p>
            <a:pPr algn="ctr"/>
            <a:r>
              <a:rPr lang="en-US" dirty="0">
                <a:latin typeface="Times New Roman" panose="02020603050405020304" pitchFamily="18" charset="0"/>
                <a:cs typeface="Times New Roman" panose="02020603050405020304" pitchFamily="18" charset="0"/>
              </a:rPr>
              <a:t>N</a:t>
            </a:r>
          </a:p>
          <a:p>
            <a:pPr algn="ctr"/>
            <a:r>
              <a:rPr lang="en-US" dirty="0">
                <a:latin typeface="Times New Roman" panose="02020603050405020304" pitchFamily="18" charset="0"/>
                <a:cs typeface="Times New Roman" panose="02020603050405020304" pitchFamily="18" charset="0"/>
              </a:rPr>
              <a:t>I</a:t>
            </a:r>
          </a:p>
          <a:p>
            <a:pPr algn="ctr"/>
            <a:r>
              <a:rPr lang="en-US" dirty="0">
                <a:latin typeface="Times New Roman" panose="02020603050405020304" pitchFamily="18" charset="0"/>
                <a:cs typeface="Times New Roman" panose="02020603050405020304" pitchFamily="18" charset="0"/>
              </a:rPr>
              <a:t>N</a:t>
            </a:r>
          </a:p>
          <a:p>
            <a:pPr algn="ctr"/>
            <a:r>
              <a:rPr lang="en-US" dirty="0">
                <a:latin typeface="Times New Roman" panose="02020603050405020304" pitchFamily="18" charset="0"/>
                <a:cs typeface="Times New Roman" panose="02020603050405020304" pitchFamily="18" charset="0"/>
              </a:rPr>
              <a:t>G</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a:t>
            </a:r>
          </a:p>
          <a:p>
            <a:pPr algn="ctr"/>
            <a:r>
              <a:rPr lang="en-US" dirty="0">
                <a:latin typeface="Times New Roman" panose="02020603050405020304" pitchFamily="18" charset="0"/>
                <a:cs typeface="Times New Roman" panose="02020603050405020304" pitchFamily="18" charset="0"/>
              </a:rPr>
              <a:t>A</a:t>
            </a:r>
          </a:p>
          <a:p>
            <a:pPr algn="ctr"/>
            <a:r>
              <a:rPr lang="en-US" dirty="0">
                <a:latin typeface="Times New Roman" panose="02020603050405020304" pitchFamily="18" charset="0"/>
                <a:cs typeface="Times New Roman" panose="02020603050405020304" pitchFamily="18" charset="0"/>
              </a:rPr>
              <a:t>T</a:t>
            </a:r>
          </a:p>
          <a:p>
            <a:pPr algn="ctr"/>
            <a:r>
              <a:rPr lang="en-US" dirty="0">
                <a:latin typeface="Times New Roman" panose="02020603050405020304" pitchFamily="18" charset="0"/>
                <a:cs typeface="Times New Roman" panose="02020603050405020304" pitchFamily="18" charset="0"/>
              </a:rPr>
              <a:t>A</a:t>
            </a:r>
          </a:p>
        </p:txBody>
      </p:sp>
      <p:sp>
        <p:nvSpPr>
          <p:cNvPr id="115" name="TextBox 114">
            <a:extLst>
              <a:ext uri="{FF2B5EF4-FFF2-40B4-BE49-F238E27FC236}">
                <a16:creationId xmlns:a16="http://schemas.microsoft.com/office/drawing/2014/main" id="{6D50446F-2489-A204-B865-CA6873599367}"/>
              </a:ext>
            </a:extLst>
          </p:cNvPr>
          <p:cNvSpPr txBox="1"/>
          <p:nvPr/>
        </p:nvSpPr>
        <p:spPr>
          <a:xfrm>
            <a:off x="8572500" y="1443840"/>
            <a:ext cx="36195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P</a:t>
            </a:r>
          </a:p>
          <a:p>
            <a:pPr algn="ctr"/>
            <a:r>
              <a:rPr lang="en-US" dirty="0">
                <a:latin typeface="Times New Roman" panose="02020603050405020304" pitchFamily="18" charset="0"/>
                <a:cs typeface="Times New Roman" panose="02020603050405020304" pitchFamily="18" charset="0"/>
              </a:rPr>
              <a:t>R</a:t>
            </a:r>
          </a:p>
          <a:p>
            <a:pPr algn="ctr"/>
            <a:r>
              <a:rPr lang="en-US" dirty="0">
                <a:latin typeface="Times New Roman" panose="02020603050405020304" pitchFamily="18" charset="0"/>
                <a:cs typeface="Times New Roman" panose="02020603050405020304" pitchFamily="18" charset="0"/>
              </a:rPr>
              <a:t>E</a:t>
            </a:r>
          </a:p>
          <a:p>
            <a:pPr algn="ctr"/>
            <a:r>
              <a:rPr lang="en-US" dirty="0">
                <a:latin typeface="Times New Roman" panose="02020603050405020304" pitchFamily="18" charset="0"/>
                <a:cs typeface="Times New Roman" panose="02020603050405020304" pitchFamily="18" charset="0"/>
              </a:rPr>
              <a:t>D</a:t>
            </a:r>
          </a:p>
          <a:p>
            <a:pPr algn="ctr"/>
            <a:r>
              <a:rPr lang="en-US" dirty="0">
                <a:latin typeface="Times New Roman" panose="02020603050405020304" pitchFamily="18" charset="0"/>
                <a:cs typeface="Times New Roman" panose="02020603050405020304" pitchFamily="18" charset="0"/>
              </a:rPr>
              <a:t>E</a:t>
            </a:r>
          </a:p>
          <a:p>
            <a:pPr algn="ctr"/>
            <a:r>
              <a:rPr lang="en-US" dirty="0">
                <a:latin typeface="Times New Roman" panose="02020603050405020304" pitchFamily="18" charset="0"/>
                <a:cs typeface="Times New Roman" panose="02020603050405020304" pitchFamily="18" charset="0"/>
              </a:rPr>
              <a:t>C</a:t>
            </a:r>
          </a:p>
          <a:p>
            <a:pPr algn="ctr"/>
            <a:r>
              <a:rPr lang="en-US" dirty="0">
                <a:latin typeface="Times New Roman" panose="02020603050405020304" pitchFamily="18" charset="0"/>
                <a:cs typeface="Times New Roman" panose="02020603050405020304" pitchFamily="18" charset="0"/>
              </a:rPr>
              <a:t>T</a:t>
            </a:r>
          </a:p>
          <a:p>
            <a:pPr algn="ctr"/>
            <a:r>
              <a:rPr lang="en-US" dirty="0">
                <a:latin typeface="Times New Roman" panose="02020603050405020304" pitchFamily="18" charset="0"/>
                <a:cs typeface="Times New Roman" panose="02020603050405020304" pitchFamily="18" charset="0"/>
              </a:rPr>
              <a:t>E</a:t>
            </a:r>
          </a:p>
          <a:p>
            <a:pPr algn="ctr"/>
            <a:r>
              <a:rPr lang="en-US" dirty="0">
                <a:latin typeface="Times New Roman" panose="02020603050405020304" pitchFamily="18" charset="0"/>
                <a:cs typeface="Times New Roman" panose="02020603050405020304" pitchFamily="18" charset="0"/>
              </a:rPr>
              <a:t>D</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a:t>
            </a:r>
          </a:p>
          <a:p>
            <a:pPr algn="ctr"/>
            <a:r>
              <a:rPr lang="en-US" dirty="0">
                <a:latin typeface="Times New Roman" panose="02020603050405020304" pitchFamily="18" charset="0"/>
                <a:cs typeface="Times New Roman" panose="02020603050405020304" pitchFamily="18" charset="0"/>
              </a:rPr>
              <a:t>A</a:t>
            </a:r>
          </a:p>
          <a:p>
            <a:pPr algn="ctr"/>
            <a:r>
              <a:rPr lang="en-US" dirty="0">
                <a:latin typeface="Times New Roman" panose="02020603050405020304" pitchFamily="18" charset="0"/>
                <a:cs typeface="Times New Roman" panose="02020603050405020304" pitchFamily="18" charset="0"/>
              </a:rPr>
              <a:t>T</a:t>
            </a:r>
          </a:p>
          <a:p>
            <a:pPr algn="ctr"/>
            <a:r>
              <a:rPr lang="en-US" dirty="0">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215535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nodeType="withEffect">
                                  <p:stCondLst>
                                    <p:cond delay="50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2999"/>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A7C8-42DB-A730-79F5-921C41529F3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Ensembling Process</a:t>
            </a:r>
            <a:endParaRPr lang="en-IN" b="1" dirty="0">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4AC6A95A-0BCF-4DCA-662F-1BD70023E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775" y="2607298"/>
            <a:ext cx="3686744" cy="2505424"/>
          </a:xfrm>
          <a:prstGeom prst="rect">
            <a:avLst/>
          </a:prstGeom>
        </p:spPr>
      </p:pic>
      <p:sp>
        <p:nvSpPr>
          <p:cNvPr id="42" name="TextBox 41">
            <a:extLst>
              <a:ext uri="{FF2B5EF4-FFF2-40B4-BE49-F238E27FC236}">
                <a16:creationId xmlns:a16="http://schemas.microsoft.com/office/drawing/2014/main" id="{1575A758-60AC-2CEF-8329-D1B14DB578F0}"/>
              </a:ext>
            </a:extLst>
          </p:cNvPr>
          <p:cNvSpPr txBox="1"/>
          <p:nvPr/>
        </p:nvSpPr>
        <p:spPr>
          <a:xfrm>
            <a:off x="5952558" y="2869872"/>
            <a:ext cx="828675" cy="1118255"/>
          </a:xfrm>
          <a:prstGeom prst="rect">
            <a:avLst/>
          </a:prstGeom>
          <a:noFill/>
        </p:spPr>
        <p:txBody>
          <a:bodyPr wrap="square" rtlCol="0">
            <a:spAutoFit/>
          </a:bodyPr>
          <a:lstStyle/>
          <a:p>
            <a:r>
              <a:rPr lang="en-US" sz="10000" baseline="-25000" dirty="0">
                <a:latin typeface="Times New Roman" panose="02020603050405020304" pitchFamily="18" charset="0"/>
                <a:cs typeface="Times New Roman" panose="02020603050405020304" pitchFamily="18" charset="0"/>
              </a:rPr>
              <a:t>+</a:t>
            </a:r>
            <a:endParaRPr lang="en-IN" sz="10000" baseline="-25000" dirty="0">
              <a:latin typeface="Times New Roman" panose="02020603050405020304" pitchFamily="18" charset="0"/>
              <a:cs typeface="Times New Roman" panose="02020603050405020304" pitchFamily="18" charset="0"/>
            </a:endParaRPr>
          </a:p>
        </p:txBody>
      </p:sp>
      <p:pic>
        <p:nvPicPr>
          <p:cNvPr id="43" name="Picture 42">
            <a:extLst>
              <a:ext uri="{FF2B5EF4-FFF2-40B4-BE49-F238E27FC236}">
                <a16:creationId xmlns:a16="http://schemas.microsoft.com/office/drawing/2014/main" id="{4DFFDF28-7331-B8FB-59BD-1C7A137E937A}"/>
              </a:ext>
            </a:extLst>
          </p:cNvPr>
          <p:cNvPicPr>
            <a:picLocks noChangeAspect="1"/>
          </p:cNvPicPr>
          <p:nvPr/>
        </p:nvPicPr>
        <p:blipFill>
          <a:blip r:embed="rId3">
            <a:extLst>
              <a:ext uri="{28A0092B-C50C-407E-A947-70E740481C1C}">
                <a14:useLocalDpi xmlns:a14="http://schemas.microsoft.com/office/drawing/2010/main" val="0"/>
              </a:ext>
            </a:extLst>
          </a:blip>
          <a:srcRect l="7915" t="10285" r="5792" b="15610"/>
          <a:stretch/>
        </p:blipFill>
        <p:spPr>
          <a:xfrm rot="5400000">
            <a:off x="7450932" y="3121824"/>
            <a:ext cx="3295648" cy="1966912"/>
          </a:xfrm>
          <a:prstGeom prst="rect">
            <a:avLst/>
          </a:prstGeom>
        </p:spPr>
      </p:pic>
      <p:sp>
        <p:nvSpPr>
          <p:cNvPr id="44" name="TextBox 43">
            <a:extLst>
              <a:ext uri="{FF2B5EF4-FFF2-40B4-BE49-F238E27FC236}">
                <a16:creationId xmlns:a16="http://schemas.microsoft.com/office/drawing/2014/main" id="{5525A619-3246-C50B-3505-CCF1E02AB81A}"/>
              </a:ext>
            </a:extLst>
          </p:cNvPr>
          <p:cNvSpPr txBox="1"/>
          <p:nvPr/>
        </p:nvSpPr>
        <p:spPr>
          <a:xfrm>
            <a:off x="5477158" y="2088124"/>
            <a:ext cx="1485333"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INPUT</a:t>
            </a:r>
            <a:endParaRPr lang="en-IN"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E90D55D0-2DA4-DA73-9701-52751BF53937}"/>
              </a:ext>
            </a:extLst>
          </p:cNvPr>
          <p:cNvSpPr txBox="1"/>
          <p:nvPr/>
        </p:nvSpPr>
        <p:spPr>
          <a:xfrm>
            <a:off x="5795679" y="5383772"/>
            <a:ext cx="985554"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OUPUT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15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78C1-2137-0CE0-8099-EB268310772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Emotion and Lip-sync handling</a:t>
            </a:r>
          </a:p>
        </p:txBody>
      </p:sp>
      <p:pic>
        <p:nvPicPr>
          <p:cNvPr id="8" name="Picture 7">
            <a:extLst>
              <a:ext uri="{FF2B5EF4-FFF2-40B4-BE49-F238E27FC236}">
                <a16:creationId xmlns:a16="http://schemas.microsoft.com/office/drawing/2014/main" id="{44230B91-C13C-86C8-7BFC-E8BE19CB6B27}"/>
              </a:ext>
            </a:extLst>
          </p:cNvPr>
          <p:cNvPicPr>
            <a:picLocks noChangeAspect="1"/>
          </p:cNvPicPr>
          <p:nvPr/>
        </p:nvPicPr>
        <p:blipFill>
          <a:blip r:embed="rId2">
            <a:extLst>
              <a:ext uri="{28A0092B-C50C-407E-A947-70E740481C1C}">
                <a14:useLocalDpi xmlns:a14="http://schemas.microsoft.com/office/drawing/2010/main" val="0"/>
              </a:ext>
            </a:extLst>
          </a:blip>
          <a:srcRect l="16575" t="12998" r="17741" b="17400"/>
          <a:stretch/>
        </p:blipFill>
        <p:spPr>
          <a:xfrm>
            <a:off x="133350" y="1685925"/>
            <a:ext cx="3547604" cy="2114550"/>
          </a:xfrm>
          <a:prstGeom prst="rect">
            <a:avLst/>
          </a:prstGeom>
        </p:spPr>
      </p:pic>
      <p:pic>
        <p:nvPicPr>
          <p:cNvPr id="10" name="Picture 9">
            <a:extLst>
              <a:ext uri="{FF2B5EF4-FFF2-40B4-BE49-F238E27FC236}">
                <a16:creationId xmlns:a16="http://schemas.microsoft.com/office/drawing/2014/main" id="{86B5ACD5-F82E-6855-A132-80D7BA3517A7}"/>
              </a:ext>
            </a:extLst>
          </p:cNvPr>
          <p:cNvPicPr>
            <a:picLocks noChangeAspect="1"/>
          </p:cNvPicPr>
          <p:nvPr/>
        </p:nvPicPr>
        <p:blipFill>
          <a:blip r:embed="rId3">
            <a:extLst>
              <a:ext uri="{28A0092B-C50C-407E-A947-70E740481C1C}">
                <a14:useLocalDpi xmlns:a14="http://schemas.microsoft.com/office/drawing/2010/main" val="0"/>
              </a:ext>
            </a:extLst>
          </a:blip>
          <a:srcRect l="3499" r="28376"/>
          <a:stretch/>
        </p:blipFill>
        <p:spPr>
          <a:xfrm>
            <a:off x="2838450" y="4105275"/>
            <a:ext cx="5191125" cy="2514600"/>
          </a:xfrm>
          <a:prstGeom prst="rect">
            <a:avLst/>
          </a:prstGeom>
        </p:spPr>
      </p:pic>
      <p:sp>
        <p:nvSpPr>
          <p:cNvPr id="11" name="TextBox 10">
            <a:extLst>
              <a:ext uri="{FF2B5EF4-FFF2-40B4-BE49-F238E27FC236}">
                <a16:creationId xmlns:a16="http://schemas.microsoft.com/office/drawing/2014/main" id="{8CB854AC-E226-1E70-BAB9-C0F893876489}"/>
              </a:ext>
            </a:extLst>
          </p:cNvPr>
          <p:cNvSpPr txBox="1"/>
          <p:nvPr/>
        </p:nvSpPr>
        <p:spPr>
          <a:xfrm>
            <a:off x="4619625" y="2238375"/>
            <a:ext cx="277177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OUTPUT DATA to Live Streaming Audio by using pyttsx3 </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8D8CE3C6-7759-1F77-AAF3-29BCF2DC0A2D}"/>
              </a:ext>
            </a:extLst>
          </p:cNvPr>
          <p:cNvCxnSpPr>
            <a:cxnSpLocks/>
            <a:stCxn id="8" idx="3"/>
          </p:cNvCxnSpPr>
          <p:nvPr/>
        </p:nvCxnSpPr>
        <p:spPr>
          <a:xfrm flipV="1">
            <a:off x="3680954" y="2740819"/>
            <a:ext cx="843421" cy="2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3D8718C-EC09-D674-B21B-AD0EB17D4185}"/>
              </a:ext>
            </a:extLst>
          </p:cNvPr>
          <p:cNvCxnSpPr/>
          <p:nvPr/>
        </p:nvCxnSpPr>
        <p:spPr>
          <a:xfrm>
            <a:off x="5753100" y="3238500"/>
            <a:ext cx="0" cy="561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5FA4BF8D-C72C-2196-CE18-35CF5203B8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910" y="3024188"/>
            <a:ext cx="3536740" cy="3386137"/>
          </a:xfrm>
          <a:prstGeom prst="rect">
            <a:avLst/>
          </a:prstGeom>
        </p:spPr>
      </p:pic>
      <p:cxnSp>
        <p:nvCxnSpPr>
          <p:cNvPr id="20" name="Straight Arrow Connector 19">
            <a:extLst>
              <a:ext uri="{FF2B5EF4-FFF2-40B4-BE49-F238E27FC236}">
                <a16:creationId xmlns:a16="http://schemas.microsoft.com/office/drawing/2014/main" id="{8C62A4C7-97F6-06AD-B06D-427874F6BA91}"/>
              </a:ext>
            </a:extLst>
          </p:cNvPr>
          <p:cNvCxnSpPr/>
          <p:nvPr/>
        </p:nvCxnSpPr>
        <p:spPr>
          <a:xfrm>
            <a:off x="8029575" y="4638675"/>
            <a:ext cx="4923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329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411</Words>
  <Application>Microsoft Office PowerPoint</Application>
  <PresentationFormat>Widescreen</PresentationFormat>
  <Paragraphs>97</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RAJIV GANDHI COLLEGE OF ENGINEERING</vt:lpstr>
      <vt:lpstr>Contents </vt:lpstr>
      <vt:lpstr>Abstract </vt:lpstr>
      <vt:lpstr>Objective</vt:lpstr>
      <vt:lpstr>Technology Used </vt:lpstr>
      <vt:lpstr>Architecture</vt:lpstr>
      <vt:lpstr>Finetuning Process</vt:lpstr>
      <vt:lpstr>Ensembling Process</vt:lpstr>
      <vt:lpstr>Emotion and Lip-sync handling</vt:lpstr>
      <vt:lpstr>Advantage</vt:lpstr>
      <vt:lpstr>PROCEED TO CODE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 H Brijesh</dc:creator>
  <cp:lastModifiedBy>A H Brijesh</cp:lastModifiedBy>
  <cp:revision>12</cp:revision>
  <dcterms:created xsi:type="dcterms:W3CDTF">2025-03-01T15:39:36Z</dcterms:created>
  <dcterms:modified xsi:type="dcterms:W3CDTF">2025-04-07T03:34:25Z</dcterms:modified>
</cp:coreProperties>
</file>