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0" r:id="rId12"/>
  </p:sldIdLst>
  <p:sldSz cx="9902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19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EB0"/>
    <a:srgbClr val="FFB546"/>
    <a:srgbClr val="FF4337"/>
    <a:srgbClr val="00B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14" autoAdjust="0"/>
    <p:restoredTop sz="72205" autoAdjust="0"/>
  </p:normalViewPr>
  <p:slideViewPr>
    <p:cSldViewPr snapToGrid="0">
      <p:cViewPr>
        <p:scale>
          <a:sx n="100" d="100"/>
          <a:sy n="100" d="100"/>
        </p:scale>
        <p:origin x="1632" y="318"/>
      </p:cViewPr>
      <p:guideLst>
        <p:guide pos="3119"/>
        <p:guide orient="horz" pos="2183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57C17-E6FD-4AF5-A787-31E9CCE99A85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9C55F-00F1-4985-9065-F2D92AE05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25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85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ont Cov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  <p:sp>
        <p:nvSpPr>
          <p:cNvPr id="7" name="직사각형 133">
            <a:extLst>
              <a:ext uri="{FF2B5EF4-FFF2-40B4-BE49-F238E27FC236}">
                <a16:creationId xmlns:a16="http://schemas.microsoft.com/office/drawing/2014/main" id="{DE8CAD59-3F29-4FBB-AE0A-697DDFD5E69E}"/>
              </a:ext>
            </a:extLst>
          </p:cNvPr>
          <p:cNvSpPr/>
          <p:nvPr userDrawn="1"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914400" latinLnBrk="1">
              <a:defRPr/>
            </a:pPr>
            <a:r>
              <a:rPr lang="en-US" altLang="ko-KR" sz="24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C&amp;P Course</a:t>
            </a:r>
            <a:endParaRPr lang="ko-KR" altLang="en-US" sz="24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149771-D78D-40D7-8B97-564358008D8D}"/>
              </a:ext>
            </a:extLst>
          </p:cNvPr>
          <p:cNvSpPr/>
          <p:nvPr userDrawn="1"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02AC410D-7805-4DA9-915F-991D72686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44AF0917-EEBC-44C5-8BA6-F1CA2AFA4B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8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08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AC93F9AC-4BB5-4E2D-8093-19270B2671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399">
                <a:latin typeface="Samsung Sharp Sans"/>
              </a:defRPr>
            </a:lvl1pPr>
          </a:lstStyle>
          <a:p>
            <a:pPr lvl="0"/>
            <a:r>
              <a:rPr lang="en-US"/>
              <a:t>Title 1</a:t>
            </a:r>
          </a:p>
          <a:p>
            <a:pPr lvl="0"/>
            <a:r>
              <a:rPr lang="en-US"/>
              <a:t>Title 2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70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-300" panose="020B0303030303020204" pitchFamily="34" charset="0"/>
                <a:ea typeface="SamsungOne-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843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-400" panose="020B0503030303020204" pitchFamily="34" charset="0"/>
                <a:ea typeface="SamsungOne-400" panose="020B0503030303020204" pitchFamily="34" charset="0"/>
              </a:rPr>
              <a:pPr marL="0" marR="0" lvl="0" indent="0" algn="r" defTabSz="843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-400" panose="020B0503030303020204" pitchFamily="34" charset="0"/>
              <a:ea typeface="SamsungOne-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8045EE-4149-4D34-BDD0-4CED7F53CB86}"/>
              </a:ext>
            </a:extLst>
          </p:cNvPr>
          <p:cNvSpPr/>
          <p:nvPr userDrawn="1"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1914">
              <a:defRPr/>
            </a:pPr>
            <a:endParaRPr lang="ko-KR" altLang="en-US" sz="1662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8DECC6-E1CF-42DF-AFF2-431EEB2BDEB9}"/>
              </a:ext>
            </a:extLst>
          </p:cNvPr>
          <p:cNvSpPr/>
          <p:nvPr userDrawn="1"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1914">
              <a:defRPr/>
            </a:pPr>
            <a:endParaRPr lang="ko-KR" altLang="en-US" sz="1662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텍스트 개체 틀 19">
            <a:extLst>
              <a:ext uri="{FF2B5EF4-FFF2-40B4-BE49-F238E27FC236}">
                <a16:creationId xmlns:a16="http://schemas.microsoft.com/office/drawing/2014/main" id="{99B695B2-CFFD-4F01-8492-DC3B0949AD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</p:spPr>
        <p:txBody>
          <a:bodyPr lIns="0" tIns="0"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99">
                <a:solidFill>
                  <a:schemeClr val="bg1">
                    <a:lumMod val="50000"/>
                  </a:schemeClr>
                </a:solidFill>
                <a:latin typeface="Samsung Sharp Sans"/>
              </a:defRPr>
            </a:lvl1pPr>
          </a:lstStyle>
          <a:p>
            <a:pPr lvl="0"/>
            <a:r>
              <a:rPr lang="en-US"/>
              <a:t>Chapter 1.</a:t>
            </a:r>
          </a:p>
        </p:txBody>
      </p:sp>
      <p:sp>
        <p:nvSpPr>
          <p:cNvPr id="18" name="직사각형 133">
            <a:extLst>
              <a:ext uri="{FF2B5EF4-FFF2-40B4-BE49-F238E27FC236}">
                <a16:creationId xmlns:a16="http://schemas.microsoft.com/office/drawing/2014/main" id="{E9FB640B-46E8-4BA3-B89E-CF58C8027238}"/>
              </a:ext>
            </a:extLst>
          </p:cNvPr>
          <p:cNvSpPr/>
          <p:nvPr userDrawn="1"/>
        </p:nvSpPr>
        <p:spPr>
          <a:xfrm>
            <a:off x="989683" y="4157822"/>
            <a:ext cx="2631915" cy="323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457063">
              <a:defRPr/>
            </a:pPr>
            <a:r>
              <a:rPr lang="en-US" altLang="ko-KR" sz="20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C&amp;P</a:t>
            </a:r>
            <a:r>
              <a:rPr lang="en-US" altLang="ko-KR" sz="2099" dirty="0">
                <a:solidFill>
                  <a:srgbClr val="1428A0"/>
                </a:solidFill>
                <a:latin typeface="Samsung Sharp Sans"/>
                <a:ea typeface="Samsung Sharp Sans Regular" pitchFamily="2" charset="0"/>
                <a:cs typeface="Samsung Sharp Sans Regular" pitchFamily="2" charset="0"/>
              </a:rPr>
              <a:t> Course</a:t>
            </a:r>
            <a:endParaRPr lang="ko-KR" altLang="en-US" sz="2099" dirty="0">
              <a:solidFill>
                <a:srgbClr val="1428A0"/>
              </a:solidFill>
              <a:latin typeface="Samsung Sharp Sans"/>
              <a:ea typeface="Samsung Sharp Sans Regular" pitchFamily="2" charset="0"/>
              <a:cs typeface="Samsung Sharp Sans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294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 Unicode MS" panose="020B0604020202020204" pitchFamily="50" charset="-127"/>
              </a:rPr>
              <a:t>01</a:t>
            </a: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RiseUp Chat</a:t>
            </a:r>
          </a:p>
        </p:txBody>
      </p:sp>
    </p:spTree>
    <p:extLst>
      <p:ext uri="{BB962C8B-B14F-4D97-AF65-F5344CB8AC3E}">
        <p14:creationId xmlns:p14="http://schemas.microsoft.com/office/powerpoint/2010/main" val="913125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25E1FE-2B04-4D8E-A51A-6B9CEC7B3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spcBef>
                <a:spcPts val="0"/>
              </a:spcBef>
              <a:def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DFEC8C6A-D95C-4B3C-9803-6F9071BF0C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6DA22BCA-E7E2-4377-AD8E-AC1336C3DB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7647BD6A-5F13-45AE-859C-AF2BA0A739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12825" y="480779"/>
            <a:ext cx="34062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algn="r" defTabSz="457063" latinLnBrk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8">
            <a:extLst>
              <a:ext uri="{FF2B5EF4-FFF2-40B4-BE49-F238E27FC236}">
                <a16:creationId xmlns:a16="http://schemas.microsoft.com/office/drawing/2014/main" id="{3A9667F7-80AD-4A7A-8543-285975B06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B6D584F0-F100-4FB4-B935-0E81DB1D3B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>
              <a:lnSpc>
                <a:spcPts val="1800"/>
              </a:lnSpc>
              <a:buSzPct val="105000"/>
              <a:buFontTx/>
              <a:buBlip>
                <a:blip r:embed="rId3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>
              <a:lnSpc>
                <a:spcPts val="1800"/>
              </a:lnSpc>
              <a:buSzPct val="80000"/>
              <a:buFontTx/>
              <a:buBlip>
                <a:blip r:embed="rId4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</a:lstStyle>
          <a:p>
            <a:pPr lvl="0"/>
            <a:r>
              <a:rPr lang="en-US" altLang="ko-KR" dirty="0"/>
              <a:t>Level1</a:t>
            </a:r>
          </a:p>
          <a:p>
            <a:pPr lvl="1"/>
            <a:r>
              <a:rPr lang="en-US" altLang="ko-KR" dirty="0"/>
              <a:t>Level2</a:t>
            </a:r>
          </a:p>
          <a:p>
            <a:pPr lvl="1"/>
            <a:endParaRPr lang="en-US" altLang="ko-KR" dirty="0"/>
          </a:p>
          <a:p>
            <a:pPr marL="628461" lvl="1" indent="-207901" algn="l" defTabSz="843830" rtl="0" eaLnBrk="1" latinLnBrk="1" hangingPunct="1">
              <a:lnSpc>
                <a:spcPct val="90000"/>
              </a:lnSpc>
              <a:spcBef>
                <a:spcPts val="462"/>
              </a:spcBef>
              <a:buSzPct val="90000"/>
              <a:buFontTx/>
              <a:buBlip>
                <a:blip r:embed="rId5"/>
              </a:buBlip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766334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>
            <a:extLst>
              <a:ext uri="{FF2B5EF4-FFF2-40B4-BE49-F238E27FC236}">
                <a16:creationId xmlns:a16="http://schemas.microsoft.com/office/drawing/2014/main" id="{C441AFAB-5BBF-465C-B7A8-FED86E626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2" y="4395"/>
            <a:ext cx="9899651" cy="6853605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0" y="-4395"/>
            <a:ext cx="9918703" cy="6858000"/>
          </a:xfrm>
          <a:prstGeom prst="rect">
            <a:avLst/>
          </a:prstGeom>
          <a:solidFill>
            <a:srgbClr val="1428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9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2B242C-8600-47F0-98D5-6EA512C41BF2}"/>
              </a:ext>
            </a:extLst>
          </p:cNvPr>
          <p:cNvSpPr/>
          <p:nvPr userDrawn="1"/>
        </p:nvSpPr>
        <p:spPr>
          <a:xfrm>
            <a:off x="468518" y="5677032"/>
            <a:ext cx="9000714" cy="730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" panose="020B0503030303020204" pitchFamily="34" charset="0"/>
                <a:cs typeface="+mn-cs"/>
              </a:rPr>
              <a:t>ⓒ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2021 SAMSUNG. All rights reserved.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 Electronics Corporate Citizenship Office holds the copyright of book.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This book is a literary property protected by copyright law so reprint and reproduction without permission are prohibited. 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To use this book other than the curriculum of Samsung innovation Campus or to use the entire or part of this book, you must receive written consent from copyright holder.</a:t>
            </a:r>
          </a:p>
        </p:txBody>
      </p:sp>
      <p:pic>
        <p:nvPicPr>
          <p:cNvPr id="10" name="그림 3">
            <a:extLst>
              <a:ext uri="{FF2B5EF4-FFF2-40B4-BE49-F238E27FC236}">
                <a16:creationId xmlns:a16="http://schemas.microsoft.com/office/drawing/2014/main" id="{A977D3D7-ABF1-4BDD-B1E5-CCA79CC818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872" y="3022951"/>
            <a:ext cx="2476006" cy="948974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68518" y="450000"/>
            <a:ext cx="1290568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</p:spTree>
    <p:extLst>
      <p:ext uri="{BB962C8B-B14F-4D97-AF65-F5344CB8AC3E}">
        <p14:creationId xmlns:p14="http://schemas.microsoft.com/office/powerpoint/2010/main" val="353361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7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>
          <p15:clr>
            <a:srgbClr val="F26B43"/>
          </p15:clr>
        </p15:guide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6">
          <p15:clr>
            <a:srgbClr val="F26B43"/>
          </p15:clr>
        </p15:guide>
        <p15:guide id="4" orient="horz" pos="323">
          <p15:clr>
            <a:srgbClr val="F26B43"/>
          </p15:clr>
        </p15:guide>
        <p15:guide id="5" orient="horz" pos="22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1786819-9BFB-478D-BAE7-57DB1DEA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68" y="2230198"/>
            <a:ext cx="6419031" cy="1719000"/>
          </a:xfrm>
        </p:spPr>
        <p:txBody>
          <a:bodyPr/>
          <a:lstStyle/>
          <a:p>
            <a:r>
              <a:rPr lang="en-US" altLang="ko-KR" dirty="0"/>
              <a:t>Samsung Innovation Campus</a:t>
            </a:r>
          </a:p>
        </p:txBody>
      </p:sp>
    </p:spTree>
    <p:extLst>
      <p:ext uri="{BB962C8B-B14F-4D97-AF65-F5344CB8AC3E}">
        <p14:creationId xmlns:p14="http://schemas.microsoft.com/office/powerpoint/2010/main" val="3113136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97603D6-A796-A350-9478-030F203E044C}"/>
              </a:ext>
            </a:extLst>
          </p:cNvPr>
          <p:cNvSpPr txBox="1">
            <a:spLocks/>
          </p:cNvSpPr>
          <p:nvPr/>
        </p:nvSpPr>
        <p:spPr>
          <a:xfrm>
            <a:off x="522288" y="345226"/>
            <a:ext cx="6837808" cy="4308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799" kern="1200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Prospective Developments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F8BD96-F886-331E-A377-CBA29681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189228"/>
            <a:ext cx="2789031" cy="738664"/>
          </a:xfrm>
        </p:spPr>
        <p:txBody>
          <a:bodyPr/>
          <a:lstStyle/>
          <a:p>
            <a:r>
              <a:rPr lang="en-US" sz="2400" dirty="0"/>
              <a:t>Future Enhancements</a:t>
            </a:r>
            <a:endParaRPr lang="en-IN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01C436-8673-A520-47F2-00404502A2EB}"/>
              </a:ext>
            </a:extLst>
          </p:cNvPr>
          <p:cNvSpPr txBox="1"/>
          <p:nvPr/>
        </p:nvSpPr>
        <p:spPr>
          <a:xfrm>
            <a:off x="792369" y="1927892"/>
            <a:ext cx="72276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Deployment in School and Colleges</a:t>
            </a:r>
          </a:p>
          <a:p>
            <a:r>
              <a:rPr lang="en-IN" dirty="0"/>
              <a:t>- We can deploy this initiative in schools and colleges to create a stress-free environment by providing accessible mental health resources and conducting workshops on stress management and resilience for students.</a:t>
            </a:r>
          </a:p>
          <a:p>
            <a:endParaRPr lang="en-IN" dirty="0"/>
          </a:p>
          <a:p>
            <a:r>
              <a:rPr lang="en-IN" b="1" dirty="0"/>
              <a:t>Integration with Authorities</a:t>
            </a:r>
            <a:r>
              <a:rPr lang="en-IN" dirty="0"/>
              <a:t> </a:t>
            </a:r>
          </a:p>
          <a:p>
            <a:r>
              <a:rPr lang="en-IN" dirty="0"/>
              <a:t>- Establishing peer support networks and integrating mental health education into the curriculum will foster student well-being, enhance emotional resilience, and ultimately contribute to their academic success in educational institutions.</a:t>
            </a:r>
          </a:p>
        </p:txBody>
      </p:sp>
    </p:spTree>
    <p:extLst>
      <p:ext uri="{BB962C8B-B14F-4D97-AF65-F5344CB8AC3E}">
        <p14:creationId xmlns:p14="http://schemas.microsoft.com/office/powerpoint/2010/main" val="286433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0801B4-A3CB-41D7-A5A2-DDA5A8C51A49}"/>
              </a:ext>
            </a:extLst>
          </p:cNvPr>
          <p:cNvSpPr txBox="1"/>
          <p:nvPr/>
        </p:nvSpPr>
        <p:spPr>
          <a:xfrm>
            <a:off x="3238500" y="1790700"/>
            <a:ext cx="41243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Thankyou</a:t>
            </a:r>
            <a:endParaRPr lang="en-IN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1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F44C61-D919-4428-8B7A-D05C22D2BC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7653" y="1964094"/>
            <a:ext cx="7572925" cy="695464"/>
          </a:xfrm>
        </p:spPr>
        <p:txBody>
          <a:bodyPr/>
          <a:lstStyle/>
          <a:p>
            <a:r>
              <a:rPr lang="en-IN" sz="4400" dirty="0"/>
              <a:t>RiseUp Chat</a:t>
            </a:r>
            <a:endParaRPr lang="en-US" altLang="ko-KR" dirty="0"/>
          </a:p>
        </p:txBody>
      </p:sp>
      <p:sp>
        <p:nvSpPr>
          <p:cNvPr id="3" name="직사각형 133">
            <a:extLst>
              <a:ext uri="{FF2B5EF4-FFF2-40B4-BE49-F238E27FC236}">
                <a16:creationId xmlns:a16="http://schemas.microsoft.com/office/drawing/2014/main" id="{5BE4CBA7-B2DE-4D34-8EE6-EC228375E823}"/>
              </a:ext>
            </a:extLst>
          </p:cNvPr>
          <p:cNvSpPr/>
          <p:nvPr/>
        </p:nvSpPr>
        <p:spPr>
          <a:xfrm>
            <a:off x="886664" y="2583358"/>
            <a:ext cx="5479711" cy="1538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IN" sz="1600" dirty="0">
                <a:solidFill>
                  <a:schemeClr val="tx1"/>
                </a:solidFill>
              </a:rPr>
              <a:t>Done By:</a:t>
            </a:r>
          </a:p>
          <a:p>
            <a:pPr algn="l"/>
            <a:r>
              <a:rPr lang="en-IN" sz="1600" dirty="0">
                <a:solidFill>
                  <a:schemeClr val="tx1"/>
                </a:solidFill>
              </a:rPr>
              <a:t>Brijesh A H</a:t>
            </a:r>
          </a:p>
          <a:p>
            <a:pPr algn="l"/>
            <a:r>
              <a:rPr lang="en-IN" sz="1600" dirty="0">
                <a:solidFill>
                  <a:schemeClr val="tx1"/>
                </a:solidFill>
              </a:rPr>
              <a:t>DharaniKumar S</a:t>
            </a:r>
          </a:p>
          <a:p>
            <a:pPr algn="l"/>
            <a:r>
              <a:rPr lang="en-IN" sz="1600" dirty="0">
                <a:solidFill>
                  <a:schemeClr val="tx1"/>
                </a:solidFill>
              </a:rPr>
              <a:t>Santhosh V</a:t>
            </a:r>
          </a:p>
          <a:p>
            <a:pPr algn="l"/>
            <a:r>
              <a:rPr lang="en-IN" sz="1600" dirty="0">
                <a:solidFill>
                  <a:schemeClr val="tx1"/>
                </a:solidFill>
              </a:rPr>
              <a:t>Girish V M</a:t>
            </a:r>
          </a:p>
          <a:p>
            <a:endParaRPr lang="en-US" altLang="ko-KR" sz="2000" dirty="0">
              <a:solidFill>
                <a:schemeClr val="tx1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9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133">
            <a:extLst>
              <a:ext uri="{FF2B5EF4-FFF2-40B4-BE49-F238E27FC236}">
                <a16:creationId xmlns:a16="http://schemas.microsoft.com/office/drawing/2014/main" id="{6F7B47BD-258F-4F64-9422-12BCE02D0EE2}"/>
              </a:ext>
            </a:extLst>
          </p:cNvPr>
          <p:cNvSpPr/>
          <p:nvPr/>
        </p:nvSpPr>
        <p:spPr>
          <a:xfrm>
            <a:off x="528795" y="372009"/>
            <a:ext cx="4648201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Project Name</a:t>
            </a:r>
          </a:p>
        </p:txBody>
      </p:sp>
      <p:grpSp>
        <p:nvGrpSpPr>
          <p:cNvPr id="29" name="Group 1">
            <a:extLst>
              <a:ext uri="{FF2B5EF4-FFF2-40B4-BE49-F238E27FC236}">
                <a16:creationId xmlns:a16="http://schemas.microsoft.com/office/drawing/2014/main" id="{DC6F8C60-5F91-4AF4-A2B4-D2C4302BB33F}"/>
              </a:ext>
            </a:extLst>
          </p:cNvPr>
          <p:cNvGrpSpPr/>
          <p:nvPr/>
        </p:nvGrpSpPr>
        <p:grpSpPr>
          <a:xfrm>
            <a:off x="528795" y="1745972"/>
            <a:ext cx="4379913" cy="1216982"/>
            <a:chOff x="4181256" y="3224809"/>
            <a:chExt cx="4379913" cy="1216982"/>
          </a:xfrm>
        </p:grpSpPr>
        <p:sp>
          <p:nvSpPr>
            <p:cNvPr id="38" name="직사각형 37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tx1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1. Introduction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/>
                  </a:solidFill>
                  <a:ea typeface="SamsungOne 700" panose="020B0803030303020204" pitchFamily="34" charset="0"/>
                </a:rPr>
                <a:t>1.1. Abstract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/>
                  </a:solidFill>
                  <a:ea typeface="SamsungOne 400" panose="020B0503030303020204" pitchFamily="34" charset="0"/>
                </a:rPr>
                <a:t>1.2. Purpose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/>
                  </a:solidFill>
                  <a:ea typeface="SamsungOne 400" panose="020B0503030303020204" pitchFamily="34" charset="0"/>
                </a:rPr>
                <a:t>1.3. Unique Selling Point</a:t>
              </a:r>
            </a:p>
          </p:txBody>
        </p:sp>
      </p:grpSp>
      <p:grpSp>
        <p:nvGrpSpPr>
          <p:cNvPr id="22" name="Group 1">
            <a:extLst>
              <a:ext uri="{FF2B5EF4-FFF2-40B4-BE49-F238E27FC236}">
                <a16:creationId xmlns:a16="http://schemas.microsoft.com/office/drawing/2014/main" id="{7D0214F6-55D5-4943-ABF3-DD8494318B52}"/>
              </a:ext>
            </a:extLst>
          </p:cNvPr>
          <p:cNvGrpSpPr/>
          <p:nvPr/>
        </p:nvGrpSpPr>
        <p:grpSpPr>
          <a:xfrm>
            <a:off x="528795" y="3120685"/>
            <a:ext cx="4379913" cy="924594"/>
            <a:chOff x="4181256" y="3224809"/>
            <a:chExt cx="4379913" cy="924594"/>
          </a:xfrm>
        </p:grpSpPr>
        <p:sp>
          <p:nvSpPr>
            <p:cNvPr id="23" name="직사각형 37">
              <a:extLst>
                <a:ext uri="{FF2B5EF4-FFF2-40B4-BE49-F238E27FC236}">
                  <a16:creationId xmlns:a16="http://schemas.microsoft.com/office/drawing/2014/main" id="{D865D17B-F777-4FD2-8230-F732FA95C4AA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tx1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2. Contents of Purposed Model</a:t>
              </a:r>
            </a:p>
          </p:txBody>
        </p:sp>
        <p:sp>
          <p:nvSpPr>
            <p:cNvPr id="24" name="직사각형 38">
              <a:extLst>
                <a:ext uri="{FF2B5EF4-FFF2-40B4-BE49-F238E27FC236}">
                  <a16:creationId xmlns:a16="http://schemas.microsoft.com/office/drawing/2014/main" id="{E23B952E-EE2F-4202-8442-CDF50A9B0AD6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/>
            </a:p>
          </p:txBody>
        </p:sp>
        <p:sp>
          <p:nvSpPr>
            <p:cNvPr id="25" name="직사각형 39">
              <a:extLst>
                <a:ext uri="{FF2B5EF4-FFF2-40B4-BE49-F238E27FC236}">
                  <a16:creationId xmlns:a16="http://schemas.microsoft.com/office/drawing/2014/main" id="{3B3BE372-327F-4EA0-843F-E838E3336A63}"/>
                </a:ext>
              </a:extLst>
            </p:cNvPr>
            <p:cNvSpPr/>
            <p:nvPr/>
          </p:nvSpPr>
          <p:spPr>
            <a:xfrm>
              <a:off x="5160752" y="3641572"/>
              <a:ext cx="3400417" cy="5078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/>
                  </a:solidFill>
                  <a:ea typeface="SamsungOne 700" panose="020B0803030303020204" pitchFamily="34" charset="0"/>
                </a:rPr>
                <a:t>2.1. Tech Stack Used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/>
                  </a:solidFill>
                  <a:ea typeface="SamsungOne 400" panose="020B0503030303020204" pitchFamily="34" charset="0"/>
                </a:rPr>
                <a:t>2.2. Architecture</a:t>
              </a:r>
            </a:p>
          </p:txBody>
        </p:sp>
      </p:grpSp>
      <p:grpSp>
        <p:nvGrpSpPr>
          <p:cNvPr id="26" name="Group 1">
            <a:extLst>
              <a:ext uri="{FF2B5EF4-FFF2-40B4-BE49-F238E27FC236}">
                <a16:creationId xmlns:a16="http://schemas.microsoft.com/office/drawing/2014/main" id="{B04F504A-8F12-4222-8233-E8A01A62BE7F}"/>
              </a:ext>
            </a:extLst>
          </p:cNvPr>
          <p:cNvGrpSpPr/>
          <p:nvPr/>
        </p:nvGrpSpPr>
        <p:grpSpPr>
          <a:xfrm>
            <a:off x="528795" y="4233890"/>
            <a:ext cx="4379913" cy="924594"/>
            <a:chOff x="4181256" y="3224809"/>
            <a:chExt cx="4379913" cy="924594"/>
          </a:xfrm>
        </p:grpSpPr>
        <p:sp>
          <p:nvSpPr>
            <p:cNvPr id="27" name="직사각형 37">
              <a:extLst>
                <a:ext uri="{FF2B5EF4-FFF2-40B4-BE49-F238E27FC236}">
                  <a16:creationId xmlns:a16="http://schemas.microsoft.com/office/drawing/2014/main" id="{842BA52B-D28D-4DA4-ABFF-1D65A88FF870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tx1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3.</a:t>
              </a:r>
              <a:r>
                <a:rPr lang="en-IN" dirty="0"/>
                <a:t> </a:t>
              </a:r>
              <a:r>
                <a:rPr lang="en-IN" dirty="0">
                  <a:solidFill>
                    <a:schemeClr val="tx1"/>
                  </a:solidFill>
                </a:rPr>
                <a:t>Prospective Developments</a:t>
              </a:r>
              <a:r>
                <a:rPr lang="en-US" altLang="ko-KR" dirty="0">
                  <a:solidFill>
                    <a:schemeClr val="tx1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38">
              <a:extLst>
                <a:ext uri="{FF2B5EF4-FFF2-40B4-BE49-F238E27FC236}">
                  <a16:creationId xmlns:a16="http://schemas.microsoft.com/office/drawing/2014/main" id="{DAE37420-EEA4-419E-A084-4EE55B9A58E2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/>
            </a:p>
          </p:txBody>
        </p:sp>
        <p:sp>
          <p:nvSpPr>
            <p:cNvPr id="45" name="직사각형 39">
              <a:extLst>
                <a:ext uri="{FF2B5EF4-FFF2-40B4-BE49-F238E27FC236}">
                  <a16:creationId xmlns:a16="http://schemas.microsoft.com/office/drawing/2014/main" id="{6900D595-0C92-4F9C-979A-BA20F7B7CEED}"/>
                </a:ext>
              </a:extLst>
            </p:cNvPr>
            <p:cNvSpPr/>
            <p:nvPr/>
          </p:nvSpPr>
          <p:spPr>
            <a:xfrm>
              <a:off x="5160752" y="3641572"/>
              <a:ext cx="3400417" cy="5078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3.1. Uplift 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tx1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3.2. Future Enhancement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29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B40A12-E63F-C551-226D-4CED8E0A83ED}"/>
              </a:ext>
            </a:extLst>
          </p:cNvPr>
          <p:cNvSpPr txBox="1"/>
          <p:nvPr/>
        </p:nvSpPr>
        <p:spPr>
          <a:xfrm>
            <a:off x="396815" y="216462"/>
            <a:ext cx="4951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6C59F5D-59DE-6DA7-2CA2-B857847415B2}"/>
              </a:ext>
            </a:extLst>
          </p:cNvPr>
          <p:cNvSpPr txBox="1">
            <a:spLocks/>
          </p:cNvSpPr>
          <p:nvPr/>
        </p:nvSpPr>
        <p:spPr>
          <a:xfrm>
            <a:off x="449468" y="1440000"/>
            <a:ext cx="8541187" cy="3693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Abstract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67494-E146-C666-3AD6-57C1F49E4C47}"/>
              </a:ext>
            </a:extLst>
          </p:cNvPr>
          <p:cNvSpPr txBox="1"/>
          <p:nvPr/>
        </p:nvSpPr>
        <p:spPr>
          <a:xfrm>
            <a:off x="449468" y="2274838"/>
            <a:ext cx="809068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400" dirty="0"/>
              <a:t>This model is a conversational AI built on an LSTM-based architecture, trained using the Cornell dataset. With a vocabulary size of 68,884 and 256 LSTM units, it generates contextually relevant responses. The use of temperature-scaled SoftMax optimizes response quality, ensuring coherent and engaging interactions, making it ideal for real-time, natural, and context-aware chatbot applications.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082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440000"/>
            <a:ext cx="8541187" cy="369332"/>
          </a:xfrm>
        </p:spPr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ea typeface="SamsungOne 400" panose="020B0503030303020204" pitchFamily="34" charset="0"/>
              </a:rPr>
              <a:t>Purpose</a:t>
            </a:r>
            <a:endParaRPr lang="ko-KR" altLang="en-US" sz="24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 txBox="1">
            <a:spLocks/>
          </p:cNvSpPr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3200" kern="1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FC6BD-6515-CB36-7035-A0E6311C8E8D}"/>
              </a:ext>
            </a:extLst>
          </p:cNvPr>
          <p:cNvSpPr txBox="1"/>
          <p:nvPr/>
        </p:nvSpPr>
        <p:spPr>
          <a:xfrm>
            <a:off x="593957" y="1991640"/>
            <a:ext cx="871490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The primary purpose of RiseUp Chat is to provide a safe and supportive platform for youths to openly share their thoughts and feelings. This chatbot aims to:</a:t>
            </a:r>
          </a:p>
          <a:p>
            <a:endParaRPr lang="en-US" sz="1800" b="1" dirty="0"/>
          </a:p>
          <a:p>
            <a:r>
              <a:rPr lang="en-US" sz="1800" b="1" dirty="0"/>
              <a:t>Offer a Non-Judgmental Space: </a:t>
            </a:r>
            <a:r>
              <a:rPr lang="en-US" sz="1800" dirty="0"/>
              <a:t>Allow young individuals to express their concerns without fear of judgment, fostering an environment of trust and understanding.</a:t>
            </a:r>
          </a:p>
          <a:p>
            <a:r>
              <a:rPr lang="en-US" sz="1800" b="1" dirty="0"/>
              <a:t>Provide Emotional Support</a:t>
            </a:r>
            <a:r>
              <a:rPr lang="en-US" sz="1800" dirty="0"/>
              <a:t>: Assist users in navigating challenging emotions and experiences, helping them feel less isolated in their struggles.</a:t>
            </a:r>
            <a:endParaRPr lang="en-US" sz="1800" b="1" u="sng" dirty="0"/>
          </a:p>
          <a:p>
            <a:r>
              <a:rPr lang="en-US" sz="1800" b="1" dirty="0"/>
              <a:t>Promote Mental Well-Being</a:t>
            </a:r>
            <a:r>
              <a:rPr lang="en-US" sz="1800" dirty="0"/>
              <a:t>: Encourage users to focus on their mental health and well-being, reinforcing the message that their lives are valuable and worth living.</a:t>
            </a:r>
          </a:p>
          <a:p>
            <a:r>
              <a:rPr lang="en-US" sz="1800" b="1" dirty="0"/>
              <a:t>Facilitate Connection</a:t>
            </a:r>
            <a:r>
              <a:rPr lang="en-US" sz="1800" dirty="0"/>
              <a:t>: Empower users to find hope, strength, and solutions, reminding them that they are not alone in their journey.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Through these objectives, RiseUp Chat strives to mitigate thoughts of suicide and contribute positively to the mental health of the youth community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8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61CF-1FF9-588E-A62E-C1F5280E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440000"/>
            <a:ext cx="8541187" cy="369332"/>
          </a:xfrm>
        </p:spPr>
        <p:txBody>
          <a:bodyPr/>
          <a:lstStyle/>
          <a:p>
            <a:r>
              <a:rPr lang="en-US" sz="2400" dirty="0"/>
              <a:t>Unique Selling Point</a:t>
            </a:r>
            <a:endParaRPr lang="en-IN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81EAA-7C04-5356-93AB-DACE73675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2288" y="318740"/>
            <a:ext cx="6837808" cy="430887"/>
          </a:xfrm>
        </p:spPr>
        <p:txBody>
          <a:bodyPr/>
          <a:lstStyle/>
          <a:p>
            <a:r>
              <a:rPr lang="en-US" sz="2800" dirty="0"/>
              <a:t>Introduction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49A3A-819A-3D16-4E85-9712EA4A78ED}"/>
              </a:ext>
            </a:extLst>
          </p:cNvPr>
          <p:cNvSpPr txBox="1"/>
          <p:nvPr/>
        </p:nvSpPr>
        <p:spPr>
          <a:xfrm>
            <a:off x="522288" y="1895057"/>
            <a:ext cx="905420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Advanced LSTM-based Design:</a:t>
            </a:r>
            <a:r>
              <a:rPr lang="en-IN" dirty="0"/>
              <a:t> </a:t>
            </a:r>
          </a:p>
          <a:p>
            <a:pPr marL="285750" indent="-285750">
              <a:buFontTx/>
              <a:buChar char="-"/>
            </a:pPr>
            <a:r>
              <a:rPr lang="en-IN" dirty="0"/>
              <a:t>We build models that leverage LSTM units to capture the flow of conversations, ensuring a natural, human-like interaction. 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r>
              <a:rPr lang="en-IN" b="1" dirty="0"/>
              <a:t>Real-Time Responses: </a:t>
            </a:r>
          </a:p>
          <a:p>
            <a:pPr marL="285750" indent="-285750">
              <a:buFontTx/>
              <a:buChar char="-"/>
            </a:pPr>
            <a:r>
              <a:rPr lang="en-IN" dirty="0"/>
              <a:t>Our chatbot is designed for real-time applications, delivering relevant and coherent responses during conversations.</a:t>
            </a:r>
          </a:p>
          <a:p>
            <a:r>
              <a:rPr lang="en-IN" dirty="0"/>
              <a:t> </a:t>
            </a:r>
          </a:p>
          <a:p>
            <a:r>
              <a:rPr lang="en-IN" b="1" dirty="0"/>
              <a:t>Human-Centric and Purpose-Driven Design</a:t>
            </a:r>
            <a:r>
              <a:rPr lang="en-IN" dirty="0"/>
              <a:t>: </a:t>
            </a:r>
          </a:p>
          <a:p>
            <a:pPr marL="285750" indent="-285750">
              <a:buFontTx/>
              <a:buChar char="-"/>
            </a:pPr>
            <a:r>
              <a:rPr lang="en-IN" dirty="0"/>
              <a:t>We focus on creating chatbots that serve meaningful purposes, such as youth empowerment and mental health support. 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r>
              <a:rPr lang="en-IN" b="1" dirty="0"/>
              <a:t>Real-World Data Training: </a:t>
            </a:r>
          </a:p>
          <a:p>
            <a:r>
              <a:rPr lang="en-IN" b="1" dirty="0"/>
              <a:t>- </a:t>
            </a:r>
            <a:r>
              <a:rPr lang="en-IN" dirty="0"/>
              <a:t>Our model is trained on the Cornell Movie Dialogues Dataset, enabling it to simulate real, everyday conversations. </a:t>
            </a:r>
          </a:p>
        </p:txBody>
      </p:sp>
    </p:spTree>
    <p:extLst>
      <p:ext uri="{BB962C8B-B14F-4D97-AF65-F5344CB8AC3E}">
        <p14:creationId xmlns:p14="http://schemas.microsoft.com/office/powerpoint/2010/main" val="276724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B832-3CDB-F1D1-BCA6-359528D1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440000"/>
            <a:ext cx="8541187" cy="369332"/>
          </a:xfrm>
        </p:spPr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ea typeface="SamsungOne 700" panose="020B0803030303020204" pitchFamily="34" charset="0"/>
              </a:rPr>
              <a:t>Tech Stack Used</a:t>
            </a:r>
            <a:endParaRPr lang="en-IN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710DC-7FE1-D910-3C04-A9F322227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2288" y="345226"/>
            <a:ext cx="6837808" cy="430887"/>
          </a:xfrm>
        </p:spPr>
        <p:txBody>
          <a:bodyPr/>
          <a:lstStyle/>
          <a:p>
            <a:r>
              <a:rPr lang="en-US" altLang="ko-KR" sz="2800" dirty="0">
                <a:latin typeface="SamsungOne 700" panose="020B0803030303020204" pitchFamily="34" charset="0"/>
                <a:ea typeface="SamsungOne 700" panose="020B0803030303020204" pitchFamily="34" charset="0"/>
              </a:rPr>
              <a:t>Contents of Purposed Model</a:t>
            </a:r>
            <a:endParaRPr lang="en-IN" sz="2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2B3CE2-7C90-447F-C7A6-28B280F505A5}"/>
              </a:ext>
            </a:extLst>
          </p:cNvPr>
          <p:cNvSpPr txBox="1">
            <a:spLocks/>
          </p:cNvSpPr>
          <p:nvPr/>
        </p:nvSpPr>
        <p:spPr>
          <a:xfrm>
            <a:off x="522288" y="2047457"/>
            <a:ext cx="7678737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Python</a:t>
            </a:r>
            <a:r>
              <a:rPr lang="en-IN" sz="2000" dirty="0"/>
              <a:t>: Backend logic, ML/NLP tasks </a:t>
            </a:r>
          </a:p>
          <a:p>
            <a:r>
              <a:rPr lang="en-IN" sz="2000" b="1" dirty="0"/>
              <a:t>Flask</a:t>
            </a:r>
            <a:r>
              <a:rPr lang="en-IN" sz="2000" dirty="0"/>
              <a:t>: Web routing, request handling </a:t>
            </a:r>
          </a:p>
          <a:p>
            <a:r>
              <a:rPr lang="en-IN" sz="2000" b="1" dirty="0"/>
              <a:t>TensorFlow</a:t>
            </a:r>
            <a:r>
              <a:rPr lang="en-IN" sz="2000" dirty="0"/>
              <a:t>: Build and train neural networks </a:t>
            </a:r>
          </a:p>
          <a:p>
            <a:r>
              <a:rPr lang="en-IN" sz="2000" b="1" dirty="0"/>
              <a:t>Keras</a:t>
            </a:r>
            <a:r>
              <a:rPr lang="en-IN" sz="2000" dirty="0"/>
              <a:t>: Simplify neural network creation </a:t>
            </a:r>
          </a:p>
          <a:p>
            <a:r>
              <a:rPr lang="en-IN" sz="2000" b="1" dirty="0"/>
              <a:t>Pandas</a:t>
            </a:r>
            <a:r>
              <a:rPr lang="en-IN" sz="2000" dirty="0"/>
              <a:t>: Data preprocessing </a:t>
            </a:r>
          </a:p>
          <a:p>
            <a:r>
              <a:rPr lang="en-IN" sz="2000" b="1" dirty="0"/>
              <a:t>NumPy</a:t>
            </a:r>
            <a:r>
              <a:rPr lang="en-IN" sz="2000" dirty="0"/>
              <a:t>: Numerical computations, array handling </a:t>
            </a:r>
          </a:p>
          <a:p>
            <a:r>
              <a:rPr lang="en-IN" sz="2000" b="1" dirty="0"/>
              <a:t>HTML</a:t>
            </a:r>
            <a:r>
              <a:rPr lang="en-IN" sz="2000" dirty="0"/>
              <a:t>: Structure web content </a:t>
            </a:r>
          </a:p>
          <a:p>
            <a:r>
              <a:rPr lang="en-IN" sz="2000" b="1" dirty="0"/>
              <a:t>CSS</a:t>
            </a:r>
            <a:r>
              <a:rPr lang="en-IN" sz="2000" dirty="0"/>
              <a:t>: Style and layout </a:t>
            </a:r>
          </a:p>
          <a:p>
            <a:r>
              <a:rPr lang="en-IN" sz="2000" b="1" dirty="0"/>
              <a:t>JavaScript</a:t>
            </a:r>
            <a:r>
              <a:rPr lang="en-IN" sz="2000" dirty="0"/>
              <a:t>: Interactivity and dynamic content</a:t>
            </a:r>
          </a:p>
        </p:txBody>
      </p:sp>
    </p:spTree>
    <p:extLst>
      <p:ext uri="{BB962C8B-B14F-4D97-AF65-F5344CB8AC3E}">
        <p14:creationId xmlns:p14="http://schemas.microsoft.com/office/powerpoint/2010/main" val="306620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CC870F1-594E-C178-2364-999E6215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9" y="1189228"/>
            <a:ext cx="1646030" cy="369332"/>
          </a:xfrm>
        </p:spPr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ea typeface="SamsungOne 400" panose="020B0503030303020204" pitchFamily="34" charset="0"/>
              </a:rPr>
              <a:t>Architecture</a:t>
            </a:r>
            <a:endParaRPr lang="en-IN" sz="240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C311964-5E1F-03E0-147D-E399E9269A3A}"/>
              </a:ext>
            </a:extLst>
          </p:cNvPr>
          <p:cNvSpPr txBox="1">
            <a:spLocks/>
          </p:cNvSpPr>
          <p:nvPr/>
        </p:nvSpPr>
        <p:spPr>
          <a:xfrm>
            <a:off x="522288" y="345226"/>
            <a:ext cx="6837808" cy="4308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799" kern="1200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atin typeface="SamsungOne 700" panose="020B0803030303020204" pitchFamily="34" charset="0"/>
                <a:ea typeface="SamsungOne 700" panose="020B0803030303020204" pitchFamily="34" charset="0"/>
              </a:rPr>
              <a:t>Contents of Purposed Model</a:t>
            </a:r>
            <a:endParaRPr lang="en-IN" sz="28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F017715-E3DF-5932-0AB3-5CE89ED169FC}"/>
              </a:ext>
            </a:extLst>
          </p:cNvPr>
          <p:cNvSpPr/>
          <p:nvPr/>
        </p:nvSpPr>
        <p:spPr>
          <a:xfrm>
            <a:off x="1046162" y="2149160"/>
            <a:ext cx="1049337" cy="97155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38954B1-459C-39AE-0941-B6C5880100A1}"/>
              </a:ext>
            </a:extLst>
          </p:cNvPr>
          <p:cNvSpPr/>
          <p:nvPr/>
        </p:nvSpPr>
        <p:spPr>
          <a:xfrm>
            <a:off x="7246937" y="2149160"/>
            <a:ext cx="1049337" cy="97155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FE4FCA2-1F12-2603-64C3-1756474444F9}"/>
              </a:ext>
            </a:extLst>
          </p:cNvPr>
          <p:cNvSpPr/>
          <p:nvPr/>
        </p:nvSpPr>
        <p:spPr>
          <a:xfrm>
            <a:off x="5103812" y="2149160"/>
            <a:ext cx="1049337" cy="97155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03BE2F3-1FA0-AB18-9605-112402A31E1E}"/>
              </a:ext>
            </a:extLst>
          </p:cNvPr>
          <p:cNvSpPr/>
          <p:nvPr/>
        </p:nvSpPr>
        <p:spPr>
          <a:xfrm>
            <a:off x="2960687" y="2149160"/>
            <a:ext cx="1049337" cy="97155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A933F34-FEAB-16A9-1CE8-91B70418B9EF}"/>
              </a:ext>
            </a:extLst>
          </p:cNvPr>
          <p:cNvSpPr/>
          <p:nvPr/>
        </p:nvSpPr>
        <p:spPr>
          <a:xfrm>
            <a:off x="1046163" y="4478894"/>
            <a:ext cx="1049337" cy="97155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766D3DB-8196-3CA8-CBE1-B3754B3B4E11}"/>
              </a:ext>
            </a:extLst>
          </p:cNvPr>
          <p:cNvSpPr/>
          <p:nvPr/>
        </p:nvSpPr>
        <p:spPr>
          <a:xfrm>
            <a:off x="2960688" y="4478894"/>
            <a:ext cx="1049337" cy="97155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2D658C9-48F2-312A-740B-BA14CC98E16C}"/>
              </a:ext>
            </a:extLst>
          </p:cNvPr>
          <p:cNvSpPr/>
          <p:nvPr/>
        </p:nvSpPr>
        <p:spPr>
          <a:xfrm>
            <a:off x="5103812" y="4478894"/>
            <a:ext cx="1049337" cy="97155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DCD8E76-E214-D96D-9B2C-6C0CE54D2DA5}"/>
              </a:ext>
            </a:extLst>
          </p:cNvPr>
          <p:cNvSpPr/>
          <p:nvPr/>
        </p:nvSpPr>
        <p:spPr>
          <a:xfrm>
            <a:off x="7246937" y="4478894"/>
            <a:ext cx="1049337" cy="97155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98EE259-87D5-A58C-63FB-8BEFEB84073B}"/>
              </a:ext>
            </a:extLst>
          </p:cNvPr>
          <p:cNvCxnSpPr>
            <a:cxnSpLocks/>
          </p:cNvCxnSpPr>
          <p:nvPr/>
        </p:nvCxnSpPr>
        <p:spPr>
          <a:xfrm>
            <a:off x="1543050" y="1600200"/>
            <a:ext cx="0" cy="4667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D15DCA1-3E43-7CFF-C43A-783C200D8886}"/>
              </a:ext>
            </a:extLst>
          </p:cNvPr>
          <p:cNvCxnSpPr>
            <a:cxnSpLocks/>
          </p:cNvCxnSpPr>
          <p:nvPr/>
        </p:nvCxnSpPr>
        <p:spPr>
          <a:xfrm>
            <a:off x="7762875" y="1600200"/>
            <a:ext cx="0" cy="4667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F47193-DB69-7CD4-74F7-C4555EFCAFCC}"/>
              </a:ext>
            </a:extLst>
          </p:cNvPr>
          <p:cNvCxnSpPr>
            <a:cxnSpLocks/>
          </p:cNvCxnSpPr>
          <p:nvPr/>
        </p:nvCxnSpPr>
        <p:spPr>
          <a:xfrm>
            <a:off x="5638800" y="1600200"/>
            <a:ext cx="0" cy="4667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1374452-80BB-F76F-5382-DED623515202}"/>
              </a:ext>
            </a:extLst>
          </p:cNvPr>
          <p:cNvCxnSpPr>
            <a:cxnSpLocks/>
          </p:cNvCxnSpPr>
          <p:nvPr/>
        </p:nvCxnSpPr>
        <p:spPr>
          <a:xfrm>
            <a:off x="3438525" y="1600200"/>
            <a:ext cx="0" cy="4667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D35E677-5F11-F681-6540-A231A8B38E38}"/>
              </a:ext>
            </a:extLst>
          </p:cNvPr>
          <p:cNvSpPr txBox="1"/>
          <p:nvPr/>
        </p:nvSpPr>
        <p:spPr>
          <a:xfrm>
            <a:off x="4122335" y="6038697"/>
            <a:ext cx="104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2CA49A-80A6-C2EB-1E49-5E790D51A1E5}"/>
              </a:ext>
            </a:extLst>
          </p:cNvPr>
          <p:cNvSpPr txBox="1"/>
          <p:nvPr/>
        </p:nvSpPr>
        <p:spPr>
          <a:xfrm>
            <a:off x="1066404" y="2382669"/>
            <a:ext cx="95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LTSM Encoder</a:t>
            </a:r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72CEF3-F878-17CD-F095-9F8AE8F58200}"/>
              </a:ext>
            </a:extLst>
          </p:cNvPr>
          <p:cNvSpPr txBox="1"/>
          <p:nvPr/>
        </p:nvSpPr>
        <p:spPr>
          <a:xfrm>
            <a:off x="3008709" y="2382669"/>
            <a:ext cx="95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LTSM Encoder</a:t>
            </a:r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9615FC-061F-12CA-FFEF-75E748931BB8}"/>
              </a:ext>
            </a:extLst>
          </p:cNvPr>
          <p:cNvSpPr txBox="1"/>
          <p:nvPr/>
        </p:nvSpPr>
        <p:spPr>
          <a:xfrm>
            <a:off x="7294958" y="2382668"/>
            <a:ext cx="95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LTSM Encoder</a:t>
            </a:r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529701-F939-122D-2317-4BAA9333729B}"/>
              </a:ext>
            </a:extLst>
          </p:cNvPr>
          <p:cNvSpPr txBox="1"/>
          <p:nvPr/>
        </p:nvSpPr>
        <p:spPr>
          <a:xfrm>
            <a:off x="5151833" y="2383403"/>
            <a:ext cx="95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LTSM Encoder</a:t>
            </a:r>
            <a:endParaRPr lang="en-IN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841107-0DC0-AA4C-2BE8-15E0D7A00221}"/>
              </a:ext>
            </a:extLst>
          </p:cNvPr>
          <p:cNvSpPr txBox="1"/>
          <p:nvPr/>
        </p:nvSpPr>
        <p:spPr>
          <a:xfrm>
            <a:off x="1066404" y="4641503"/>
            <a:ext cx="1029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LTSM Decoder</a:t>
            </a:r>
            <a:endParaRPr lang="en-IN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C963245-F4FA-9324-CA1E-B41F2FBCFAE1}"/>
              </a:ext>
            </a:extLst>
          </p:cNvPr>
          <p:cNvSpPr txBox="1"/>
          <p:nvPr/>
        </p:nvSpPr>
        <p:spPr>
          <a:xfrm>
            <a:off x="2960687" y="4651712"/>
            <a:ext cx="1029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LTSM Decoder</a:t>
            </a:r>
            <a:endParaRPr lang="en-IN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952439F-07E5-0464-FEEA-40F797407BF3}"/>
              </a:ext>
            </a:extLst>
          </p:cNvPr>
          <p:cNvSpPr txBox="1"/>
          <p:nvPr/>
        </p:nvSpPr>
        <p:spPr>
          <a:xfrm>
            <a:off x="5124054" y="4651712"/>
            <a:ext cx="1029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LTSM Decoder</a:t>
            </a:r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8E55F5A-9D82-A630-3AF3-511786342D55}"/>
              </a:ext>
            </a:extLst>
          </p:cNvPr>
          <p:cNvSpPr txBox="1"/>
          <p:nvPr/>
        </p:nvSpPr>
        <p:spPr>
          <a:xfrm>
            <a:off x="7246936" y="4651712"/>
            <a:ext cx="1029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LTSM Decoder</a:t>
            </a:r>
            <a:endParaRPr lang="en-IN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BDD0B49-F86D-9B5E-6A1B-9CF44C96EF17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2583895" y="2107645"/>
            <a:ext cx="565465" cy="2591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9E6DE63-792B-CF0F-B437-3B50926EFC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66919" y="2671095"/>
            <a:ext cx="1096973" cy="410762"/>
          </a:xfrm>
          <a:prstGeom prst="bentConnector3">
            <a:avLst>
              <a:gd name="adj1" fmla="val 508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6AF7F61-6BCF-4306-6C1E-FBE3B7E48F24}"/>
              </a:ext>
            </a:extLst>
          </p:cNvPr>
          <p:cNvCxnSpPr>
            <a:cxnSpLocks/>
          </p:cNvCxnSpPr>
          <p:nvPr/>
        </p:nvCxnSpPr>
        <p:spPr>
          <a:xfrm rot="5400000">
            <a:off x="4278801" y="2599957"/>
            <a:ext cx="1096975" cy="553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42A57BF3-CAD1-23D5-7DDB-AC4B1031E16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99014" y="3120706"/>
            <a:ext cx="3010093" cy="565467"/>
          </a:xfrm>
          <a:prstGeom prst="bentConnector3">
            <a:avLst>
              <a:gd name="adj1" fmla="val 28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570094AC-D960-CF48-137F-06900213E64F}"/>
              </a:ext>
            </a:extLst>
          </p:cNvPr>
          <p:cNvSpPr/>
          <p:nvPr/>
        </p:nvSpPr>
        <p:spPr>
          <a:xfrm>
            <a:off x="4215405" y="3514725"/>
            <a:ext cx="553043" cy="5654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</a:t>
            </a:r>
            <a:endParaRPr lang="en-IN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4CEB6CD1-5E6C-1788-AFF3-B9F5638F79A7}"/>
              </a:ext>
            </a:extLst>
          </p:cNvPr>
          <p:cNvCxnSpPr>
            <a:cxnSpLocks/>
            <a:endCxn id="66" idx="3"/>
          </p:cNvCxnSpPr>
          <p:nvPr/>
        </p:nvCxnSpPr>
        <p:spPr>
          <a:xfrm rot="10800000" flipV="1">
            <a:off x="2095500" y="3813973"/>
            <a:ext cx="2066927" cy="1150696"/>
          </a:xfrm>
          <a:prstGeom prst="bentConnector3">
            <a:avLst>
              <a:gd name="adj1" fmla="val 744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70193A15-C33A-FF81-FF37-9445A94B4CDC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4821429" y="3794441"/>
            <a:ext cx="2425507" cy="1180437"/>
          </a:xfrm>
          <a:prstGeom prst="bentConnector3">
            <a:avLst>
              <a:gd name="adj1" fmla="val 676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2EBF98E-3622-A3C9-1AEA-4C3B8DE0DD5A}"/>
              </a:ext>
            </a:extLst>
          </p:cNvPr>
          <p:cNvCxnSpPr>
            <a:cxnSpLocks/>
          </p:cNvCxnSpPr>
          <p:nvPr/>
        </p:nvCxnSpPr>
        <p:spPr>
          <a:xfrm>
            <a:off x="1476375" y="5524500"/>
            <a:ext cx="0" cy="4667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017D0C5-D481-154B-E3B0-EE7BCC334752}"/>
              </a:ext>
            </a:extLst>
          </p:cNvPr>
          <p:cNvCxnSpPr>
            <a:cxnSpLocks/>
          </p:cNvCxnSpPr>
          <p:nvPr/>
        </p:nvCxnSpPr>
        <p:spPr>
          <a:xfrm>
            <a:off x="7696200" y="5524500"/>
            <a:ext cx="0" cy="4667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2F9DD3F-3499-3118-9109-FB62657BF928}"/>
              </a:ext>
            </a:extLst>
          </p:cNvPr>
          <p:cNvCxnSpPr>
            <a:cxnSpLocks/>
          </p:cNvCxnSpPr>
          <p:nvPr/>
        </p:nvCxnSpPr>
        <p:spPr>
          <a:xfrm>
            <a:off x="5572125" y="5524500"/>
            <a:ext cx="0" cy="4667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5FC479F-5B57-716D-D03F-B413FC805A14}"/>
              </a:ext>
            </a:extLst>
          </p:cNvPr>
          <p:cNvCxnSpPr>
            <a:cxnSpLocks/>
          </p:cNvCxnSpPr>
          <p:nvPr/>
        </p:nvCxnSpPr>
        <p:spPr>
          <a:xfrm>
            <a:off x="3371850" y="5524500"/>
            <a:ext cx="0" cy="4667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CE39904-E563-B560-FAA5-120DDDAFD39E}"/>
              </a:ext>
            </a:extLst>
          </p:cNvPr>
          <p:cNvSpPr txBox="1"/>
          <p:nvPr/>
        </p:nvSpPr>
        <p:spPr>
          <a:xfrm>
            <a:off x="4122335" y="1164222"/>
            <a:ext cx="78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  <a:endParaRPr lang="en-IN" dirty="0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2B2FABF1-2B1E-0E41-DDFF-B2B0F410384F}"/>
              </a:ext>
            </a:extLst>
          </p:cNvPr>
          <p:cNvCxnSpPr>
            <a:cxnSpLocks/>
          </p:cNvCxnSpPr>
          <p:nvPr/>
        </p:nvCxnSpPr>
        <p:spPr>
          <a:xfrm rot="5400000">
            <a:off x="3829427" y="4266252"/>
            <a:ext cx="894687" cy="5021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67617139-842E-631F-DBD5-334E57F7977A}"/>
              </a:ext>
            </a:extLst>
          </p:cNvPr>
          <p:cNvCxnSpPr>
            <a:cxnSpLocks/>
          </p:cNvCxnSpPr>
          <p:nvPr/>
        </p:nvCxnSpPr>
        <p:spPr>
          <a:xfrm flipV="1">
            <a:off x="4532286" y="4951468"/>
            <a:ext cx="533454" cy="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17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4D74F44-036C-F1F7-9CDB-047BD319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9" y="1189228"/>
            <a:ext cx="1646030" cy="369332"/>
          </a:xfrm>
        </p:spPr>
        <p:txBody>
          <a:bodyPr/>
          <a:lstStyle/>
          <a:p>
            <a:r>
              <a:rPr lang="en-US" sz="2400" dirty="0"/>
              <a:t>Up Lift</a:t>
            </a:r>
            <a:endParaRPr lang="en-IN" sz="240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4C159C8-683B-983F-0C71-627C41E8C72A}"/>
              </a:ext>
            </a:extLst>
          </p:cNvPr>
          <p:cNvSpPr txBox="1">
            <a:spLocks/>
          </p:cNvSpPr>
          <p:nvPr/>
        </p:nvSpPr>
        <p:spPr>
          <a:xfrm>
            <a:off x="522288" y="345226"/>
            <a:ext cx="6837808" cy="4308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799" kern="1200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Prospective Developments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8693F-B131-E6C8-0BF3-6D3ED1B9062A}"/>
              </a:ext>
            </a:extLst>
          </p:cNvPr>
          <p:cNvSpPr txBox="1"/>
          <p:nvPr/>
        </p:nvSpPr>
        <p:spPr>
          <a:xfrm>
            <a:off x="712217" y="1885950"/>
            <a:ext cx="71459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Offer a Non-Judgmental 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Provides youths with a trusted environment to share their concerns, </a:t>
            </a:r>
            <a:r>
              <a:rPr lang="en-US" altLang="en-US" dirty="0">
                <a:latin typeface="Arial" panose="020B0604020202020204" pitchFamily="34" charset="0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fostering open communication and reducing social stigma.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Promote Mental Well-Being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Encourages a focus on emotional health, helping users recognize the value of their lives, contributing to a potential reduction in youth suicide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Facilitate Connection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Empowers young individuals to find hope and strength by connecting them with supportive resources, alleviating feelings of isolation and despair. </a:t>
            </a:r>
          </a:p>
        </p:txBody>
      </p:sp>
    </p:spTree>
    <p:extLst>
      <p:ext uri="{BB962C8B-B14F-4D97-AF65-F5344CB8AC3E}">
        <p14:creationId xmlns:p14="http://schemas.microsoft.com/office/powerpoint/2010/main" val="3024299568"/>
      </p:ext>
    </p:extLst>
  </p:cSld>
  <p:clrMapOvr>
    <a:masterClrMapping/>
  </p:clrMapOvr>
</p:sld>
</file>

<file path=ppt/theme/theme1.xml><?xml version="1.0" encoding="utf-8"?>
<a:theme xmlns:a="http://schemas.openxmlformats.org/drawingml/2006/main" name="SIC_Template_AI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4036</TotalTime>
  <Words>630</Words>
  <Application>Microsoft Office PowerPoint</Application>
  <PresentationFormat>Custom</PresentationFormat>
  <Paragraphs>88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맑은 고딕</vt:lpstr>
      <vt:lpstr>Arial</vt:lpstr>
      <vt:lpstr>Calibri</vt:lpstr>
      <vt:lpstr>Samsung Sharp Sans</vt:lpstr>
      <vt:lpstr>Samsung Sharp Sans Bold</vt:lpstr>
      <vt:lpstr>Samsung Sharp Sans Medium</vt:lpstr>
      <vt:lpstr>SamsungOne 400</vt:lpstr>
      <vt:lpstr>SamsungOne 400C</vt:lpstr>
      <vt:lpstr>SamsungOne 700</vt:lpstr>
      <vt:lpstr>SamsungOne-400</vt:lpstr>
      <vt:lpstr>SIC_Template_AI</vt:lpstr>
      <vt:lpstr>Samsung Innovation Campus</vt:lpstr>
      <vt:lpstr>PowerPoint Presentation</vt:lpstr>
      <vt:lpstr>PowerPoint Presentation</vt:lpstr>
      <vt:lpstr>PowerPoint Presentation</vt:lpstr>
      <vt:lpstr>Purpose</vt:lpstr>
      <vt:lpstr>Unique Selling Point</vt:lpstr>
      <vt:lpstr>Tech Stack Used</vt:lpstr>
      <vt:lpstr>Architecture</vt:lpstr>
      <vt:lpstr>Up Lift</vt:lpstr>
      <vt:lpstr>Future Enhancements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</dc:title>
  <dc:creator>Soon Yong Chang</dc:creator>
  <cp:lastModifiedBy>A H Brijesh</cp:lastModifiedBy>
  <cp:revision>2067</cp:revision>
  <dcterms:created xsi:type="dcterms:W3CDTF">2019-07-06T14:12:49Z</dcterms:created>
  <dcterms:modified xsi:type="dcterms:W3CDTF">2024-10-15T13:37:15Z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