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CA46A-A902-C57E-CC06-C25BD4187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6406C0-B3B8-CABE-AFDE-3ABBB8F75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5F396C-459C-3B61-63AD-73B897229937}"/>
              </a:ext>
            </a:extLst>
          </p:cNvPr>
          <p:cNvSpPr>
            <a:spLocks noGrp="1"/>
          </p:cNvSpPr>
          <p:nvPr>
            <p:ph type="dt" sz="half" idx="10"/>
          </p:nvPr>
        </p:nvSpPr>
        <p:spPr/>
        <p:txBody>
          <a:bodyPr/>
          <a:lstStyle/>
          <a:p>
            <a:fld id="{695C31B3-62D4-4DB9-8E71-9ECAEF2215F6}" type="datetimeFigureOut">
              <a:rPr lang="en-IN" smtClean="0"/>
              <a:t>06-04-2025</a:t>
            </a:fld>
            <a:endParaRPr lang="en-IN"/>
          </a:p>
        </p:txBody>
      </p:sp>
      <p:sp>
        <p:nvSpPr>
          <p:cNvPr id="5" name="Footer Placeholder 4">
            <a:extLst>
              <a:ext uri="{FF2B5EF4-FFF2-40B4-BE49-F238E27FC236}">
                <a16:creationId xmlns:a16="http://schemas.microsoft.com/office/drawing/2014/main" id="{DCA8634B-439A-87D7-BEA3-783C19C746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F9E8B3-50FC-D8F6-DA70-F4BCC94C1F3D}"/>
              </a:ext>
            </a:extLst>
          </p:cNvPr>
          <p:cNvSpPr>
            <a:spLocks noGrp="1"/>
          </p:cNvSpPr>
          <p:nvPr>
            <p:ph type="sldNum" sz="quarter" idx="12"/>
          </p:nvPr>
        </p:nvSpPr>
        <p:spPr/>
        <p:txBody>
          <a:bodyPr/>
          <a:lstStyle/>
          <a:p>
            <a:fld id="{CA23ADBB-1072-4B4A-AEF9-53829C426197}" type="slidenum">
              <a:rPr lang="en-IN" smtClean="0"/>
              <a:t>‹#›</a:t>
            </a:fld>
            <a:endParaRPr lang="en-IN"/>
          </a:p>
        </p:txBody>
      </p:sp>
    </p:spTree>
    <p:extLst>
      <p:ext uri="{BB962C8B-B14F-4D97-AF65-F5344CB8AC3E}">
        <p14:creationId xmlns:p14="http://schemas.microsoft.com/office/powerpoint/2010/main" val="163586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494EB-389A-002D-DF66-696EB7C137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31E5D0-4968-2DDC-E9A6-33B9AE035C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58CA68-A2F1-01C1-DF0D-76832C367550}"/>
              </a:ext>
            </a:extLst>
          </p:cNvPr>
          <p:cNvSpPr>
            <a:spLocks noGrp="1"/>
          </p:cNvSpPr>
          <p:nvPr>
            <p:ph type="dt" sz="half" idx="10"/>
          </p:nvPr>
        </p:nvSpPr>
        <p:spPr/>
        <p:txBody>
          <a:bodyPr/>
          <a:lstStyle/>
          <a:p>
            <a:fld id="{695C31B3-62D4-4DB9-8E71-9ECAEF2215F6}" type="datetimeFigureOut">
              <a:rPr lang="en-IN" smtClean="0"/>
              <a:t>06-04-2025</a:t>
            </a:fld>
            <a:endParaRPr lang="en-IN"/>
          </a:p>
        </p:txBody>
      </p:sp>
      <p:sp>
        <p:nvSpPr>
          <p:cNvPr id="5" name="Footer Placeholder 4">
            <a:extLst>
              <a:ext uri="{FF2B5EF4-FFF2-40B4-BE49-F238E27FC236}">
                <a16:creationId xmlns:a16="http://schemas.microsoft.com/office/drawing/2014/main" id="{6F2B454D-FA5B-33BB-6D95-E3DDBE4F0A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827E22-F1B4-5709-83FB-9F0E3FDD8E8F}"/>
              </a:ext>
            </a:extLst>
          </p:cNvPr>
          <p:cNvSpPr>
            <a:spLocks noGrp="1"/>
          </p:cNvSpPr>
          <p:nvPr>
            <p:ph type="sldNum" sz="quarter" idx="12"/>
          </p:nvPr>
        </p:nvSpPr>
        <p:spPr/>
        <p:txBody>
          <a:bodyPr/>
          <a:lstStyle/>
          <a:p>
            <a:fld id="{CA23ADBB-1072-4B4A-AEF9-53829C426197}" type="slidenum">
              <a:rPr lang="en-IN" smtClean="0"/>
              <a:t>‹#›</a:t>
            </a:fld>
            <a:endParaRPr lang="en-IN"/>
          </a:p>
        </p:txBody>
      </p:sp>
    </p:spTree>
    <p:extLst>
      <p:ext uri="{BB962C8B-B14F-4D97-AF65-F5344CB8AC3E}">
        <p14:creationId xmlns:p14="http://schemas.microsoft.com/office/powerpoint/2010/main" val="4172488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9D1B78-5030-2146-09C8-B3850A7E4A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B79500-ADBE-1B14-E5AA-E0758AF14D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16EB4-878C-1192-9929-BDCB47AD560E}"/>
              </a:ext>
            </a:extLst>
          </p:cNvPr>
          <p:cNvSpPr>
            <a:spLocks noGrp="1"/>
          </p:cNvSpPr>
          <p:nvPr>
            <p:ph type="dt" sz="half" idx="10"/>
          </p:nvPr>
        </p:nvSpPr>
        <p:spPr/>
        <p:txBody>
          <a:bodyPr/>
          <a:lstStyle/>
          <a:p>
            <a:fld id="{695C31B3-62D4-4DB9-8E71-9ECAEF2215F6}" type="datetimeFigureOut">
              <a:rPr lang="en-IN" smtClean="0"/>
              <a:t>06-04-2025</a:t>
            </a:fld>
            <a:endParaRPr lang="en-IN"/>
          </a:p>
        </p:txBody>
      </p:sp>
      <p:sp>
        <p:nvSpPr>
          <p:cNvPr id="5" name="Footer Placeholder 4">
            <a:extLst>
              <a:ext uri="{FF2B5EF4-FFF2-40B4-BE49-F238E27FC236}">
                <a16:creationId xmlns:a16="http://schemas.microsoft.com/office/drawing/2014/main" id="{3A08AAD2-88BE-0ACE-F5D9-CC30C726FB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EB40D8-DFD9-27C0-14A5-EE264331961D}"/>
              </a:ext>
            </a:extLst>
          </p:cNvPr>
          <p:cNvSpPr>
            <a:spLocks noGrp="1"/>
          </p:cNvSpPr>
          <p:nvPr>
            <p:ph type="sldNum" sz="quarter" idx="12"/>
          </p:nvPr>
        </p:nvSpPr>
        <p:spPr/>
        <p:txBody>
          <a:bodyPr/>
          <a:lstStyle/>
          <a:p>
            <a:fld id="{CA23ADBB-1072-4B4A-AEF9-53829C426197}" type="slidenum">
              <a:rPr lang="en-IN" smtClean="0"/>
              <a:t>‹#›</a:t>
            </a:fld>
            <a:endParaRPr lang="en-IN"/>
          </a:p>
        </p:txBody>
      </p:sp>
    </p:spTree>
    <p:extLst>
      <p:ext uri="{BB962C8B-B14F-4D97-AF65-F5344CB8AC3E}">
        <p14:creationId xmlns:p14="http://schemas.microsoft.com/office/powerpoint/2010/main" val="357750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FD7-5EFD-5C41-ADCE-8711B17C73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17FCE5-379F-9F92-6382-FF170A8E45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354B53-86FF-2E6B-4980-CAA46F4C0DCC}"/>
              </a:ext>
            </a:extLst>
          </p:cNvPr>
          <p:cNvSpPr>
            <a:spLocks noGrp="1"/>
          </p:cNvSpPr>
          <p:nvPr>
            <p:ph type="dt" sz="half" idx="10"/>
          </p:nvPr>
        </p:nvSpPr>
        <p:spPr/>
        <p:txBody>
          <a:bodyPr/>
          <a:lstStyle/>
          <a:p>
            <a:fld id="{695C31B3-62D4-4DB9-8E71-9ECAEF2215F6}" type="datetimeFigureOut">
              <a:rPr lang="en-IN" smtClean="0"/>
              <a:t>06-04-2025</a:t>
            </a:fld>
            <a:endParaRPr lang="en-IN"/>
          </a:p>
        </p:txBody>
      </p:sp>
      <p:sp>
        <p:nvSpPr>
          <p:cNvPr id="5" name="Footer Placeholder 4">
            <a:extLst>
              <a:ext uri="{FF2B5EF4-FFF2-40B4-BE49-F238E27FC236}">
                <a16:creationId xmlns:a16="http://schemas.microsoft.com/office/drawing/2014/main" id="{C34E10EE-9101-25E5-F266-3F7FFA4626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D91043-D21A-8391-01F2-E6D2E766CC9A}"/>
              </a:ext>
            </a:extLst>
          </p:cNvPr>
          <p:cNvSpPr>
            <a:spLocks noGrp="1"/>
          </p:cNvSpPr>
          <p:nvPr>
            <p:ph type="sldNum" sz="quarter" idx="12"/>
          </p:nvPr>
        </p:nvSpPr>
        <p:spPr/>
        <p:txBody>
          <a:bodyPr/>
          <a:lstStyle/>
          <a:p>
            <a:fld id="{CA23ADBB-1072-4B4A-AEF9-53829C426197}" type="slidenum">
              <a:rPr lang="en-IN" smtClean="0"/>
              <a:t>‹#›</a:t>
            </a:fld>
            <a:endParaRPr lang="en-IN"/>
          </a:p>
        </p:txBody>
      </p:sp>
    </p:spTree>
    <p:extLst>
      <p:ext uri="{BB962C8B-B14F-4D97-AF65-F5344CB8AC3E}">
        <p14:creationId xmlns:p14="http://schemas.microsoft.com/office/powerpoint/2010/main" val="262355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0FC8-0E0E-52AB-3FD6-AC56F0BFB3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CE9F5A-0CD1-C005-EDC9-2C643224B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76775-FD9C-FA8B-FF43-4B425D6F9193}"/>
              </a:ext>
            </a:extLst>
          </p:cNvPr>
          <p:cNvSpPr>
            <a:spLocks noGrp="1"/>
          </p:cNvSpPr>
          <p:nvPr>
            <p:ph type="dt" sz="half" idx="10"/>
          </p:nvPr>
        </p:nvSpPr>
        <p:spPr/>
        <p:txBody>
          <a:bodyPr/>
          <a:lstStyle/>
          <a:p>
            <a:fld id="{695C31B3-62D4-4DB9-8E71-9ECAEF2215F6}" type="datetimeFigureOut">
              <a:rPr lang="en-IN" smtClean="0"/>
              <a:t>06-04-2025</a:t>
            </a:fld>
            <a:endParaRPr lang="en-IN"/>
          </a:p>
        </p:txBody>
      </p:sp>
      <p:sp>
        <p:nvSpPr>
          <p:cNvPr id="5" name="Footer Placeholder 4">
            <a:extLst>
              <a:ext uri="{FF2B5EF4-FFF2-40B4-BE49-F238E27FC236}">
                <a16:creationId xmlns:a16="http://schemas.microsoft.com/office/drawing/2014/main" id="{91FDB5F9-C1FD-3CC1-C047-AAF8F438DC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77C766-CBDB-1CF4-0AD2-FED2C5B150F3}"/>
              </a:ext>
            </a:extLst>
          </p:cNvPr>
          <p:cNvSpPr>
            <a:spLocks noGrp="1"/>
          </p:cNvSpPr>
          <p:nvPr>
            <p:ph type="sldNum" sz="quarter" idx="12"/>
          </p:nvPr>
        </p:nvSpPr>
        <p:spPr/>
        <p:txBody>
          <a:bodyPr/>
          <a:lstStyle/>
          <a:p>
            <a:fld id="{CA23ADBB-1072-4B4A-AEF9-53829C426197}" type="slidenum">
              <a:rPr lang="en-IN" smtClean="0"/>
              <a:t>‹#›</a:t>
            </a:fld>
            <a:endParaRPr lang="en-IN"/>
          </a:p>
        </p:txBody>
      </p:sp>
    </p:spTree>
    <p:extLst>
      <p:ext uri="{BB962C8B-B14F-4D97-AF65-F5344CB8AC3E}">
        <p14:creationId xmlns:p14="http://schemas.microsoft.com/office/powerpoint/2010/main" val="235736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73651-862B-271D-8651-BA701EAEC9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08F491-757E-D3F1-8C1A-D6EDB659C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CEE09A-DB8C-00D8-D015-8CDA9EBCAD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C9C9DD-DE22-0743-2022-05B431F17F55}"/>
              </a:ext>
            </a:extLst>
          </p:cNvPr>
          <p:cNvSpPr>
            <a:spLocks noGrp="1"/>
          </p:cNvSpPr>
          <p:nvPr>
            <p:ph type="dt" sz="half" idx="10"/>
          </p:nvPr>
        </p:nvSpPr>
        <p:spPr/>
        <p:txBody>
          <a:bodyPr/>
          <a:lstStyle/>
          <a:p>
            <a:fld id="{695C31B3-62D4-4DB9-8E71-9ECAEF2215F6}" type="datetimeFigureOut">
              <a:rPr lang="en-IN" smtClean="0"/>
              <a:t>06-04-2025</a:t>
            </a:fld>
            <a:endParaRPr lang="en-IN"/>
          </a:p>
        </p:txBody>
      </p:sp>
      <p:sp>
        <p:nvSpPr>
          <p:cNvPr id="6" name="Footer Placeholder 5">
            <a:extLst>
              <a:ext uri="{FF2B5EF4-FFF2-40B4-BE49-F238E27FC236}">
                <a16:creationId xmlns:a16="http://schemas.microsoft.com/office/drawing/2014/main" id="{7B25C0A7-05FE-9A98-0EAF-2BC301481A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A2BC2F-1523-406F-C478-98F25A80FE8A}"/>
              </a:ext>
            </a:extLst>
          </p:cNvPr>
          <p:cNvSpPr>
            <a:spLocks noGrp="1"/>
          </p:cNvSpPr>
          <p:nvPr>
            <p:ph type="sldNum" sz="quarter" idx="12"/>
          </p:nvPr>
        </p:nvSpPr>
        <p:spPr/>
        <p:txBody>
          <a:bodyPr/>
          <a:lstStyle/>
          <a:p>
            <a:fld id="{CA23ADBB-1072-4B4A-AEF9-53829C426197}" type="slidenum">
              <a:rPr lang="en-IN" smtClean="0"/>
              <a:t>‹#›</a:t>
            </a:fld>
            <a:endParaRPr lang="en-IN"/>
          </a:p>
        </p:txBody>
      </p:sp>
    </p:spTree>
    <p:extLst>
      <p:ext uri="{BB962C8B-B14F-4D97-AF65-F5344CB8AC3E}">
        <p14:creationId xmlns:p14="http://schemas.microsoft.com/office/powerpoint/2010/main" val="184635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6033-B046-F7EA-83A1-06D8C37969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A84CC5-C202-FE25-D1EB-DA8740CB6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02FAA0-D07B-AF74-442E-59D0A4077C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77AEC6-6A27-876E-187F-709E785B9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7EE04-0AB3-B4B9-0728-C1EA38F8A1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FD8033-13D0-0FB0-5545-8648A5FE37F0}"/>
              </a:ext>
            </a:extLst>
          </p:cNvPr>
          <p:cNvSpPr>
            <a:spLocks noGrp="1"/>
          </p:cNvSpPr>
          <p:nvPr>
            <p:ph type="dt" sz="half" idx="10"/>
          </p:nvPr>
        </p:nvSpPr>
        <p:spPr/>
        <p:txBody>
          <a:bodyPr/>
          <a:lstStyle/>
          <a:p>
            <a:fld id="{695C31B3-62D4-4DB9-8E71-9ECAEF2215F6}" type="datetimeFigureOut">
              <a:rPr lang="en-IN" smtClean="0"/>
              <a:t>06-04-2025</a:t>
            </a:fld>
            <a:endParaRPr lang="en-IN"/>
          </a:p>
        </p:txBody>
      </p:sp>
      <p:sp>
        <p:nvSpPr>
          <p:cNvPr id="8" name="Footer Placeholder 7">
            <a:extLst>
              <a:ext uri="{FF2B5EF4-FFF2-40B4-BE49-F238E27FC236}">
                <a16:creationId xmlns:a16="http://schemas.microsoft.com/office/drawing/2014/main" id="{A4CC26C7-71D1-B382-4B10-2D5A5E2549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A9F576-5C2F-0B52-461A-538D53BEAFC0}"/>
              </a:ext>
            </a:extLst>
          </p:cNvPr>
          <p:cNvSpPr>
            <a:spLocks noGrp="1"/>
          </p:cNvSpPr>
          <p:nvPr>
            <p:ph type="sldNum" sz="quarter" idx="12"/>
          </p:nvPr>
        </p:nvSpPr>
        <p:spPr/>
        <p:txBody>
          <a:bodyPr/>
          <a:lstStyle/>
          <a:p>
            <a:fld id="{CA23ADBB-1072-4B4A-AEF9-53829C426197}" type="slidenum">
              <a:rPr lang="en-IN" smtClean="0"/>
              <a:t>‹#›</a:t>
            </a:fld>
            <a:endParaRPr lang="en-IN"/>
          </a:p>
        </p:txBody>
      </p:sp>
    </p:spTree>
    <p:extLst>
      <p:ext uri="{BB962C8B-B14F-4D97-AF65-F5344CB8AC3E}">
        <p14:creationId xmlns:p14="http://schemas.microsoft.com/office/powerpoint/2010/main" val="426624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90B62-D240-1B5B-60C3-6275FE86A5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114476-23DC-AD62-368A-FDFA8D201E77}"/>
              </a:ext>
            </a:extLst>
          </p:cNvPr>
          <p:cNvSpPr>
            <a:spLocks noGrp="1"/>
          </p:cNvSpPr>
          <p:nvPr>
            <p:ph type="dt" sz="half" idx="10"/>
          </p:nvPr>
        </p:nvSpPr>
        <p:spPr/>
        <p:txBody>
          <a:bodyPr/>
          <a:lstStyle/>
          <a:p>
            <a:fld id="{695C31B3-62D4-4DB9-8E71-9ECAEF2215F6}" type="datetimeFigureOut">
              <a:rPr lang="en-IN" smtClean="0"/>
              <a:t>06-04-2025</a:t>
            </a:fld>
            <a:endParaRPr lang="en-IN"/>
          </a:p>
        </p:txBody>
      </p:sp>
      <p:sp>
        <p:nvSpPr>
          <p:cNvPr id="4" name="Footer Placeholder 3">
            <a:extLst>
              <a:ext uri="{FF2B5EF4-FFF2-40B4-BE49-F238E27FC236}">
                <a16:creationId xmlns:a16="http://schemas.microsoft.com/office/drawing/2014/main" id="{3248EBAD-4184-7B31-E049-70B64AE47F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AB93A2-BB7F-618D-4669-7374245EAAD6}"/>
              </a:ext>
            </a:extLst>
          </p:cNvPr>
          <p:cNvSpPr>
            <a:spLocks noGrp="1"/>
          </p:cNvSpPr>
          <p:nvPr>
            <p:ph type="sldNum" sz="quarter" idx="12"/>
          </p:nvPr>
        </p:nvSpPr>
        <p:spPr/>
        <p:txBody>
          <a:bodyPr/>
          <a:lstStyle/>
          <a:p>
            <a:fld id="{CA23ADBB-1072-4B4A-AEF9-53829C426197}" type="slidenum">
              <a:rPr lang="en-IN" smtClean="0"/>
              <a:t>‹#›</a:t>
            </a:fld>
            <a:endParaRPr lang="en-IN"/>
          </a:p>
        </p:txBody>
      </p:sp>
    </p:spTree>
    <p:extLst>
      <p:ext uri="{BB962C8B-B14F-4D97-AF65-F5344CB8AC3E}">
        <p14:creationId xmlns:p14="http://schemas.microsoft.com/office/powerpoint/2010/main" val="1750152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A8AE1A-ACB3-A6AC-A480-04C5F47529A8}"/>
              </a:ext>
            </a:extLst>
          </p:cNvPr>
          <p:cNvSpPr>
            <a:spLocks noGrp="1"/>
          </p:cNvSpPr>
          <p:nvPr>
            <p:ph type="dt" sz="half" idx="10"/>
          </p:nvPr>
        </p:nvSpPr>
        <p:spPr/>
        <p:txBody>
          <a:bodyPr/>
          <a:lstStyle/>
          <a:p>
            <a:fld id="{695C31B3-62D4-4DB9-8E71-9ECAEF2215F6}" type="datetimeFigureOut">
              <a:rPr lang="en-IN" smtClean="0"/>
              <a:t>06-04-2025</a:t>
            </a:fld>
            <a:endParaRPr lang="en-IN"/>
          </a:p>
        </p:txBody>
      </p:sp>
      <p:sp>
        <p:nvSpPr>
          <p:cNvPr id="3" name="Footer Placeholder 2">
            <a:extLst>
              <a:ext uri="{FF2B5EF4-FFF2-40B4-BE49-F238E27FC236}">
                <a16:creationId xmlns:a16="http://schemas.microsoft.com/office/drawing/2014/main" id="{AD98D89D-4658-9680-D49A-0CB8F533A6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03C42E-D89A-9A12-8879-E691D0DAA9F0}"/>
              </a:ext>
            </a:extLst>
          </p:cNvPr>
          <p:cNvSpPr>
            <a:spLocks noGrp="1"/>
          </p:cNvSpPr>
          <p:nvPr>
            <p:ph type="sldNum" sz="quarter" idx="12"/>
          </p:nvPr>
        </p:nvSpPr>
        <p:spPr/>
        <p:txBody>
          <a:bodyPr/>
          <a:lstStyle/>
          <a:p>
            <a:fld id="{CA23ADBB-1072-4B4A-AEF9-53829C426197}" type="slidenum">
              <a:rPr lang="en-IN" smtClean="0"/>
              <a:t>‹#›</a:t>
            </a:fld>
            <a:endParaRPr lang="en-IN"/>
          </a:p>
        </p:txBody>
      </p:sp>
    </p:spTree>
    <p:extLst>
      <p:ext uri="{BB962C8B-B14F-4D97-AF65-F5344CB8AC3E}">
        <p14:creationId xmlns:p14="http://schemas.microsoft.com/office/powerpoint/2010/main" val="367473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84C8-324F-C08C-9BD4-987DA366D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AB30C4-8A73-767D-A28C-794AF5AFFA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C97C42-2C71-14C1-3D1E-359DD74E6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285B8B-5EB5-4B35-089B-2C5061014FD6}"/>
              </a:ext>
            </a:extLst>
          </p:cNvPr>
          <p:cNvSpPr>
            <a:spLocks noGrp="1"/>
          </p:cNvSpPr>
          <p:nvPr>
            <p:ph type="dt" sz="half" idx="10"/>
          </p:nvPr>
        </p:nvSpPr>
        <p:spPr/>
        <p:txBody>
          <a:bodyPr/>
          <a:lstStyle/>
          <a:p>
            <a:fld id="{695C31B3-62D4-4DB9-8E71-9ECAEF2215F6}" type="datetimeFigureOut">
              <a:rPr lang="en-IN" smtClean="0"/>
              <a:t>06-04-2025</a:t>
            </a:fld>
            <a:endParaRPr lang="en-IN"/>
          </a:p>
        </p:txBody>
      </p:sp>
      <p:sp>
        <p:nvSpPr>
          <p:cNvPr id="6" name="Footer Placeholder 5">
            <a:extLst>
              <a:ext uri="{FF2B5EF4-FFF2-40B4-BE49-F238E27FC236}">
                <a16:creationId xmlns:a16="http://schemas.microsoft.com/office/drawing/2014/main" id="{0C7E4BE6-3E98-2AE6-D2B0-55284B5528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8266D1-A5E0-9FEB-FCE6-A3CBF452C71F}"/>
              </a:ext>
            </a:extLst>
          </p:cNvPr>
          <p:cNvSpPr>
            <a:spLocks noGrp="1"/>
          </p:cNvSpPr>
          <p:nvPr>
            <p:ph type="sldNum" sz="quarter" idx="12"/>
          </p:nvPr>
        </p:nvSpPr>
        <p:spPr/>
        <p:txBody>
          <a:bodyPr/>
          <a:lstStyle/>
          <a:p>
            <a:fld id="{CA23ADBB-1072-4B4A-AEF9-53829C426197}" type="slidenum">
              <a:rPr lang="en-IN" smtClean="0"/>
              <a:t>‹#›</a:t>
            </a:fld>
            <a:endParaRPr lang="en-IN"/>
          </a:p>
        </p:txBody>
      </p:sp>
    </p:spTree>
    <p:extLst>
      <p:ext uri="{BB962C8B-B14F-4D97-AF65-F5344CB8AC3E}">
        <p14:creationId xmlns:p14="http://schemas.microsoft.com/office/powerpoint/2010/main" val="1129330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7AA0-0962-8569-08CA-558194E80E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1AEF85-9037-D9C6-35BF-C61AB1C06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BBC2BB-5BA8-4CE6-C0C4-E316BADA3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47C04E-2D98-7BB3-465D-09A5B4B91167}"/>
              </a:ext>
            </a:extLst>
          </p:cNvPr>
          <p:cNvSpPr>
            <a:spLocks noGrp="1"/>
          </p:cNvSpPr>
          <p:nvPr>
            <p:ph type="dt" sz="half" idx="10"/>
          </p:nvPr>
        </p:nvSpPr>
        <p:spPr/>
        <p:txBody>
          <a:bodyPr/>
          <a:lstStyle/>
          <a:p>
            <a:fld id="{695C31B3-62D4-4DB9-8E71-9ECAEF2215F6}" type="datetimeFigureOut">
              <a:rPr lang="en-IN" smtClean="0"/>
              <a:t>06-04-2025</a:t>
            </a:fld>
            <a:endParaRPr lang="en-IN"/>
          </a:p>
        </p:txBody>
      </p:sp>
      <p:sp>
        <p:nvSpPr>
          <p:cNvPr id="6" name="Footer Placeholder 5">
            <a:extLst>
              <a:ext uri="{FF2B5EF4-FFF2-40B4-BE49-F238E27FC236}">
                <a16:creationId xmlns:a16="http://schemas.microsoft.com/office/drawing/2014/main" id="{46F6C1C0-98B5-5F42-C012-BA9199307D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226234-D86E-7A6C-2BDE-1F2798F698A3}"/>
              </a:ext>
            </a:extLst>
          </p:cNvPr>
          <p:cNvSpPr>
            <a:spLocks noGrp="1"/>
          </p:cNvSpPr>
          <p:nvPr>
            <p:ph type="sldNum" sz="quarter" idx="12"/>
          </p:nvPr>
        </p:nvSpPr>
        <p:spPr/>
        <p:txBody>
          <a:bodyPr/>
          <a:lstStyle/>
          <a:p>
            <a:fld id="{CA23ADBB-1072-4B4A-AEF9-53829C426197}" type="slidenum">
              <a:rPr lang="en-IN" smtClean="0"/>
              <a:t>‹#›</a:t>
            </a:fld>
            <a:endParaRPr lang="en-IN"/>
          </a:p>
        </p:txBody>
      </p:sp>
    </p:spTree>
    <p:extLst>
      <p:ext uri="{BB962C8B-B14F-4D97-AF65-F5344CB8AC3E}">
        <p14:creationId xmlns:p14="http://schemas.microsoft.com/office/powerpoint/2010/main" val="311031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8AFB33-ABC2-6E97-A95E-566A5B0CAF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C96070-1F46-5FE3-6004-0D33A01AF5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484CBE-3B85-836A-A4AC-D201740EFB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C31B3-62D4-4DB9-8E71-9ECAEF2215F6}" type="datetimeFigureOut">
              <a:rPr lang="en-IN" smtClean="0"/>
              <a:t>06-04-2025</a:t>
            </a:fld>
            <a:endParaRPr lang="en-IN"/>
          </a:p>
        </p:txBody>
      </p:sp>
      <p:sp>
        <p:nvSpPr>
          <p:cNvPr id="5" name="Footer Placeholder 4">
            <a:extLst>
              <a:ext uri="{FF2B5EF4-FFF2-40B4-BE49-F238E27FC236}">
                <a16:creationId xmlns:a16="http://schemas.microsoft.com/office/drawing/2014/main" id="{190BBB47-5313-E8ED-BFE2-4D51C1F5D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7B1BAA-214E-83B5-65F7-A693E1249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3ADBB-1072-4B4A-AEF9-53829C426197}" type="slidenum">
              <a:rPr lang="en-IN" smtClean="0"/>
              <a:t>‹#›</a:t>
            </a:fld>
            <a:endParaRPr lang="en-IN"/>
          </a:p>
        </p:txBody>
      </p:sp>
    </p:spTree>
    <p:extLst>
      <p:ext uri="{BB962C8B-B14F-4D97-AF65-F5344CB8AC3E}">
        <p14:creationId xmlns:p14="http://schemas.microsoft.com/office/powerpoint/2010/main" val="267834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666E508-5D5D-9029-0DFB-2F8D28405427}"/>
              </a:ext>
            </a:extLst>
          </p:cNvPr>
          <p:cNvSpPr>
            <a:spLocks noGrp="1"/>
          </p:cNvSpPr>
          <p:nvPr>
            <p:ph type="subTitle" idx="1"/>
          </p:nvPr>
        </p:nvSpPr>
        <p:spPr>
          <a:xfrm>
            <a:off x="1524000" y="1923417"/>
            <a:ext cx="9144000" cy="2078478"/>
          </a:xfrm>
        </p:spPr>
        <p:txBody>
          <a:bodyPr>
            <a:normAutofit/>
          </a:bodyPr>
          <a:lstStyle/>
          <a:p>
            <a:r>
              <a:rPr lang="en-US" sz="3600" dirty="0">
                <a:latin typeface="Times New Roman" panose="02020603050405020304" pitchFamily="18" charset="0"/>
                <a:cs typeface="Times New Roman" panose="02020603050405020304" pitchFamily="18" charset="0"/>
              </a:rPr>
              <a:t>Suicide Mitigation System Integrated with a Talking Face Avatar, Utilizing an Ensemble of an LSTM Seq2Seq Model and a Fine-Tuned Pre-Trained Model</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0CC8BD-ACB4-4A12-A6EC-F319DC92B2C5}"/>
              </a:ext>
            </a:extLst>
          </p:cNvPr>
          <p:cNvSpPr txBox="1"/>
          <p:nvPr/>
        </p:nvSpPr>
        <p:spPr>
          <a:xfrm>
            <a:off x="347472" y="4846320"/>
            <a:ext cx="39593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H Brijesh 	(211921104003)</a:t>
            </a:r>
          </a:p>
          <a:p>
            <a:r>
              <a:rPr lang="en-US" dirty="0">
                <a:latin typeface="Times New Roman" panose="02020603050405020304" pitchFamily="18" charset="0"/>
                <a:cs typeface="Times New Roman" panose="02020603050405020304" pitchFamily="18" charset="0"/>
              </a:rPr>
              <a:t>R Vigneswaran 	(211921104313)</a:t>
            </a:r>
          </a:p>
          <a:p>
            <a:r>
              <a:rPr lang="en-IN" dirty="0">
                <a:latin typeface="Times New Roman" panose="02020603050405020304" pitchFamily="18" charset="0"/>
                <a:cs typeface="Times New Roman" panose="02020603050405020304" pitchFamily="18" charset="0"/>
              </a:rPr>
              <a:t>N Poovarasi            (211921104308)</a:t>
            </a:r>
          </a:p>
        </p:txBody>
      </p:sp>
      <p:sp>
        <p:nvSpPr>
          <p:cNvPr id="14" name="Title 1">
            <a:extLst>
              <a:ext uri="{FF2B5EF4-FFF2-40B4-BE49-F238E27FC236}">
                <a16:creationId xmlns:a16="http://schemas.microsoft.com/office/drawing/2014/main" id="{7DD4AC40-A9E0-0DF4-9BA5-51CC60B68671}"/>
              </a:ext>
            </a:extLst>
          </p:cNvPr>
          <p:cNvSpPr>
            <a:spLocks noGrp="1"/>
          </p:cNvSpPr>
          <p:nvPr>
            <p:ph type="ctrTitle"/>
          </p:nvPr>
        </p:nvSpPr>
        <p:spPr>
          <a:xfrm>
            <a:off x="1375374" y="493776"/>
            <a:ext cx="9144000" cy="585216"/>
          </a:xfrm>
        </p:spPr>
        <p:txBody>
          <a:bodyPr>
            <a:normAutofit/>
          </a:bodyPr>
          <a:lstStyle/>
          <a:p>
            <a:r>
              <a:rPr lang="en-US" sz="3200" b="1" dirty="0">
                <a:latin typeface="Times New Roman" panose="02020603050405020304" pitchFamily="18" charset="0"/>
                <a:cs typeface="Times New Roman" panose="02020603050405020304" pitchFamily="18" charset="0"/>
              </a:rPr>
              <a:t>RAJIV GANDHI COLLEGE OF ENGINEERING</a:t>
            </a:r>
            <a:endParaRPr lang="en-IN" sz="3200" b="1"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97B8126F-7930-FAAF-7182-27DC068B9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79228"/>
            <a:ext cx="879276" cy="1131335"/>
          </a:xfrm>
          <a:prstGeom prst="rect">
            <a:avLst/>
          </a:prstGeom>
        </p:spPr>
      </p:pic>
      <p:pic>
        <p:nvPicPr>
          <p:cNvPr id="16" name="Picture 15">
            <a:extLst>
              <a:ext uri="{FF2B5EF4-FFF2-40B4-BE49-F238E27FC236}">
                <a16:creationId xmlns:a16="http://schemas.microsoft.com/office/drawing/2014/main" id="{C66FB702-67B2-A42B-EC7F-95DB5D637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220716"/>
            <a:ext cx="990600" cy="1131335"/>
          </a:xfrm>
          <a:prstGeom prst="rect">
            <a:avLst/>
          </a:prstGeom>
        </p:spPr>
      </p:pic>
    </p:spTree>
    <p:extLst>
      <p:ext uri="{BB962C8B-B14F-4D97-AF65-F5344CB8AC3E}">
        <p14:creationId xmlns:p14="http://schemas.microsoft.com/office/powerpoint/2010/main" val="183382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88F11D-668F-BFDA-F6BB-E903F8DB58B4}"/>
              </a:ext>
            </a:extLst>
          </p:cNvPr>
          <p:cNvSpPr>
            <a:spLocks noGrp="1"/>
          </p:cNvSpPr>
          <p:nvPr>
            <p:ph type="title"/>
          </p:nvPr>
        </p:nvSpPr>
        <p:spPr>
          <a:xfrm>
            <a:off x="838200" y="365125"/>
            <a:ext cx="10515600" cy="1325563"/>
          </a:xfrm>
        </p:spPr>
        <p:txBody>
          <a:bodyPr/>
          <a:lstStyle/>
          <a:p>
            <a:pPr algn="ctr"/>
            <a:r>
              <a:rPr lang="en-US" b="1" dirty="0">
                <a:latin typeface="Times New Roman" panose="02020603050405020304" pitchFamily="18" charset="0"/>
                <a:cs typeface="Times New Roman" panose="02020603050405020304" pitchFamily="18" charset="0"/>
              </a:rPr>
              <a:t>Contents </a:t>
            </a:r>
            <a:endParaRPr lang="en-IN"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0192F79-B5A0-792D-3DEC-003D5F17E52C}"/>
              </a:ext>
            </a:extLst>
          </p:cNvPr>
          <p:cNvSpPr>
            <a:spLocks noGrp="1"/>
          </p:cNvSpPr>
          <p:nvPr>
            <p:ph idx="1"/>
          </p:nvPr>
        </p:nvSpPr>
        <p:spPr>
          <a:xfrm>
            <a:off x="838200" y="1825625"/>
            <a:ext cx="10515600" cy="4351338"/>
          </a:xfrm>
        </p:spPr>
        <p:txBody>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Literature review</a:t>
            </a:r>
          </a:p>
          <a:p>
            <a:r>
              <a:rPr lang="en-US" dirty="0">
                <a:latin typeface="Times New Roman" panose="02020603050405020304" pitchFamily="18" charset="0"/>
                <a:cs typeface="Times New Roman" panose="02020603050405020304" pitchFamily="18" charset="0"/>
              </a:rPr>
              <a:t>Advantage</a:t>
            </a:r>
          </a:p>
          <a:p>
            <a:r>
              <a:rPr lang="en-US" dirty="0">
                <a:latin typeface="Times New Roman" panose="02020603050405020304" pitchFamily="18" charset="0"/>
                <a:cs typeface="Times New Roman" panose="02020603050405020304" pitchFamily="18" charset="0"/>
              </a:rPr>
              <a:t>Application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53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D173CC-FCD2-A345-509C-9D4755FA1242}"/>
              </a:ext>
            </a:extLst>
          </p:cNvPr>
          <p:cNvSpPr>
            <a:spLocks noGrp="1"/>
          </p:cNvSpPr>
          <p:nvPr>
            <p:ph type="title"/>
          </p:nvPr>
        </p:nvSpPr>
        <p:spPr>
          <a:xfrm>
            <a:off x="838200" y="365125"/>
            <a:ext cx="10515600" cy="1325563"/>
          </a:xfrm>
        </p:spPr>
        <p:txBody>
          <a:bodyPr/>
          <a:lstStyle/>
          <a:p>
            <a:pPr algn="ctr"/>
            <a:r>
              <a:rPr lang="en-US" b="1" dirty="0">
                <a:latin typeface="Times New Roman" panose="02020603050405020304" pitchFamily="18" charset="0"/>
                <a:cs typeface="Times New Roman" panose="02020603050405020304" pitchFamily="18" charset="0"/>
              </a:rPr>
              <a:t>Abstract </a:t>
            </a:r>
            <a:endParaRPr lang="en-IN"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E449F6C8-496E-28B9-9ADB-FFF489EB0A6E}"/>
              </a:ext>
            </a:extLst>
          </p:cNvPr>
          <p:cNvSpPr>
            <a:spLocks noGrp="1"/>
          </p:cNvSpPr>
          <p:nvPr>
            <p:ph idx="1"/>
          </p:nvPr>
        </p:nvSpPr>
        <p:spPr>
          <a:xfrm>
            <a:off x="838200" y="1825625"/>
            <a:ext cx="10515600" cy="4351338"/>
          </a:xfrm>
        </p:spPr>
        <p:txBody>
          <a:bodyPr/>
          <a:lstStyle/>
          <a:p>
            <a:pPr marL="0" indent="0">
              <a:buNone/>
            </a:pPr>
            <a:r>
              <a:rPr lang="en-US" dirty="0">
                <a:latin typeface="Times New Roman" panose="02020603050405020304" pitchFamily="18" charset="0"/>
                <a:cs typeface="Times New Roman" panose="02020603050405020304" pitchFamily="18" charset="0"/>
              </a:rPr>
              <a:t>Suicide has become a critical issue, often perceived as an escape from overwhelming problems. However, individuals facing such distress may not realize that ending their lives is not the solution. Instead, seeking support and expressing their emotions can help them navigate difficult situations.</a:t>
            </a:r>
          </a:p>
          <a:p>
            <a:pPr marL="0" indent="0">
              <a:buNone/>
            </a:pPr>
            <a:r>
              <a:rPr lang="en-US" dirty="0">
                <a:latin typeface="Times New Roman" panose="02020603050405020304" pitchFamily="18" charset="0"/>
                <a:cs typeface="Times New Roman" panose="02020603050405020304" pitchFamily="18" charset="0"/>
              </a:rPr>
              <a:t>This system provides a virtual user interface where individuals can openly talk about their struggles. Using advanced AI and a talking face avatar, the system engages in meaningful conversations, offering emotional support and guidance to help users cope with their challenges and find alternative solutions</a:t>
            </a:r>
          </a:p>
        </p:txBody>
      </p:sp>
    </p:spTree>
    <p:extLst>
      <p:ext uri="{BB962C8B-B14F-4D97-AF65-F5344CB8AC3E}">
        <p14:creationId xmlns:p14="http://schemas.microsoft.com/office/powerpoint/2010/main" val="47432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380B2A-3DF4-9CAE-6BAF-9A04A4678012}"/>
              </a:ext>
            </a:extLst>
          </p:cNvPr>
          <p:cNvSpPr>
            <a:spLocks noGrp="1"/>
          </p:cNvSpPr>
          <p:nvPr>
            <p:ph type="title"/>
          </p:nvPr>
        </p:nvSpPr>
        <p:spPr>
          <a:xfrm>
            <a:off x="838200" y="365125"/>
            <a:ext cx="10515600" cy="1325563"/>
          </a:xfrm>
        </p:spPr>
        <p:txBody>
          <a:bodyPr/>
          <a:lstStyle/>
          <a:p>
            <a:pPr algn="ctr"/>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BE590DEC-EB45-6188-BF69-1D7869B39D74}"/>
              </a:ext>
            </a:extLst>
          </p:cNvPr>
          <p:cNvSpPr>
            <a:spLocks noGrp="1" noChangeArrowheads="1"/>
          </p:cNvSpPr>
          <p:nvPr>
            <p:ph idx="1"/>
          </p:nvPr>
        </p:nvSpPr>
        <p:spPr bwMode="auto">
          <a:xfrm>
            <a:off x="838200" y="1690688"/>
            <a:ext cx="1051560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the LSTM Seq2Seq Model</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LSTM-based Seq2Seq model is first trained on a dataset collected from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69K Facebook conversations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learn contextual responses.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Fine-Tuning GPT-2</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pre-trained GPT-2 model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 fine-tuned using the same dataset to enhance its ability to generate more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empathetic and context-aware responses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Ensembling for Hybrid Responses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Seq2Seq model and fine-tuned GPT-2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ensembled to create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responses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improving the chatbot’s ability to generate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both structured and emotionally intelligent replies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Talking Face Avatar for Engagement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generated responses are delivered through a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talking face avatar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providing users with a more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comfortable and human-like conversational experience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094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4990-7C2B-A7E1-7B6E-CE3B2EB043E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Literature Review</a:t>
            </a:r>
            <a:endParaRPr lang="en-IN"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C1ECC40F-5ED2-77AD-99D6-F877FE0E236D}"/>
              </a:ext>
            </a:extLst>
          </p:cNvPr>
          <p:cNvGraphicFramePr>
            <a:graphicFrameLocks noGrp="1"/>
          </p:cNvGraphicFramePr>
          <p:nvPr>
            <p:extLst>
              <p:ext uri="{D42A27DB-BD31-4B8C-83A1-F6EECF244321}">
                <p14:modId xmlns:p14="http://schemas.microsoft.com/office/powerpoint/2010/main" val="1612337627"/>
              </p:ext>
            </p:extLst>
          </p:nvPr>
        </p:nvGraphicFramePr>
        <p:xfrm>
          <a:off x="539496" y="1690688"/>
          <a:ext cx="11055096" cy="3662680"/>
        </p:xfrm>
        <a:graphic>
          <a:graphicData uri="http://schemas.openxmlformats.org/drawingml/2006/table">
            <a:tbl>
              <a:tblPr firstRow="1" bandRow="1">
                <a:effectLst/>
                <a:tableStyleId>{2D5ABB26-0587-4C30-8999-92F81FD0307C}</a:tableStyleId>
              </a:tblPr>
              <a:tblGrid>
                <a:gridCol w="3858768">
                  <a:extLst>
                    <a:ext uri="{9D8B030D-6E8A-4147-A177-3AD203B41FA5}">
                      <a16:colId xmlns:a16="http://schemas.microsoft.com/office/drawing/2014/main" val="3045561466"/>
                    </a:ext>
                  </a:extLst>
                </a:gridCol>
                <a:gridCol w="2322576">
                  <a:extLst>
                    <a:ext uri="{9D8B030D-6E8A-4147-A177-3AD203B41FA5}">
                      <a16:colId xmlns:a16="http://schemas.microsoft.com/office/drawing/2014/main" val="3669182003"/>
                    </a:ext>
                  </a:extLst>
                </a:gridCol>
                <a:gridCol w="2109978">
                  <a:extLst>
                    <a:ext uri="{9D8B030D-6E8A-4147-A177-3AD203B41FA5}">
                      <a16:colId xmlns:a16="http://schemas.microsoft.com/office/drawing/2014/main" val="458072629"/>
                    </a:ext>
                  </a:extLst>
                </a:gridCol>
                <a:gridCol w="2763774">
                  <a:extLst>
                    <a:ext uri="{9D8B030D-6E8A-4147-A177-3AD203B41FA5}">
                      <a16:colId xmlns:a16="http://schemas.microsoft.com/office/drawing/2014/main" val="150267979"/>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Journal</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Published Year</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5355875"/>
                  </a:ext>
                </a:extLst>
              </a:tr>
              <a:tr h="370840">
                <a:tc>
                  <a:txBody>
                    <a:bodyPr/>
                    <a:lstStyle/>
                    <a:p>
                      <a:pPr algn="ctr"/>
                      <a:r>
                        <a:rPr lang="en-US" dirty="0">
                          <a:latin typeface="Times New Roman" panose="02020603050405020304" pitchFamily="18" charset="0"/>
                          <a:cs typeface="Times New Roman" panose="02020603050405020304" pitchFamily="18" charset="0"/>
                        </a:rPr>
                        <a:t>Conversational AI: An Explication of Few-Shot Learning Problem in Transformers-Based Chatbot Systems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i="0" dirty="0">
                          <a:latin typeface="Times New Roman" panose="02020603050405020304" pitchFamily="18" charset="0"/>
                          <a:cs typeface="Times New Roman" panose="02020603050405020304" pitchFamily="18" charset="0"/>
                        </a:rPr>
                        <a:t>IEEE Transactions on Computational Social Systems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2024</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Complexity of the Hybrid Model</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Dependence on Data Quality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0117485"/>
                  </a:ext>
                </a:extLst>
              </a:tr>
              <a:tr h="0">
                <a:tc>
                  <a:txBody>
                    <a:bodyPr/>
                    <a:lstStyle/>
                    <a:p>
                      <a:pPr algn="ctr"/>
                      <a:r>
                        <a:rPr lang="en-US" dirty="0">
                          <a:latin typeface="Times New Roman" panose="02020603050405020304" pitchFamily="18" charset="0"/>
                          <a:cs typeface="Times New Roman" panose="02020603050405020304" pitchFamily="18" charset="0"/>
                        </a:rPr>
                        <a:t>LSTM: A Search Space Odyssey</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IEEE Transactions on Neural Networks and Learning Systems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2025</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Limited Scope of Evaluation</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Computational Complexity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636812"/>
                  </a:ext>
                </a:extLst>
              </a:tr>
              <a:tr h="370840">
                <a:tc>
                  <a:txBody>
                    <a:bodyPr/>
                    <a:lstStyle/>
                    <a:p>
                      <a:pPr algn="ctr"/>
                      <a:r>
                        <a:rPr lang="en-US" dirty="0">
                          <a:latin typeface="Times New Roman" panose="02020603050405020304" pitchFamily="18" charset="0"/>
                          <a:cs typeface="Times New Roman" panose="02020603050405020304" pitchFamily="18" charset="0"/>
                        </a:rPr>
                        <a:t>Conversational AI for Mental Health Support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i="0" dirty="0">
                          <a:latin typeface="Times New Roman" panose="02020603050405020304" pitchFamily="18" charset="0"/>
                          <a:cs typeface="Times New Roman" panose="02020603050405020304" pitchFamily="18" charset="0"/>
                        </a:rPr>
                        <a:t>IEEE Transactions on Computational Social Systems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2024</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Accuracy of Detection</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Privacy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113436"/>
                  </a:ext>
                </a:extLst>
              </a:tr>
            </a:tbl>
          </a:graphicData>
        </a:graphic>
      </p:graphicFrame>
    </p:spTree>
    <p:extLst>
      <p:ext uri="{BB962C8B-B14F-4D97-AF65-F5344CB8AC3E}">
        <p14:creationId xmlns:p14="http://schemas.microsoft.com/office/powerpoint/2010/main" val="403172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20709F-5890-2055-FD3B-EEA827FFB1F8}"/>
              </a:ext>
            </a:extLst>
          </p:cNvPr>
          <p:cNvSpPr>
            <a:spLocks noGrp="1"/>
          </p:cNvSpPr>
          <p:nvPr>
            <p:ph type="title"/>
          </p:nvPr>
        </p:nvSpPr>
        <p:spPr>
          <a:xfrm>
            <a:off x="838200" y="365125"/>
            <a:ext cx="10515600" cy="1325563"/>
          </a:xfrm>
        </p:spPr>
        <p:txBody>
          <a:bodyPr/>
          <a:lstStyle/>
          <a:p>
            <a:pPr algn="ctr"/>
            <a:r>
              <a:rPr lang="en-US" b="1" dirty="0">
                <a:latin typeface="Times New Roman" panose="02020603050405020304" pitchFamily="18" charset="0"/>
                <a:cs typeface="Times New Roman" panose="02020603050405020304" pitchFamily="18" charset="0"/>
              </a:rPr>
              <a:t>Advantage</a:t>
            </a:r>
            <a:endParaRPr lang="en-IN"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85930BE4-7138-752A-4F4C-06F6C3CCF13B}"/>
              </a:ext>
            </a:extLst>
          </p:cNvPr>
          <p:cNvSpPr>
            <a:spLocks noGrp="1"/>
          </p:cNvSpPr>
          <p:nvPr>
            <p:ph idx="1"/>
          </p:nvPr>
        </p:nvSpPr>
        <p:spPr>
          <a:xfrm>
            <a:off x="838200" y="1825625"/>
            <a:ext cx="10515600" cy="4351338"/>
          </a:xfrm>
        </p:spPr>
        <p:txBody>
          <a:bodyPr/>
          <a:lstStyle/>
          <a:p>
            <a:r>
              <a:rPr lang="en-IN" b="1" dirty="0">
                <a:latin typeface="Times New Roman" panose="02020603050405020304" pitchFamily="18" charset="0"/>
                <a:cs typeface="Times New Roman" panose="02020603050405020304" pitchFamily="18" charset="0"/>
              </a:rPr>
              <a:t>24/7 Support</a:t>
            </a:r>
            <a:r>
              <a:rPr lang="en-IN" dirty="0">
                <a:latin typeface="Times New Roman" panose="02020603050405020304" pitchFamily="18" charset="0"/>
                <a:cs typeface="Times New Roman" panose="02020603050405020304" pitchFamily="18" charset="0"/>
              </a:rPr>
              <a:t> – Always available for conversations.</a:t>
            </a:r>
          </a:p>
          <a:p>
            <a:r>
              <a:rPr lang="en-IN" b="1" dirty="0">
                <a:latin typeface="Times New Roman" panose="02020603050405020304" pitchFamily="18" charset="0"/>
                <a:cs typeface="Times New Roman" panose="02020603050405020304" pitchFamily="18" charset="0"/>
              </a:rPr>
              <a:t>AI-Powered Chatbot</a:t>
            </a:r>
            <a:r>
              <a:rPr lang="en-IN" dirty="0">
                <a:latin typeface="Times New Roman" panose="02020603050405020304" pitchFamily="18" charset="0"/>
                <a:cs typeface="Times New Roman" panose="02020603050405020304" pitchFamily="18" charset="0"/>
              </a:rPr>
              <a:t> – Understands emotions &amp; provides personalized responses.</a:t>
            </a:r>
          </a:p>
          <a:p>
            <a:r>
              <a:rPr lang="en-IN" b="1" dirty="0">
                <a:latin typeface="Times New Roman" panose="02020603050405020304" pitchFamily="18" charset="0"/>
                <a:cs typeface="Times New Roman" panose="02020603050405020304" pitchFamily="18" charset="0"/>
              </a:rPr>
              <a:t>Talking Avatar</a:t>
            </a:r>
            <a:r>
              <a:rPr lang="en-IN" dirty="0">
                <a:latin typeface="Times New Roman" panose="02020603050405020304" pitchFamily="18" charset="0"/>
                <a:cs typeface="Times New Roman" panose="02020603050405020304" pitchFamily="18" charset="0"/>
              </a:rPr>
              <a:t> – Human-like engagement with lip sync &amp; expressions.</a:t>
            </a:r>
          </a:p>
          <a:p>
            <a:r>
              <a:rPr lang="en-IN" b="1" dirty="0">
                <a:latin typeface="Times New Roman" panose="02020603050405020304" pitchFamily="18" charset="0"/>
                <a:cs typeface="Times New Roman" panose="02020603050405020304" pitchFamily="18" charset="0"/>
              </a:rPr>
              <a:t>Confidential &amp; Judgment-Free</a:t>
            </a:r>
            <a:r>
              <a:rPr lang="en-IN" dirty="0">
                <a:latin typeface="Times New Roman" panose="02020603050405020304" pitchFamily="18" charset="0"/>
                <a:cs typeface="Times New Roman" panose="02020603050405020304" pitchFamily="18" charset="0"/>
              </a:rPr>
              <a:t> – Safe space for users to share struggles.</a:t>
            </a:r>
          </a:p>
          <a:p>
            <a:r>
              <a:rPr lang="en-IN" b="1" dirty="0">
                <a:latin typeface="Times New Roman" panose="02020603050405020304" pitchFamily="18" charset="0"/>
                <a:cs typeface="Times New Roman" panose="02020603050405020304" pitchFamily="18" charset="0"/>
              </a:rPr>
              <a:t>Guidance &amp; Resources</a:t>
            </a:r>
            <a:r>
              <a:rPr lang="en-IN" dirty="0">
                <a:latin typeface="Times New Roman" panose="02020603050405020304" pitchFamily="18" charset="0"/>
                <a:cs typeface="Times New Roman" panose="02020603050405020304" pitchFamily="18" charset="0"/>
              </a:rPr>
              <a:t> – Directs users to professional help when needed.</a:t>
            </a:r>
          </a:p>
        </p:txBody>
      </p:sp>
    </p:spTree>
    <p:extLst>
      <p:ext uri="{BB962C8B-B14F-4D97-AF65-F5344CB8AC3E}">
        <p14:creationId xmlns:p14="http://schemas.microsoft.com/office/powerpoint/2010/main" val="241228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0572-2704-02A5-4B95-5D13A676100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Application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4BEEE1-6071-400B-01C9-77DBC63ACB1C}"/>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24/7 Mental Health Support</a:t>
            </a:r>
            <a:r>
              <a:rPr lang="en-US" dirty="0">
                <a:latin typeface="Times New Roman" panose="02020603050405020304" pitchFamily="18" charset="0"/>
                <a:cs typeface="Times New Roman" panose="02020603050405020304" pitchFamily="18" charset="0"/>
              </a:rPr>
              <a:t> – Provides real-time emotional support &amp; suicide prevention assistance. </a:t>
            </a:r>
          </a:p>
          <a:p>
            <a:r>
              <a:rPr lang="en-US" b="1" dirty="0">
                <a:latin typeface="Times New Roman" panose="02020603050405020304" pitchFamily="18" charset="0"/>
                <a:cs typeface="Times New Roman" panose="02020603050405020304" pitchFamily="18" charset="0"/>
              </a:rPr>
              <a:t>Virtual Therapy Assistant</a:t>
            </a:r>
            <a:r>
              <a:rPr lang="en-US" dirty="0">
                <a:latin typeface="Times New Roman" panose="02020603050405020304" pitchFamily="18" charset="0"/>
                <a:cs typeface="Times New Roman" panose="02020603050405020304" pitchFamily="18" charset="0"/>
              </a:rPr>
              <a:t> – Assists therapists by conducting preliminary assessments &amp; tracking user well-being.</a:t>
            </a:r>
          </a:p>
          <a:p>
            <a:r>
              <a:rPr lang="en-US" b="1" dirty="0">
                <a:latin typeface="Times New Roman" panose="02020603050405020304" pitchFamily="18" charset="0"/>
                <a:cs typeface="Times New Roman" panose="02020603050405020304" pitchFamily="18" charset="0"/>
              </a:rPr>
              <a:t>Student Wellness</a:t>
            </a:r>
            <a:r>
              <a:rPr lang="en-US" dirty="0">
                <a:latin typeface="Times New Roman" panose="02020603050405020304" pitchFamily="18" charset="0"/>
                <a:cs typeface="Times New Roman" panose="02020603050405020304" pitchFamily="18" charset="0"/>
              </a:rPr>
              <a:t> – Helps students manage stress, anxiety &amp; academic pressure. </a:t>
            </a:r>
          </a:p>
          <a:p>
            <a:r>
              <a:rPr lang="en-US" b="1" dirty="0">
                <a:latin typeface="Times New Roman" panose="02020603050405020304" pitchFamily="18" charset="0"/>
                <a:cs typeface="Times New Roman" panose="02020603050405020304" pitchFamily="18" charset="0"/>
              </a:rPr>
              <a:t>Employee Mental Health</a:t>
            </a:r>
            <a:r>
              <a:rPr lang="en-US" dirty="0">
                <a:latin typeface="Times New Roman" panose="02020603050405020304" pitchFamily="18" charset="0"/>
                <a:cs typeface="Times New Roman" panose="02020603050405020304" pitchFamily="18" charset="0"/>
              </a:rPr>
              <a:t> – Supports workplace wellness by reducing stress &amp; improving productivity.</a:t>
            </a:r>
          </a:p>
          <a:p>
            <a:r>
              <a:rPr lang="en-US" b="1" dirty="0">
                <a:latin typeface="Times New Roman" panose="02020603050405020304" pitchFamily="18" charset="0"/>
                <a:cs typeface="Times New Roman" panose="02020603050405020304" pitchFamily="18" charset="0"/>
              </a:rPr>
              <a:t>Elderly Companion</a:t>
            </a:r>
            <a:r>
              <a:rPr lang="en-US" dirty="0">
                <a:latin typeface="Times New Roman" panose="02020603050405020304" pitchFamily="18" charset="0"/>
                <a:cs typeface="Times New Roman" panose="02020603050405020304" pitchFamily="18" charset="0"/>
              </a:rPr>
              <a:t> – Engages seniors in interactive conversations to reduce loneliness.</a:t>
            </a:r>
          </a:p>
          <a:p>
            <a:r>
              <a:rPr lang="en-US" b="1" dirty="0">
                <a:latin typeface="Times New Roman" panose="02020603050405020304" pitchFamily="18" charset="0"/>
                <a:cs typeface="Times New Roman" panose="02020603050405020304" pitchFamily="18" charset="0"/>
              </a:rPr>
              <a:t>Crisis Response</a:t>
            </a:r>
            <a:r>
              <a:rPr lang="en-US" dirty="0">
                <a:latin typeface="Times New Roman" panose="02020603050405020304" pitchFamily="18" charset="0"/>
                <a:cs typeface="Times New Roman" panose="02020603050405020304" pitchFamily="18" charset="0"/>
              </a:rPr>
              <a:t> – Offers emotional support in disaster &amp; war-affected areas. </a:t>
            </a:r>
          </a:p>
          <a:p>
            <a:r>
              <a:rPr lang="en-US" b="1" dirty="0">
                <a:latin typeface="Times New Roman" panose="02020603050405020304" pitchFamily="18" charset="0"/>
                <a:cs typeface="Times New Roman" panose="02020603050405020304" pitchFamily="18" charset="0"/>
              </a:rPr>
              <a:t>Integration with Smart Devices</a:t>
            </a:r>
            <a:r>
              <a:rPr lang="en-US" dirty="0">
                <a:latin typeface="Times New Roman" panose="02020603050405020304" pitchFamily="18" charset="0"/>
                <a:cs typeface="Times New Roman" panose="02020603050405020304" pitchFamily="18" charset="0"/>
              </a:rPr>
              <a:t> – Syncs with IoT devices for real-time mood tracking &amp; interventions.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02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FACC-D9DB-BBE5-8095-EA6A8D43DBF3}"/>
              </a:ext>
            </a:extLst>
          </p:cNvPr>
          <p:cNvSpPr>
            <a:spLocks noGrp="1"/>
          </p:cNvSpPr>
          <p:nvPr>
            <p:ph type="title"/>
          </p:nvPr>
        </p:nvSpPr>
        <p:spPr>
          <a:xfrm>
            <a:off x="838200" y="2766218"/>
            <a:ext cx="10515600" cy="1325563"/>
          </a:xfrm>
        </p:spPr>
        <p:txBody>
          <a:bodyPr/>
          <a:lstStyle/>
          <a:p>
            <a:pPr algn="ctr"/>
            <a:r>
              <a:rPr lang="en-US" b="1" dirty="0">
                <a:latin typeface="Times New Roman" panose="02020603050405020304" pitchFamily="18" charset="0"/>
                <a:cs typeface="Times New Roman" panose="02020603050405020304" pitchFamily="18" charset="0"/>
              </a:rPr>
              <a:t>THANKYOU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264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486</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RAJIV GANDHI COLLEGE OF ENGINEERING</vt:lpstr>
      <vt:lpstr>Contents </vt:lpstr>
      <vt:lpstr>Abstract </vt:lpstr>
      <vt:lpstr>Objective</vt:lpstr>
      <vt:lpstr>Literature Review</vt:lpstr>
      <vt:lpstr>Advantage</vt:lpstr>
      <vt:lpstr>Application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 H Brijesh</dc:creator>
  <cp:lastModifiedBy>A H Brijesh</cp:lastModifiedBy>
  <cp:revision>4</cp:revision>
  <dcterms:created xsi:type="dcterms:W3CDTF">2025-03-03T03:53:48Z</dcterms:created>
  <dcterms:modified xsi:type="dcterms:W3CDTF">2025-04-06T10:38:17Z</dcterms:modified>
</cp:coreProperties>
</file>