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ACA6CB-93A4-4E2A-9959-8A7F0083E171}">
  <a:tblStyle styleId="{F3ACA6CB-93A4-4E2A-9959-8A7F0083E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58387d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58387d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43dbd47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43dbd4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43dbd47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43dbd47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43dbd47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43dbd47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43dbd47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43dbd47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43dbd47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43dbd47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4b1038f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4b1038f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43dbd47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43dbd47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43dbd471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43dbd47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4b1038f9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4b1038f9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4b1038f9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4b1038f9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43dbd471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43dbd47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4b1038f9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4b1038f9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4b1038f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4b1038f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4b1038f9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4b1038f9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4b1038f9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4b1038f9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4b1038f9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4b1038f9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4b1038f9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4b1038f9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4b1038f9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4b1038f9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4b1038f9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4b1038f9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43dbd471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43dbd471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43dbd47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43dbd47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45d1a7ad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45d1a7ad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4b1038f9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4b1038f9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4b1038f9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4b1038f9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43dbd47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43dbd47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43dbd47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43dbd47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5d1a7ad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5d1a7ad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43dbd47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43dbd47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S54bBnYCcZU_g_nWvvWVKCoLg9tsVsPk/view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dotengine.org/asset-library/asset?user=aloivmada" TargetMode="External"/><Relationship Id="rId4" Type="http://schemas.openxmlformats.org/officeDocument/2006/relationships/hyperlink" Target="https://godotengine.org/asset-library/asset?user=aloivma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ReruOrGFl_cRgYB8S6iQpp5Sgm91cXHV/view" TargetMode="External"/><Relationship Id="rId4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4Y-CmOet6eu5TYGYErRo962S-YqomgZN/view" TargetMode="External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uuWG5zTNKPyauOdG0jwS5HBotsivxb08/view" TargetMode="External"/><Relationship Id="rId4" Type="http://schemas.openxmlformats.org/officeDocument/2006/relationships/image" Target="../media/image4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4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38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90B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2400" y="-77000"/>
            <a:ext cx="9305700" cy="839400"/>
          </a:xfrm>
          <a:prstGeom prst="rect">
            <a:avLst/>
          </a:prstGeom>
          <a:solidFill>
            <a:srgbClr val="CCD6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50" y="823888"/>
            <a:ext cx="2649104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54100" y="130900"/>
            <a:ext cx="8046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Presenting the downward motion of a simple Yo-Yo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552575" y="338800"/>
            <a:ext cx="2748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~By Bastain Slater-Tyler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90B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5074150" y="1153925"/>
            <a:ext cx="2479200" cy="1363200"/>
          </a:xfrm>
          <a:prstGeom prst="rect">
            <a:avLst/>
          </a:prstGeom>
          <a:solidFill>
            <a:srgbClr val="CCD6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46400" y="1008675"/>
            <a:ext cx="3426300" cy="2879700"/>
          </a:xfrm>
          <a:prstGeom prst="rect">
            <a:avLst/>
          </a:prstGeom>
          <a:solidFill>
            <a:srgbClr val="CCD6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425"/>
            <a:ext cx="32385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07050"/>
            <a:ext cx="23431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875" y="1435013"/>
            <a:ext cx="1763725" cy="8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type="title"/>
          </p:nvPr>
        </p:nvSpPr>
        <p:spPr>
          <a:xfrm>
            <a:off x="0" y="0"/>
            <a:ext cx="91440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Theory - Acceleration Formulas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168" name="Google Shape;168;p22"/>
          <p:cNvCxnSpPr>
            <a:stCxn id="166" idx="1"/>
            <a:endCxn id="164" idx="3"/>
          </p:cNvCxnSpPr>
          <p:nvPr/>
        </p:nvCxnSpPr>
        <p:spPr>
          <a:xfrm rot="10800000">
            <a:off x="3550275" y="1835525"/>
            <a:ext cx="1881600" cy="0"/>
          </a:xfrm>
          <a:prstGeom prst="straightConnector1">
            <a:avLst/>
          </a:prstGeom>
          <a:noFill/>
          <a:ln cap="flat" cmpd="sng" w="38100">
            <a:solidFill>
              <a:srgbClr val="1B558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>
            <a:stCxn id="164" idx="3"/>
            <a:endCxn id="165" idx="3"/>
          </p:cNvCxnSpPr>
          <p:nvPr/>
        </p:nvCxnSpPr>
        <p:spPr>
          <a:xfrm flipH="1">
            <a:off x="2655000" y="1835538"/>
            <a:ext cx="895200" cy="1190700"/>
          </a:xfrm>
          <a:prstGeom prst="curvedConnector3">
            <a:avLst>
              <a:gd fmla="val -266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Glowscript Simulation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175" name="Google Shape;175;p23" title="2024-11-13 07-36-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5644500" y="781725"/>
            <a:ext cx="3210900" cy="43290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glowscript I was able to get good results for the simulation.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Positives: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-Data and graphs 	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-Trails are nice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-Easy to set up basic sim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Negatives: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-Camera controls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-UI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-Difficult to create manage large scripts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0" y="0"/>
            <a:ext cx="9144000" cy="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Switch to Godot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975" y="1634700"/>
            <a:ext cx="5312700" cy="187407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180975" y="1472998"/>
            <a:ext cx="346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is Godot?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80975" y="2450300"/>
            <a:ext cx="3765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Why switch?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5" y="952675"/>
            <a:ext cx="4766584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4302925" y="1152475"/>
            <a:ext cx="45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5400025" y="1152475"/>
            <a:ext cx="3432300" cy="34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Trials for displayed graphs:</a:t>
            </a:r>
            <a:br>
              <a:rPr lang="e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Constants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Disk Mass = 0.120(kg)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Axle Mass = 0.000(kg)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Distance Fallen Over = 10.0 (m)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Treated as non-slipping, string of </a:t>
            </a:r>
            <a:r>
              <a:rPr lang="en" sz="1800">
                <a:solidFill>
                  <a:schemeClr val="lt1"/>
                </a:solidFill>
              </a:rPr>
              <a:t>negligible</a:t>
            </a:r>
            <a:r>
              <a:rPr lang="en" sz="1800">
                <a:solidFill>
                  <a:schemeClr val="lt1"/>
                </a:solidFill>
              </a:rPr>
              <a:t> mass, and as an idealized </a:t>
            </a:r>
            <a:r>
              <a:rPr lang="en" sz="1800">
                <a:solidFill>
                  <a:schemeClr val="lt1"/>
                </a:solidFill>
              </a:rPr>
              <a:t>primitive</a:t>
            </a:r>
            <a:r>
              <a:rPr lang="en" sz="1800">
                <a:solidFill>
                  <a:schemeClr val="lt1"/>
                </a:solidFill>
              </a:rPr>
              <a:t> Yo-Yo experiencing no air </a:t>
            </a:r>
            <a:r>
              <a:rPr lang="en" sz="1800">
                <a:solidFill>
                  <a:schemeClr val="lt1"/>
                </a:solidFill>
              </a:rPr>
              <a:t>resistance</a:t>
            </a:r>
            <a:r>
              <a:rPr lang="en" sz="1800">
                <a:solidFill>
                  <a:schemeClr val="lt1"/>
                </a:solidFill>
              </a:rPr>
              <a:t> or friction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-12" y="0"/>
            <a:ext cx="9144000" cy="8184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77"/>
              <a:t>Test Trial Information</a:t>
            </a:r>
            <a:endParaRPr b="1"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3" y="0"/>
            <a:ext cx="9144000" cy="8184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77"/>
              <a:t>Speed vs Time</a:t>
            </a:r>
            <a:endParaRPr b="1"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0" y="1240850"/>
            <a:ext cx="8931826" cy="37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70063" y="965650"/>
            <a:ext cx="2757000" cy="39978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258188" y="11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{F3ACA6CB-93A4-4E2A-9959-8A7F0083E171}</a:tableStyleId>
              </a:tblPr>
              <a:tblGrid>
                <a:gridCol w="793575"/>
                <a:gridCol w="793575"/>
                <a:gridCol w="793575"/>
              </a:tblGrid>
              <a:tr h="4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Radius Trials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Radius(m)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Final speed(m/s)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375" y="965650"/>
            <a:ext cx="5801676" cy="26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type="title"/>
          </p:nvPr>
        </p:nvSpPr>
        <p:spPr>
          <a:xfrm>
            <a:off x="0" y="0"/>
            <a:ext cx="9144000" cy="8184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77"/>
              <a:t>Final Speed vs Axle(disk)Radius</a:t>
            </a:r>
            <a:endParaRPr b="1"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3783625" y="3616775"/>
            <a:ext cx="4181100" cy="1446900"/>
          </a:xfrm>
          <a:prstGeom prst="rect">
            <a:avLst/>
          </a:prstGeom>
          <a:solidFill>
            <a:srgbClr val="AFC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B558E"/>
                </a:solidFill>
              </a:rPr>
              <a:t>Constant Values Across Trials</a:t>
            </a:r>
            <a:endParaRPr sz="1800">
              <a:solidFill>
                <a:srgbClr val="1B55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Disk Mass = 0.120(kg)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Axle Mass = 0.001(kg)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Axle Radius = 0.001(m)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Distance Fallen Over = 10.0 (m)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0" y="0"/>
            <a:ext cx="9144000" cy="8184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77"/>
              <a:t>Final Speed vs Height</a:t>
            </a:r>
            <a:endParaRPr b="1"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1229700" y="4453000"/>
            <a:ext cx="3067200" cy="6606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Final speed increases quadratically as it </a:t>
            </a:r>
            <a:r>
              <a:rPr lang="en" sz="1800">
                <a:solidFill>
                  <a:schemeClr val="dk1"/>
                </a:solidFill>
              </a:rPr>
              <a:t>descends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00" y="928075"/>
            <a:ext cx="6684600" cy="3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50" y="903375"/>
            <a:ext cx="8541701" cy="34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>
            <p:ph type="title"/>
          </p:nvPr>
        </p:nvSpPr>
        <p:spPr>
          <a:xfrm>
            <a:off x="0" y="0"/>
            <a:ext cx="9144000" cy="8184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77"/>
              <a:t>Omega</a:t>
            </a:r>
            <a:r>
              <a:rPr b="1" lang="en" sz="3577"/>
              <a:t> vs Time</a:t>
            </a:r>
            <a:endParaRPr b="1"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340225" y="4448000"/>
            <a:ext cx="3067200" cy="6606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Omega increases </a:t>
            </a:r>
            <a:r>
              <a:rPr lang="en" sz="1800">
                <a:solidFill>
                  <a:schemeClr val="dk1"/>
                </a:solidFill>
              </a:rPr>
              <a:t>linearly</a:t>
            </a:r>
            <a:r>
              <a:rPr lang="en" sz="1800">
                <a:solidFill>
                  <a:schemeClr val="dk1"/>
                </a:solidFill>
              </a:rPr>
              <a:t> along time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0" y="0"/>
            <a:ext cx="9144000" cy="8184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77"/>
              <a:t>Omega vs Time</a:t>
            </a:r>
            <a:endParaRPr b="1"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3" y="886975"/>
            <a:ext cx="7987075" cy="3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535375" y="4325100"/>
            <a:ext cx="3527400" cy="7485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R0.05 -&gt; disk radius 0.5(m)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M0.1 -&gt; disk mass 0.1(kg)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4247900" y="4377975"/>
            <a:ext cx="4154400" cy="6957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Increased </a:t>
            </a:r>
            <a:r>
              <a:rPr lang="en" sz="1800">
                <a:solidFill>
                  <a:schemeClr val="dk1"/>
                </a:solidFill>
              </a:rPr>
              <a:t>radius's</a:t>
            </a:r>
            <a:r>
              <a:rPr lang="en" sz="1800">
                <a:solidFill>
                  <a:schemeClr val="dk1"/>
                </a:solidFill>
              </a:rPr>
              <a:t> result in rapid decreases in omega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0" y="0"/>
            <a:ext cx="9144000" cy="670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Free camera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3262225" y="2021400"/>
            <a:ext cx="3187200" cy="1100700"/>
          </a:xfrm>
          <a:prstGeom prst="rect">
            <a:avLst/>
          </a:prstGeom>
          <a:solidFill>
            <a:srgbClr val="AFC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Simple Free-Look Camera 1.0 Scripts 4.0 Community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Submitted by user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aloivmada</a:t>
            </a:r>
            <a:r>
              <a:rPr lang="en" sz="1100">
                <a:solidFill>
                  <a:schemeClr val="dk1"/>
                </a:solidFill>
              </a:rPr>
              <a:t>; MIT; 2023-02-19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-yo | Enrique Calabuig | Flickr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609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415100" y="1409075"/>
            <a:ext cx="6313800" cy="20250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does a </a:t>
            </a:r>
            <a:r>
              <a:rPr lang="en" sz="2600"/>
              <a:t>primitive</a:t>
            </a:r>
            <a:r>
              <a:rPr lang="en" sz="2600"/>
              <a:t> yo-yo behave when let go from rest to some distance?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What </a:t>
            </a:r>
            <a:r>
              <a:rPr lang="en" sz="2600">
                <a:solidFill>
                  <a:schemeClr val="dk1"/>
                </a:solidFill>
              </a:rPr>
              <a:t>factors</a:t>
            </a:r>
            <a:r>
              <a:rPr lang="en" sz="2600">
                <a:solidFill>
                  <a:schemeClr val="dk1"/>
                </a:solidFill>
              </a:rPr>
              <a:t> most affect the spin rate of a simple yo-yo?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9144000" cy="816300"/>
          </a:xfrm>
          <a:prstGeom prst="rect">
            <a:avLst/>
          </a:prstGeom>
          <a:solidFill>
            <a:srgbClr val="1B55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Goals of the project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Code Overview: </a:t>
            </a:r>
            <a:r>
              <a:rPr b="1" lang="en" sz="3200">
                <a:solidFill>
                  <a:srgbClr val="CCD64D"/>
                </a:solidFill>
              </a:rPr>
              <a:t>Initialize</a:t>
            </a:r>
            <a:r>
              <a:rPr b="1" lang="en" sz="3200">
                <a:solidFill>
                  <a:srgbClr val="CCD64D"/>
                </a:solidFill>
              </a:rPr>
              <a:t> 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400"/>
            <a:ext cx="8037997" cy="4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Code Overview: Setup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400"/>
            <a:ext cx="8839203" cy="338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Code Overview: Update string/disks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400"/>
            <a:ext cx="8839200" cy="365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Code Overview: Simulate Motion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400"/>
            <a:ext cx="8839202" cy="354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Code Overview: Reset parameters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400"/>
            <a:ext cx="7061278" cy="41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558E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D64D"/>
                </a:solidFill>
              </a:rPr>
              <a:t>Code Overview: Ready and Process</a:t>
            </a:r>
            <a:endParaRPr b="1" sz="3200">
              <a:solidFill>
                <a:srgbClr val="CCD64D"/>
              </a:solidFill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400"/>
            <a:ext cx="7868138" cy="4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90B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B558E"/>
                </a:solidFill>
              </a:rPr>
              <a:t>Videos</a:t>
            </a:r>
            <a:endParaRPr b="1" sz="3200">
              <a:solidFill>
                <a:srgbClr val="1B558E"/>
              </a:solidFill>
            </a:endParaRPr>
          </a:p>
        </p:txBody>
      </p:sp>
      <p:pic>
        <p:nvPicPr>
          <p:cNvPr id="277" name="Google Shape;277;p38" title="14.11.2024_07.10.40_RE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88" y="935150"/>
            <a:ext cx="7799424" cy="37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90B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B558E"/>
                </a:solidFill>
              </a:rPr>
              <a:t>Videos</a:t>
            </a:r>
            <a:endParaRPr b="1" sz="3200">
              <a:solidFill>
                <a:srgbClr val="1B558E"/>
              </a:solidFill>
            </a:endParaRPr>
          </a:p>
        </p:txBody>
      </p:sp>
      <p:pic>
        <p:nvPicPr>
          <p:cNvPr id="283" name="Google Shape;283;p39" title="14.11.2024_07.11.57_RE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600" y="1067525"/>
            <a:ext cx="7094825" cy="3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90B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CCD64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B558E"/>
                </a:solidFill>
              </a:rPr>
              <a:t>Videos</a:t>
            </a:r>
            <a:endParaRPr b="1" sz="3200">
              <a:solidFill>
                <a:srgbClr val="1B558E"/>
              </a:solidFill>
            </a:endParaRPr>
          </a:p>
        </p:txBody>
      </p:sp>
      <p:pic>
        <p:nvPicPr>
          <p:cNvPr id="289" name="Google Shape;289;p40" title="14.11.2024_07.13.03_RE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00" y="867400"/>
            <a:ext cx="7618403" cy="41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226625" y="1172500"/>
            <a:ext cx="8520600" cy="3416400"/>
          </a:xfrm>
          <a:prstGeom prst="rect">
            <a:avLst/>
          </a:prstGeom>
          <a:solidFill>
            <a:srgbClr val="AFCEE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found that the axle height and the weight not having an effect on the spin to be surprising.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radius of the disks, or that of the axle when it is of considerable mass and of relatively similar ratio to the disks, is far more important.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 would have done differently and/or what I ran out of time while trying to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0" y="0"/>
            <a:ext cx="9144000" cy="670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Conclusions</a:t>
            </a:r>
            <a:endParaRPr b="1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38600" y="4140525"/>
            <a:ext cx="5443800" cy="9411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38600" y="3147550"/>
            <a:ext cx="5443800" cy="9411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8600" y="2143550"/>
            <a:ext cx="5443800" cy="9075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38600" y="1047175"/>
            <a:ext cx="5443800" cy="9075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CCD64D"/>
                </a:solidFill>
              </a:rPr>
              <a:t>Basic Diagram of Downward Motion</a:t>
            </a:r>
            <a:endParaRPr b="1" sz="3220">
              <a:solidFill>
                <a:srgbClr val="CCD64D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975" y="962225"/>
            <a:ext cx="20196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00" y="1139325"/>
            <a:ext cx="2895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00" y="2298688"/>
            <a:ext cx="32099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700" y="3340900"/>
            <a:ext cx="34480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605875" y="2298700"/>
            <a:ext cx="2166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Net forces acting on yoyo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59550" y="1347475"/>
            <a:ext cx="1824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Sum of forces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705475" y="3543100"/>
            <a:ext cx="19674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Force equation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700" y="4140525"/>
            <a:ext cx="3729775" cy="9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311700" y="1152475"/>
            <a:ext cx="8520600" cy="959100"/>
          </a:xfrm>
          <a:prstGeom prst="rect">
            <a:avLst/>
          </a:prstGeom>
          <a:solidFill>
            <a:srgbClr val="AFCEE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420">
                <a:solidFill>
                  <a:schemeClr val="dk1"/>
                </a:solidFill>
              </a:rPr>
              <a:t>Otherwise the end,</a:t>
            </a:r>
            <a:endParaRPr sz="24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2420">
                <a:solidFill>
                  <a:schemeClr val="dk1"/>
                </a:solidFill>
              </a:rPr>
              <a:t>Thank you for your time!</a:t>
            </a:r>
            <a:endParaRPr sz="2420">
              <a:solidFill>
                <a:schemeClr val="dk1"/>
              </a:solidFill>
            </a:endParaRPr>
          </a:p>
        </p:txBody>
      </p:sp>
      <p:sp>
        <p:nvSpPr>
          <p:cNvPr id="301" name="Google Shape;301;p42"/>
          <p:cNvSpPr txBox="1"/>
          <p:nvPr>
            <p:ph type="title"/>
          </p:nvPr>
        </p:nvSpPr>
        <p:spPr>
          <a:xfrm>
            <a:off x="0" y="0"/>
            <a:ext cx="9144000" cy="670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Questions on Simulation &amp; Code</a:t>
            </a:r>
            <a:endParaRPr b="1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123200" y="2082750"/>
            <a:ext cx="6129000" cy="9780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CCD64D"/>
                </a:solidFill>
              </a:rPr>
              <a:t>Basic Diagram of Downward Motion</a:t>
            </a:r>
            <a:endParaRPr b="1" sz="3220">
              <a:solidFill>
                <a:srgbClr val="CCD64D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975" y="962225"/>
            <a:ext cx="201960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716950" y="1420725"/>
            <a:ext cx="2941500" cy="465600"/>
          </a:xfrm>
          <a:prstGeom prst="rect">
            <a:avLst/>
          </a:prstGeom>
          <a:solidFill>
            <a:srgbClr val="AFC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Torque from </a:t>
            </a:r>
            <a:r>
              <a:rPr lang="en" sz="2400">
                <a:solidFill>
                  <a:schemeClr val="dk1"/>
                </a:solidFill>
              </a:rPr>
              <a:t>tension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00" y="2233625"/>
            <a:ext cx="59365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2544900" y="4194650"/>
            <a:ext cx="4054200" cy="9411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850100" y="3139525"/>
            <a:ext cx="5443800" cy="9411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404288" y="2118000"/>
            <a:ext cx="3759000" cy="9075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802600" y="1032175"/>
            <a:ext cx="3538800" cy="9075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CCD64D"/>
                </a:solidFill>
              </a:rPr>
              <a:t>Rotational Kinematic Equations</a:t>
            </a:r>
            <a:endParaRPr b="1" sz="3220">
              <a:solidFill>
                <a:srgbClr val="CCD64D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050" y="1283463"/>
            <a:ext cx="26574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38" y="2174138"/>
            <a:ext cx="3512244" cy="7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2550" y="3383275"/>
            <a:ext cx="4657694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7350" y="4248763"/>
            <a:ext cx="3663150" cy="8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90B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1024075" y="1670875"/>
            <a:ext cx="3547800" cy="1786500"/>
          </a:xfrm>
          <a:prstGeom prst="roundRect">
            <a:avLst>
              <a:gd fmla="val 16667" name="adj"/>
            </a:avLst>
          </a:prstGeom>
          <a:solidFill>
            <a:srgbClr val="CCD6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0"/>
            <a:ext cx="9144000" cy="800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Theory - Inertia Formulas</a:t>
            </a:r>
            <a:endParaRPr b="1" sz="3200">
              <a:solidFill>
                <a:schemeClr val="lt1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925" y="1600500"/>
            <a:ext cx="900900" cy="194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75" y="2057393"/>
            <a:ext cx="32194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3162938" y="1143488"/>
            <a:ext cx="2787300" cy="1031700"/>
          </a:xfrm>
          <a:prstGeom prst="roundRect">
            <a:avLst>
              <a:gd fmla="val 16667" name="adj"/>
            </a:avLst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93750" y="3946263"/>
            <a:ext cx="2787300" cy="1031700"/>
          </a:xfrm>
          <a:prstGeom prst="roundRect">
            <a:avLst>
              <a:gd fmla="val 16667" name="adj"/>
            </a:avLst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162938" y="2487075"/>
            <a:ext cx="2787300" cy="1031700"/>
          </a:xfrm>
          <a:prstGeom prst="roundRect">
            <a:avLst>
              <a:gd fmla="val 16667" name="adj"/>
            </a:avLst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0" y="0"/>
            <a:ext cx="9144000" cy="83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Theory - Angular Formula</a:t>
            </a:r>
            <a:endParaRPr b="1" sz="3200">
              <a:solidFill>
                <a:schemeClr val="lt1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988" y="2736225"/>
            <a:ext cx="25431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750" y="3981113"/>
            <a:ext cx="2171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788" y="1406925"/>
            <a:ext cx="21812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985575" y="1351400"/>
            <a:ext cx="1586400" cy="696900"/>
          </a:xfrm>
          <a:prstGeom prst="rect">
            <a:avLst/>
          </a:prstGeom>
          <a:solidFill>
            <a:srgbClr val="1B55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D64D"/>
                </a:solidFill>
              </a:rPr>
              <a:t>Take derivative</a:t>
            </a:r>
            <a:endParaRPr sz="1800">
              <a:solidFill>
                <a:srgbClr val="CCD64D"/>
              </a:solidFill>
            </a:endParaRPr>
          </a:p>
        </p:txBody>
      </p:sp>
      <p:cxnSp>
        <p:nvCxnSpPr>
          <p:cNvPr id="124" name="Google Shape;124;p19"/>
          <p:cNvCxnSpPr>
            <a:stCxn id="123" idx="3"/>
            <a:endCxn id="116" idx="1"/>
          </p:cNvCxnSpPr>
          <p:nvPr/>
        </p:nvCxnSpPr>
        <p:spPr>
          <a:xfrm flipH="1" rot="10800000">
            <a:off x="2571975" y="1659350"/>
            <a:ext cx="5910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16" idx="1"/>
            <a:endCxn id="118" idx="1"/>
          </p:cNvCxnSpPr>
          <p:nvPr/>
        </p:nvCxnSpPr>
        <p:spPr>
          <a:xfrm>
            <a:off x="3162938" y="1659338"/>
            <a:ext cx="600" cy="1343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862375" y="2694975"/>
            <a:ext cx="1347600" cy="696900"/>
          </a:xfrm>
          <a:prstGeom prst="rect">
            <a:avLst/>
          </a:prstGeom>
          <a:solidFill>
            <a:srgbClr val="1B55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D64D"/>
                </a:solidFill>
              </a:rPr>
              <a:t>Solve for alpha</a:t>
            </a:r>
            <a:endParaRPr sz="1800">
              <a:solidFill>
                <a:srgbClr val="CCD64D"/>
              </a:solidFill>
            </a:endParaRPr>
          </a:p>
        </p:txBody>
      </p:sp>
      <p:cxnSp>
        <p:nvCxnSpPr>
          <p:cNvPr id="127" name="Google Shape;127;p19"/>
          <p:cNvCxnSpPr>
            <a:stCxn id="126" idx="3"/>
            <a:endCxn id="118" idx="1"/>
          </p:cNvCxnSpPr>
          <p:nvPr/>
        </p:nvCxnSpPr>
        <p:spPr>
          <a:xfrm flipH="1" rot="10800000">
            <a:off x="2209975" y="3002925"/>
            <a:ext cx="9531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18" idx="1"/>
            <a:endCxn id="117" idx="1"/>
          </p:cNvCxnSpPr>
          <p:nvPr/>
        </p:nvCxnSpPr>
        <p:spPr>
          <a:xfrm>
            <a:off x="3162938" y="3002925"/>
            <a:ext cx="30900" cy="1459200"/>
          </a:xfrm>
          <a:prstGeom prst="curvedConnector3">
            <a:avLst>
              <a:gd fmla="val -7706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90B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2762550" y="2884500"/>
            <a:ext cx="3618900" cy="1493700"/>
          </a:xfrm>
          <a:prstGeom prst="roundRect">
            <a:avLst>
              <a:gd fmla="val 16667" name="adj"/>
            </a:avLst>
          </a:prstGeom>
          <a:solidFill>
            <a:srgbClr val="CCD6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762550" y="1099650"/>
            <a:ext cx="3618900" cy="1493700"/>
          </a:xfrm>
          <a:prstGeom prst="roundRect">
            <a:avLst>
              <a:gd fmla="val 16667" name="adj"/>
            </a:avLst>
          </a:prstGeom>
          <a:solidFill>
            <a:srgbClr val="CCD6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563" y="1399525"/>
            <a:ext cx="3122875" cy="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575" y="3153363"/>
            <a:ext cx="3122850" cy="9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0"/>
            <a:ext cx="9144000" cy="808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Theory - Torques</a:t>
            </a:r>
            <a:endParaRPr b="1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D64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5341238" y="999375"/>
            <a:ext cx="3241500" cy="40116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69925" y="968575"/>
            <a:ext cx="3241500" cy="4011600"/>
          </a:xfrm>
          <a:prstGeom prst="rect">
            <a:avLst/>
          </a:prstGeom>
          <a:solidFill>
            <a:srgbClr val="AFC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50" y="1778475"/>
            <a:ext cx="2539475" cy="9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50" y="2984300"/>
            <a:ext cx="2615675" cy="89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013" y="1977863"/>
            <a:ext cx="168097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775" y="3170950"/>
            <a:ext cx="2314625" cy="7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450" y="4020700"/>
            <a:ext cx="1752600" cy="8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4400" y="1177888"/>
            <a:ext cx="1426200" cy="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0"/>
            <a:ext cx="9144000" cy="785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Theory - Tension Calculation</a:t>
            </a:r>
            <a:endParaRPr b="1" sz="3200">
              <a:solidFill>
                <a:schemeClr val="lt1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5250" y="1125874"/>
            <a:ext cx="1841462" cy="46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>
            <a:stCxn id="149" idx="1"/>
            <a:endCxn id="151" idx="3"/>
          </p:cNvCxnSpPr>
          <p:nvPr/>
        </p:nvCxnSpPr>
        <p:spPr>
          <a:xfrm rot="10800000">
            <a:off x="2536700" y="1358175"/>
            <a:ext cx="3827700" cy="135600"/>
          </a:xfrm>
          <a:prstGeom prst="straightConnector1">
            <a:avLst/>
          </a:prstGeom>
          <a:noFill/>
          <a:ln cap="flat" cmpd="sng" w="38100">
            <a:solidFill>
              <a:srgbClr val="1B558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>
            <a:stCxn id="146" idx="1"/>
          </p:cNvCxnSpPr>
          <p:nvPr/>
        </p:nvCxnSpPr>
        <p:spPr>
          <a:xfrm rot="10800000">
            <a:off x="2494813" y="1794112"/>
            <a:ext cx="3742200" cy="470100"/>
          </a:xfrm>
          <a:prstGeom prst="straightConnector1">
            <a:avLst/>
          </a:prstGeom>
          <a:noFill/>
          <a:ln cap="flat" cmpd="sng" w="38100">
            <a:solidFill>
              <a:srgbClr val="1B558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>
            <a:stCxn id="147" idx="1"/>
          </p:cNvCxnSpPr>
          <p:nvPr/>
        </p:nvCxnSpPr>
        <p:spPr>
          <a:xfrm rot="10800000">
            <a:off x="2864375" y="3395575"/>
            <a:ext cx="3017400" cy="146400"/>
          </a:xfrm>
          <a:prstGeom prst="straightConnector1">
            <a:avLst/>
          </a:prstGeom>
          <a:noFill/>
          <a:ln cap="flat" cmpd="sng" w="38100">
            <a:solidFill>
              <a:srgbClr val="1B558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51" idx="1"/>
            <a:endCxn id="144" idx="1"/>
          </p:cNvCxnSpPr>
          <p:nvPr/>
        </p:nvCxnSpPr>
        <p:spPr>
          <a:xfrm>
            <a:off x="695250" y="1358249"/>
            <a:ext cx="38100" cy="906000"/>
          </a:xfrm>
          <a:prstGeom prst="curvedConnector3">
            <a:avLst>
              <a:gd fmla="val -62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1"/>
          <p:cNvCxnSpPr>
            <a:stCxn id="144" idx="1"/>
            <a:endCxn id="145" idx="1"/>
          </p:cNvCxnSpPr>
          <p:nvPr/>
        </p:nvCxnSpPr>
        <p:spPr>
          <a:xfrm flipH="1">
            <a:off x="695250" y="2264212"/>
            <a:ext cx="38100" cy="1170000"/>
          </a:xfrm>
          <a:prstGeom prst="curvedConnector3">
            <a:avLst>
              <a:gd fmla="val 72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45" idx="1"/>
            <a:endCxn id="148" idx="1"/>
          </p:cNvCxnSpPr>
          <p:nvPr/>
        </p:nvCxnSpPr>
        <p:spPr>
          <a:xfrm>
            <a:off x="695250" y="3434129"/>
            <a:ext cx="76200" cy="1013100"/>
          </a:xfrm>
          <a:prstGeom prst="curvedConnector3">
            <a:avLst>
              <a:gd fmla="val -3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