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notesMasterIdLst>
    <p:notesMasterId r:id="rId26"/>
  </p:notesMasterIdLst>
  <p:sldIdLst>
    <p:sldId id="256" r:id="rId2"/>
    <p:sldId id="257" r:id="rId3"/>
    <p:sldId id="258" r:id="rId4"/>
    <p:sldId id="282" r:id="rId5"/>
    <p:sldId id="283" r:id="rId6"/>
    <p:sldId id="284" r:id="rId7"/>
    <p:sldId id="259" r:id="rId8"/>
    <p:sldId id="260" r:id="rId9"/>
    <p:sldId id="264" r:id="rId10"/>
    <p:sldId id="266" r:id="rId11"/>
    <p:sldId id="267" r:id="rId12"/>
    <p:sldId id="268" r:id="rId13"/>
    <p:sldId id="269" r:id="rId14"/>
    <p:sldId id="270" r:id="rId15"/>
    <p:sldId id="272" r:id="rId16"/>
    <p:sldId id="271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5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1181" autoAdjust="0"/>
  </p:normalViewPr>
  <p:slideViewPr>
    <p:cSldViewPr snapToGrid="0">
      <p:cViewPr varScale="1">
        <p:scale>
          <a:sx n="60" d="100"/>
          <a:sy n="60" d="100"/>
        </p:scale>
        <p:origin x="11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2332A-1E7C-468D-B342-7BA9BDCB7B99}" type="datetimeFigureOut">
              <a:rPr lang="en-IN" smtClean="0"/>
              <a:t>01-05-2016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56CC4B-3496-42D4-B2CC-E3C8627EA4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3545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ertificationmatters.org/default.aspx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Patients expect that their physician’s certification reflects ongoing education and practice improvement. They place faith in our certifications and check their physician’s certification at ABMS’ </a:t>
            </a:r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Certification Matters"/>
              </a:rPr>
              <a:t>www.certificationmatters.org</a:t>
            </a: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over a million times per year.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56CC4B-3496-42D4-B2CC-E3C8627EA4BA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68787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Works done by the ABMS </a:t>
            </a:r>
            <a:r>
              <a:rPr lang="en-IN" dirty="0" err="1"/>
              <a:t>llc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56CC4B-3496-42D4-B2CC-E3C8627EA4BA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66713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56CC4B-3496-42D4-B2CC-E3C8627EA4BA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5087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E163A12-E559-426E-B811-4CE5784A7335}" type="datetimeFigureOut">
              <a:rPr lang="en-IN" smtClean="0"/>
              <a:t>01-05-2016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C4E7A74-981D-40E2-9970-85541B3146DF}" type="slidenum">
              <a:rPr lang="en-IN" smtClean="0"/>
              <a:t>‹#›</a:t>
            </a:fld>
            <a:endParaRPr lang="en-IN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0073486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63A12-E559-426E-B811-4CE5784A7335}" type="datetimeFigureOut">
              <a:rPr lang="en-IN" smtClean="0"/>
              <a:t>01-05-2016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E7A74-981D-40E2-9970-85541B3146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3609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63A12-E559-426E-B811-4CE5784A7335}" type="datetimeFigureOut">
              <a:rPr lang="en-IN" smtClean="0"/>
              <a:t>01-05-2016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E7A74-981D-40E2-9970-85541B3146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647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63A12-E559-426E-B811-4CE5784A7335}" type="datetimeFigureOut">
              <a:rPr lang="en-IN" smtClean="0"/>
              <a:t>01-05-2016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E7A74-981D-40E2-9970-85541B3146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175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E163A12-E559-426E-B811-4CE5784A7335}" type="datetimeFigureOut">
              <a:rPr lang="en-IN" smtClean="0"/>
              <a:t>01-05-2016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C4E7A74-981D-40E2-9970-85541B3146DF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388401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63A12-E559-426E-B811-4CE5784A7335}" type="datetimeFigureOut">
              <a:rPr lang="en-IN" smtClean="0"/>
              <a:t>01-05-2016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E7A74-981D-40E2-9970-85541B3146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0242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63A12-E559-426E-B811-4CE5784A7335}" type="datetimeFigureOut">
              <a:rPr lang="en-IN" smtClean="0"/>
              <a:t>01-05-2016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E7A74-981D-40E2-9970-85541B3146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56593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63A12-E559-426E-B811-4CE5784A7335}" type="datetimeFigureOut">
              <a:rPr lang="en-IN" smtClean="0"/>
              <a:t>01-05-2016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E7A74-981D-40E2-9970-85541B3146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9638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63A12-E559-426E-B811-4CE5784A7335}" type="datetimeFigureOut">
              <a:rPr lang="en-IN" smtClean="0"/>
              <a:t>01-05-2016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E7A74-981D-40E2-9970-85541B3146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7388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E163A12-E559-426E-B811-4CE5784A7335}" type="datetimeFigureOut">
              <a:rPr lang="en-IN" smtClean="0"/>
              <a:t>01-05-2016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C4E7A74-981D-40E2-9970-85541B3146DF}" type="slidenum">
              <a:rPr lang="en-IN" smtClean="0"/>
              <a:t>‹#›</a:t>
            </a:fld>
            <a:endParaRPr lang="en-IN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219916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E163A12-E559-426E-B811-4CE5784A7335}" type="datetimeFigureOut">
              <a:rPr lang="en-IN" smtClean="0"/>
              <a:t>01-05-2016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C4E7A74-981D-40E2-9970-85541B3146DF}" type="slidenum">
              <a:rPr lang="en-IN" smtClean="0"/>
              <a:t>‹#›</a:t>
            </a:fld>
            <a:endParaRPr lang="en-IN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65358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1E163A12-E559-426E-B811-4CE5784A7335}" type="datetimeFigureOut">
              <a:rPr lang="en-IN" smtClean="0"/>
              <a:t>01-05-2016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AC4E7A74-981D-40E2-9970-85541B3146DF}" type="slidenum">
              <a:rPr lang="en-IN" smtClean="0"/>
              <a:t>‹#›</a:t>
            </a:fld>
            <a:endParaRPr lang="en-IN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37481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ABMS Integration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(American Board of Medical Specialties)</a:t>
            </a:r>
          </a:p>
        </p:txBody>
      </p:sp>
    </p:spTree>
    <p:extLst>
      <p:ext uri="{BB962C8B-B14F-4D97-AF65-F5344CB8AC3E}">
        <p14:creationId xmlns:p14="http://schemas.microsoft.com/office/powerpoint/2010/main" val="14258137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ABMS Solutions LLC.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ABMS Solutions LLC is the subsidiary of American Board of Medical Service(ABMS).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These resources allow hospitals and health systems as well as attorneys, insurance groups, and other professionals to check physicians records quickly, conveniently, and securely.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9708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ABMS Solutions LLC.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714500"/>
            <a:ext cx="9437914" cy="4800600"/>
          </a:xfrm>
        </p:spPr>
      </p:pic>
    </p:spTree>
    <p:extLst>
      <p:ext uri="{BB962C8B-B14F-4D97-AF65-F5344CB8AC3E}">
        <p14:creationId xmlns:p14="http://schemas.microsoft.com/office/powerpoint/2010/main" val="26812583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ABMS Solutions as a Product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351314"/>
            <a:ext cx="9601200" cy="35814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Its includes annual subscription services, flexible search packages, and linkages direct to our electronic credentialing system. 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Depending on the product chosen, data can include certification effective and expiration dates, historical information of Board Certifications, as well as participating in the ABMS Program for Maintenance of Certification.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Board Certification data offered by ABMS Solutions complies with all PSV requirements as set by the Joint Commission, the National Committee for Quality Assurance (NCQA), and URAC. 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ABMS Solutions meets these rigorous requirements through the secure and timely reporting of credentialing information.</a:t>
            </a:r>
          </a:p>
        </p:txBody>
      </p:sp>
    </p:spTree>
    <p:extLst>
      <p:ext uri="{BB962C8B-B14F-4D97-AF65-F5344CB8AC3E}">
        <p14:creationId xmlns:p14="http://schemas.microsoft.com/office/powerpoint/2010/main" val="22883588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ABMS Solutions Products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304802"/>
            <a:ext cx="9731829" cy="4144984"/>
          </a:xfrm>
        </p:spPr>
      </p:pic>
    </p:spTree>
    <p:extLst>
      <p:ext uri="{BB962C8B-B14F-4D97-AF65-F5344CB8AC3E}">
        <p14:creationId xmlns:p14="http://schemas.microsoft.com/office/powerpoint/2010/main" val="34565630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CertiFACTS Online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The most widely accepted professional online resource for checking board certification information in the ABMS database. 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CertiFACTS Online</a:t>
            </a:r>
            <a:r>
              <a:rPr lang="en-IN" baseline="30000" dirty="0"/>
              <a:t>®</a:t>
            </a:r>
            <a:r>
              <a:rPr lang="en-IN" dirty="0"/>
              <a:t> is ABMS Solutions premier online resource to verify physician board certification. 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The service of this resource is available for 1 year or 2 year annually which includes unlimited online verification.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This is helpful for medical staff/</a:t>
            </a:r>
            <a:r>
              <a:rPr lang="en-IN" dirty="0" err="1"/>
              <a:t>credentialers</a:t>
            </a:r>
            <a:r>
              <a:rPr lang="en-IN" dirty="0"/>
              <a:t> and hiring professionals, it is easy to verify and quickly find updated information for their needs.</a:t>
            </a:r>
          </a:p>
        </p:txBody>
      </p:sp>
    </p:spTree>
    <p:extLst>
      <p:ext uri="{BB962C8B-B14F-4D97-AF65-F5344CB8AC3E}">
        <p14:creationId xmlns:p14="http://schemas.microsoft.com/office/powerpoint/2010/main" val="6042241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CertiFACTS Online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024743"/>
            <a:ext cx="9601200" cy="3842657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Profiles from the service meet PSV requirements for The Joint Commission, NCQA, URAC and other accrediting agencies.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Its expanded search capabilities include physicians NPI number and Active State Licensure.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It provides unlimited access to information on more than 840,000 physicians.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It allows queries on 17 data fields.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FlexiSearch package plans of 10, 25, 50, or 100 queries available and have no expiration date.</a:t>
            </a:r>
          </a:p>
        </p:txBody>
      </p:sp>
    </p:spTree>
    <p:extLst>
      <p:ext uri="{BB962C8B-B14F-4D97-AF65-F5344CB8AC3E}">
        <p14:creationId xmlns:p14="http://schemas.microsoft.com/office/powerpoint/2010/main" val="30736631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ABMS Certification Profile Service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5999"/>
            <a:ext cx="10058400" cy="4196444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The ABMS Certification Profile Service’s FlexiSearch packages are ideal for organizations that require limited queries or perform lower volume board certification verifications per year. 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This custom service provides as-needed access to the ABMS database. 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Profiles from the service meet PSV requirements for The Joint Commission, NCQA, URAC and other accrediting agencies.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It gives access to the most current information with daily updates.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It shows the result of data with board certification effective and expiration dates, </a:t>
            </a:r>
            <a:r>
              <a:rPr lang="en-IN" dirty="0" smtClean="0"/>
              <a:t>as </a:t>
            </a:r>
            <a:r>
              <a:rPr lang="en-IN" dirty="0"/>
              <a:t>well as complete physician certification history and Maintenance of Certification information.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84643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Direct Connect Select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ABMS Direct Connect Select data service provides access to the ABMS database through select credentialing software systems.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With this single tool, users can query the database for multiple providers without interrupting other program activities. 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Information accessed from this service meets PSV requirements for The Joint Commission, NCQA, URAC and other accrediting agencies.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It can be stored for current and future credentialing verification purposes.</a:t>
            </a:r>
          </a:p>
        </p:txBody>
      </p:sp>
    </p:spTree>
    <p:extLst>
      <p:ext uri="{BB962C8B-B14F-4D97-AF65-F5344CB8AC3E}">
        <p14:creationId xmlns:p14="http://schemas.microsoft.com/office/powerpoint/2010/main" val="13058988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79614"/>
            <a:ext cx="9601200" cy="1485900"/>
          </a:xfrm>
        </p:spPr>
        <p:txBody>
          <a:bodyPr/>
          <a:lstStyle/>
          <a:p>
            <a:r>
              <a:rPr lang="en-IN" dirty="0"/>
              <a:t>Comparison of the three products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1803169"/>
              </p:ext>
            </p:extLst>
          </p:nvPr>
        </p:nvGraphicFramePr>
        <p:xfrm>
          <a:off x="1371600" y="1162464"/>
          <a:ext cx="10025744" cy="5500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6436">
                  <a:extLst>
                    <a:ext uri="{9D8B030D-6E8A-4147-A177-3AD203B41FA5}">
                      <a16:colId xmlns:a16="http://schemas.microsoft.com/office/drawing/2014/main" xmlns="" val="2008559861"/>
                    </a:ext>
                  </a:extLst>
                </a:gridCol>
                <a:gridCol w="2506436">
                  <a:extLst>
                    <a:ext uri="{9D8B030D-6E8A-4147-A177-3AD203B41FA5}">
                      <a16:colId xmlns:a16="http://schemas.microsoft.com/office/drawing/2014/main" xmlns="" val="2003668284"/>
                    </a:ext>
                  </a:extLst>
                </a:gridCol>
                <a:gridCol w="2506436">
                  <a:extLst>
                    <a:ext uri="{9D8B030D-6E8A-4147-A177-3AD203B41FA5}">
                      <a16:colId xmlns:a16="http://schemas.microsoft.com/office/drawing/2014/main" xmlns="" val="785235589"/>
                    </a:ext>
                  </a:extLst>
                </a:gridCol>
                <a:gridCol w="2506436">
                  <a:extLst>
                    <a:ext uri="{9D8B030D-6E8A-4147-A177-3AD203B41FA5}">
                      <a16:colId xmlns:a16="http://schemas.microsoft.com/office/drawing/2014/main" xmlns="" val="2062308203"/>
                    </a:ext>
                  </a:extLst>
                </a:gridCol>
              </a:tblGrid>
              <a:tr h="683612">
                <a:tc>
                  <a:txBody>
                    <a:bodyPr/>
                    <a:lstStyle/>
                    <a:p>
                      <a:r>
                        <a:rPr lang="en-IN" dirty="0"/>
                        <a:t>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CertiFACTS Online</a:t>
                      </a:r>
                      <a:r>
                        <a:rPr lang="en-IN" sz="1800" b="0" i="0" kern="1200" baseline="300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®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ABMS Certification Profile Service</a:t>
                      </a:r>
                      <a:r>
                        <a:rPr lang="en-IN" sz="1800" b="0" i="0" kern="1200" baseline="300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®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ABMS Direct Connect</a:t>
                      </a:r>
                      <a:r>
                        <a:rPr lang="en-IN" sz="1800" b="0" i="0" kern="1200" baseline="300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®</a:t>
                      </a:r>
                      <a:r>
                        <a:rPr lang="en-IN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IN" sz="1800" b="0" i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4861642"/>
                  </a:ext>
                </a:extLst>
              </a:tr>
              <a:tr h="11327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Meets Primary Source Verification (PSV) requirements for The Joint Commission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Yes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Yes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17159361"/>
                  </a:ext>
                </a:extLst>
              </a:tr>
              <a:tr h="9765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Meets Primary Source Verification (PSV) requirements for NCQA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Yes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Yes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1621237"/>
                  </a:ext>
                </a:extLst>
              </a:tr>
              <a:tr h="139420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Meets Primary Source Verification (PSV) requirements for URAC and other accrediting agencies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Yes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/>
                        <a:t>Yes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76022106"/>
                  </a:ext>
                </a:extLst>
              </a:tr>
              <a:tr h="11327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Daily data updates of the ABMS physician specialty certification data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Yes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Yes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/>
                        <a:t>Yes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23988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3957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1" y="163285"/>
            <a:ext cx="9601200" cy="1485900"/>
          </a:xfrm>
        </p:spPr>
        <p:txBody>
          <a:bodyPr/>
          <a:lstStyle/>
          <a:p>
            <a:r>
              <a:rPr lang="en-IN" dirty="0"/>
              <a:t>Comparison of the three products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8241537"/>
              </p:ext>
            </p:extLst>
          </p:nvPr>
        </p:nvGraphicFramePr>
        <p:xfrm>
          <a:off x="1257302" y="906235"/>
          <a:ext cx="10123713" cy="539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9450">
                  <a:extLst>
                    <a:ext uri="{9D8B030D-6E8A-4147-A177-3AD203B41FA5}">
                      <a16:colId xmlns:a16="http://schemas.microsoft.com/office/drawing/2014/main" xmlns="" val="2089000403"/>
                    </a:ext>
                  </a:extLst>
                </a:gridCol>
                <a:gridCol w="2561421">
                  <a:extLst>
                    <a:ext uri="{9D8B030D-6E8A-4147-A177-3AD203B41FA5}">
                      <a16:colId xmlns:a16="http://schemas.microsoft.com/office/drawing/2014/main" xmlns="" val="2199035758"/>
                    </a:ext>
                  </a:extLst>
                </a:gridCol>
                <a:gridCol w="2561421">
                  <a:extLst>
                    <a:ext uri="{9D8B030D-6E8A-4147-A177-3AD203B41FA5}">
                      <a16:colId xmlns:a16="http://schemas.microsoft.com/office/drawing/2014/main" xmlns="" val="3258347796"/>
                    </a:ext>
                  </a:extLst>
                </a:gridCol>
                <a:gridCol w="2561421">
                  <a:extLst>
                    <a:ext uri="{9D8B030D-6E8A-4147-A177-3AD203B41FA5}">
                      <a16:colId xmlns:a16="http://schemas.microsoft.com/office/drawing/2014/main" xmlns="" val="2452255876"/>
                    </a:ext>
                  </a:extLst>
                </a:gridCol>
              </a:tblGrid>
              <a:tr h="834418">
                <a:tc>
                  <a:txBody>
                    <a:bodyPr/>
                    <a:lstStyle/>
                    <a:p>
                      <a:r>
                        <a:rPr lang="en-IN" dirty="0"/>
                        <a:t>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CertiFACTS Online</a:t>
                      </a:r>
                      <a:r>
                        <a:rPr lang="en-IN" sz="1800" b="0" i="0" kern="1200" baseline="300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®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ABMS Certification Profile Service</a:t>
                      </a:r>
                      <a:r>
                        <a:rPr lang="en-IN" sz="1800" b="0" i="0" kern="1200" baseline="300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®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ABMS Direct Connect</a:t>
                      </a:r>
                      <a:r>
                        <a:rPr lang="en-IN" sz="1800" b="0" i="0" kern="1200" baseline="300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®</a:t>
                      </a:r>
                      <a:r>
                        <a:rPr lang="en-IN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IN" sz="1800" b="0" i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4265111"/>
                  </a:ext>
                </a:extLst>
              </a:tr>
              <a:tr h="834418"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Approved business uses (Non-PSV required)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53896391"/>
                  </a:ext>
                </a:extLst>
              </a:tr>
              <a:tr h="1585394"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Credentialing software access based -currently accessible via: Cactus, </a:t>
                      </a:r>
                      <a:r>
                        <a:rPr lang="en-I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CredentialSmart</a:t>
                      </a: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I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Vistar</a:t>
                      </a: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</a:t>
                      </a:r>
                      <a:r>
                        <a:rPr lang="en-I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MDStaff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0718573"/>
                  </a:ext>
                </a:extLst>
              </a:tr>
              <a:tr h="1084743"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Daily data updates of the ABMS physician specialty certification data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5774000"/>
                  </a:ext>
                </a:extLst>
              </a:tr>
              <a:tr h="584093"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Annual subscription (unlimited queries)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406279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3835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ABMS is a non- profit organisation of approved medical boards i.e Member Boards which represents 24 broad areas of specialty medicine.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It is a certification organisation for physicians in US.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ABMS certify specialists in more than 150 medical specialties and sub-specialties.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ABMS-MOC(Maintenance of Certification) is a certification program for physicians which is certified by the ABMS</a:t>
            </a:r>
          </a:p>
        </p:txBody>
      </p:sp>
    </p:spTree>
    <p:extLst>
      <p:ext uri="{BB962C8B-B14F-4D97-AF65-F5344CB8AC3E}">
        <p14:creationId xmlns:p14="http://schemas.microsoft.com/office/powerpoint/2010/main" val="40318605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Comparison of the three products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5366873"/>
              </p:ext>
            </p:extLst>
          </p:nvPr>
        </p:nvGraphicFramePr>
        <p:xfrm>
          <a:off x="1371600" y="1583871"/>
          <a:ext cx="9601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0300">
                  <a:extLst>
                    <a:ext uri="{9D8B030D-6E8A-4147-A177-3AD203B41FA5}">
                      <a16:colId xmlns:a16="http://schemas.microsoft.com/office/drawing/2014/main" xmlns="" val="1175870072"/>
                    </a:ext>
                  </a:extLst>
                </a:gridCol>
                <a:gridCol w="2400300">
                  <a:extLst>
                    <a:ext uri="{9D8B030D-6E8A-4147-A177-3AD203B41FA5}">
                      <a16:colId xmlns:a16="http://schemas.microsoft.com/office/drawing/2014/main" xmlns="" val="4173608018"/>
                    </a:ext>
                  </a:extLst>
                </a:gridCol>
                <a:gridCol w="2400300">
                  <a:extLst>
                    <a:ext uri="{9D8B030D-6E8A-4147-A177-3AD203B41FA5}">
                      <a16:colId xmlns:a16="http://schemas.microsoft.com/office/drawing/2014/main" xmlns="" val="2591440466"/>
                    </a:ext>
                  </a:extLst>
                </a:gridCol>
                <a:gridCol w="2400300">
                  <a:extLst>
                    <a:ext uri="{9D8B030D-6E8A-4147-A177-3AD203B41FA5}">
                      <a16:colId xmlns:a16="http://schemas.microsoft.com/office/drawing/2014/main" xmlns="" val="31269271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CertiFACTS Online</a:t>
                      </a:r>
                      <a:r>
                        <a:rPr lang="en-IN" sz="1800" b="0" i="0" kern="1200" baseline="300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®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ABMS Certification Profile Service</a:t>
                      </a:r>
                      <a:r>
                        <a:rPr lang="en-IN" sz="1800" b="0" i="0" kern="1200" baseline="300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®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ABMS Direct Connect</a:t>
                      </a:r>
                      <a:r>
                        <a:rPr lang="en-IN" sz="1800" b="0" i="0" kern="1200" baseline="300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®</a:t>
                      </a:r>
                      <a:r>
                        <a:rPr lang="en-IN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IN" sz="1800" b="0" i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53615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Annual license agreement with custom query packages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06816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 packages (Plans of 10, 25, 50 or 100 query packages are available with no expiration date.)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48943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Primary Source Verification (PSV)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92619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Official ABMS Display Agent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817932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46662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0972" y="0"/>
            <a:ext cx="9601200" cy="1485900"/>
          </a:xfrm>
        </p:spPr>
        <p:txBody>
          <a:bodyPr/>
          <a:lstStyle/>
          <a:p>
            <a:r>
              <a:rPr lang="en-IN" dirty="0"/>
              <a:t>Comparison of the three products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9694299"/>
              </p:ext>
            </p:extLst>
          </p:nvPr>
        </p:nvGraphicFramePr>
        <p:xfrm>
          <a:off x="1045028" y="742950"/>
          <a:ext cx="10662557" cy="6102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9792">
                  <a:extLst>
                    <a:ext uri="{9D8B030D-6E8A-4147-A177-3AD203B41FA5}">
                      <a16:colId xmlns:a16="http://schemas.microsoft.com/office/drawing/2014/main" xmlns="" val="2789758461"/>
                    </a:ext>
                  </a:extLst>
                </a:gridCol>
                <a:gridCol w="2734255">
                  <a:extLst>
                    <a:ext uri="{9D8B030D-6E8A-4147-A177-3AD203B41FA5}">
                      <a16:colId xmlns:a16="http://schemas.microsoft.com/office/drawing/2014/main" xmlns="" val="1648932319"/>
                    </a:ext>
                  </a:extLst>
                </a:gridCol>
                <a:gridCol w="2734255">
                  <a:extLst>
                    <a:ext uri="{9D8B030D-6E8A-4147-A177-3AD203B41FA5}">
                      <a16:colId xmlns:a16="http://schemas.microsoft.com/office/drawing/2014/main" xmlns="" val="3779802084"/>
                    </a:ext>
                  </a:extLst>
                </a:gridCol>
                <a:gridCol w="2734255">
                  <a:extLst>
                    <a:ext uri="{9D8B030D-6E8A-4147-A177-3AD203B41FA5}">
                      <a16:colId xmlns:a16="http://schemas.microsoft.com/office/drawing/2014/main" xmlns="" val="2550866753"/>
                    </a:ext>
                  </a:extLst>
                </a:gridCol>
              </a:tblGrid>
              <a:tr h="549497">
                <a:tc>
                  <a:txBody>
                    <a:bodyPr/>
                    <a:lstStyle/>
                    <a:p>
                      <a:r>
                        <a:rPr lang="en-IN" dirty="0"/>
                        <a:t>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CertiFACTS Online</a:t>
                      </a:r>
                      <a:r>
                        <a:rPr lang="en-IN" sz="1800" b="0" i="0" kern="1200" baseline="300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®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ABMS Certification Profile Service</a:t>
                      </a:r>
                      <a:r>
                        <a:rPr lang="en-IN" sz="1800" b="0" i="0" kern="1200" baseline="300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®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ABMS Direct Connect</a:t>
                      </a:r>
                      <a:r>
                        <a:rPr lang="en-IN" sz="1800" b="0" i="0" kern="1200" baseline="300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®</a:t>
                      </a:r>
                      <a:r>
                        <a:rPr lang="en-IN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IN" sz="1800" b="0" i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76172183"/>
                  </a:ext>
                </a:extLst>
              </a:tr>
              <a:tr h="784996"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 by NPI number and Active State Licensure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17123001"/>
                  </a:ext>
                </a:extLst>
              </a:tr>
              <a:tr h="313998"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Daily data updates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21464163"/>
                  </a:ext>
                </a:extLst>
              </a:tr>
              <a:tr h="2436758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666666"/>
                          </a:solidFill>
                          <a:effectLst/>
                        </a:rPr>
                        <a:t>Board Certification and Maintenance of Certification (MOC) Data available on the more than 840,000 physicians in the specialties and subspecialties of the 24 ABMS Member Boards</a:t>
                      </a: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Yes</a:t>
                      </a:r>
                      <a:endParaRPr lang="en-IN" dirty="0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Yes</a:t>
                      </a:r>
                      <a:endParaRPr lang="en-IN" dirty="0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Yes</a:t>
                      </a:r>
                      <a:endParaRPr lang="en-IN" dirty="0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marL="95250" marR="95250" marT="47625" marB="47625" anchor="ctr"/>
                </a:tc>
                <a:extLst>
                  <a:ext uri="{0D108BD9-81ED-4DB2-BD59-A6C34878D82A}">
                    <a16:rowId xmlns:a16="http://schemas.microsoft.com/office/drawing/2014/main" xmlns="" val="127630586"/>
                  </a:ext>
                </a:extLst>
              </a:tr>
              <a:tr h="1344000">
                <a:tc>
                  <a:txBody>
                    <a:bodyPr/>
                    <a:lstStyle/>
                    <a:p>
                      <a:r>
                        <a:rPr lang="en-IN">
                          <a:solidFill>
                            <a:srgbClr val="666666"/>
                          </a:solidFill>
                          <a:effectLst/>
                        </a:rPr>
                        <a:t>Build and save customized lists under "My Physicians" functionality</a:t>
                      </a: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Yes</a:t>
                      </a:r>
                      <a:endParaRPr lang="en-IN" dirty="0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Yes</a:t>
                      </a:r>
                      <a:endParaRPr lang="en-IN" dirty="0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666666"/>
                          </a:solidFill>
                          <a:effectLst/>
                        </a:rPr>
                        <a:t>No</a:t>
                      </a:r>
                    </a:p>
                  </a:txBody>
                  <a:tcPr marL="95250" marR="95250" marT="47625" marB="47625" anchor="ctr"/>
                </a:tc>
                <a:extLst>
                  <a:ext uri="{0D108BD9-81ED-4DB2-BD59-A6C34878D82A}">
                    <a16:rowId xmlns:a16="http://schemas.microsoft.com/office/drawing/2014/main" xmlns="" val="35299637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62825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4643" y="195943"/>
            <a:ext cx="9601200" cy="1485900"/>
          </a:xfrm>
        </p:spPr>
        <p:txBody>
          <a:bodyPr/>
          <a:lstStyle/>
          <a:p>
            <a:r>
              <a:rPr lang="en-IN" dirty="0"/>
              <a:t>Comparison of the three products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7751212"/>
              </p:ext>
            </p:extLst>
          </p:nvPr>
        </p:nvGraphicFramePr>
        <p:xfrm>
          <a:off x="1224644" y="1306288"/>
          <a:ext cx="9748156" cy="52027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7039">
                  <a:extLst>
                    <a:ext uri="{9D8B030D-6E8A-4147-A177-3AD203B41FA5}">
                      <a16:colId xmlns:a16="http://schemas.microsoft.com/office/drawing/2014/main" xmlns="" val="27304267"/>
                    </a:ext>
                  </a:extLst>
                </a:gridCol>
                <a:gridCol w="2437039">
                  <a:extLst>
                    <a:ext uri="{9D8B030D-6E8A-4147-A177-3AD203B41FA5}">
                      <a16:colId xmlns:a16="http://schemas.microsoft.com/office/drawing/2014/main" xmlns="" val="1583500462"/>
                    </a:ext>
                  </a:extLst>
                </a:gridCol>
                <a:gridCol w="2437039">
                  <a:extLst>
                    <a:ext uri="{9D8B030D-6E8A-4147-A177-3AD203B41FA5}">
                      <a16:colId xmlns:a16="http://schemas.microsoft.com/office/drawing/2014/main" xmlns="" val="3755067302"/>
                    </a:ext>
                  </a:extLst>
                </a:gridCol>
                <a:gridCol w="2437039">
                  <a:extLst>
                    <a:ext uri="{9D8B030D-6E8A-4147-A177-3AD203B41FA5}">
                      <a16:colId xmlns:a16="http://schemas.microsoft.com/office/drawing/2014/main" xmlns="" val="2246243373"/>
                    </a:ext>
                  </a:extLst>
                </a:gridCol>
              </a:tblGrid>
              <a:tr h="460688">
                <a:tc>
                  <a:txBody>
                    <a:bodyPr/>
                    <a:lstStyle/>
                    <a:p>
                      <a:r>
                        <a:rPr lang="en-IN" dirty="0"/>
                        <a:t>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CertiFACTS Online</a:t>
                      </a:r>
                      <a:r>
                        <a:rPr lang="en-IN" sz="1800" b="0" i="0" kern="1200" baseline="300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®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ABMS Certification Profile Service</a:t>
                      </a:r>
                      <a:r>
                        <a:rPr lang="en-IN" sz="1800" b="0" i="0" kern="1200" baseline="300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®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ABMS Direct Connect</a:t>
                      </a:r>
                      <a:r>
                        <a:rPr lang="en-IN" sz="1800" b="0" i="0" kern="1200" baseline="300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®</a:t>
                      </a:r>
                      <a:r>
                        <a:rPr lang="en-IN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IN" sz="1800" b="0" i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96164699"/>
                  </a:ext>
                </a:extLst>
              </a:tr>
              <a:tr h="1140676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666666"/>
                          </a:solidFill>
                          <a:effectLst/>
                        </a:rPr>
                        <a:t>Receive customize alerts based on "My Physicians" lists</a:t>
                      </a: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75441651"/>
                  </a:ext>
                </a:extLst>
              </a:tr>
              <a:tr h="1481459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666666"/>
                          </a:solidFill>
                          <a:effectLst/>
                        </a:rPr>
                        <a:t>Effective and expiration dates included in certification profiles</a:t>
                      </a: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50369118"/>
                  </a:ext>
                </a:extLst>
              </a:tr>
              <a:tr h="1140676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666666"/>
                          </a:solidFill>
                          <a:effectLst/>
                        </a:rPr>
                        <a:t>Complete certification history included in certification profiles</a:t>
                      </a: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Yes</a:t>
                      </a:r>
                      <a:endParaRPr lang="en-IN" dirty="0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Yes</a:t>
                      </a:r>
                      <a:endParaRPr lang="en-IN" dirty="0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Yes</a:t>
                      </a:r>
                      <a:endParaRPr lang="en-IN" dirty="0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marL="95250" marR="95250" marT="47625" marB="47625" anchor="ctr"/>
                </a:tc>
                <a:extLst>
                  <a:ext uri="{0D108BD9-81ED-4DB2-BD59-A6C34878D82A}">
                    <a16:rowId xmlns:a16="http://schemas.microsoft.com/office/drawing/2014/main" xmlns="" val="2727944782"/>
                  </a:ext>
                </a:extLst>
              </a:tr>
              <a:tr h="799893">
                <a:tc>
                  <a:txBody>
                    <a:bodyPr/>
                    <a:lstStyle/>
                    <a:p>
                      <a:r>
                        <a:rPr lang="en-IN">
                          <a:solidFill>
                            <a:srgbClr val="666666"/>
                          </a:solidFill>
                          <a:effectLst/>
                        </a:rPr>
                        <a:t>Search By Social Security Number</a:t>
                      </a: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Yes</a:t>
                      </a:r>
                      <a:endParaRPr lang="en-IN" dirty="0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Yes</a:t>
                      </a:r>
                      <a:endParaRPr lang="en-IN" dirty="0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Yes</a:t>
                      </a:r>
                      <a:endParaRPr lang="en-IN" dirty="0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marL="95250" marR="95250" marT="47625" marB="47625" anchor="ctr"/>
                </a:tc>
                <a:extLst>
                  <a:ext uri="{0D108BD9-81ED-4DB2-BD59-A6C34878D82A}">
                    <a16:rowId xmlns:a16="http://schemas.microsoft.com/office/drawing/2014/main" xmlns="" val="16612008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92785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175657"/>
          </a:xfrm>
        </p:spPr>
        <p:txBody>
          <a:bodyPr/>
          <a:lstStyle/>
          <a:p>
            <a:r>
              <a:rPr lang="en-IN" dirty="0"/>
              <a:t>Comparison of the three products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2452579"/>
              </p:ext>
            </p:extLst>
          </p:nvPr>
        </p:nvGraphicFramePr>
        <p:xfrm>
          <a:off x="1371600" y="2286000"/>
          <a:ext cx="9601200" cy="3121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0300">
                  <a:extLst>
                    <a:ext uri="{9D8B030D-6E8A-4147-A177-3AD203B41FA5}">
                      <a16:colId xmlns:a16="http://schemas.microsoft.com/office/drawing/2014/main" xmlns="" val="2888084387"/>
                    </a:ext>
                  </a:extLst>
                </a:gridCol>
                <a:gridCol w="2400300">
                  <a:extLst>
                    <a:ext uri="{9D8B030D-6E8A-4147-A177-3AD203B41FA5}">
                      <a16:colId xmlns:a16="http://schemas.microsoft.com/office/drawing/2014/main" xmlns="" val="1074193456"/>
                    </a:ext>
                  </a:extLst>
                </a:gridCol>
                <a:gridCol w="2400300">
                  <a:extLst>
                    <a:ext uri="{9D8B030D-6E8A-4147-A177-3AD203B41FA5}">
                      <a16:colId xmlns:a16="http://schemas.microsoft.com/office/drawing/2014/main" xmlns="" val="308657265"/>
                    </a:ext>
                  </a:extLst>
                </a:gridCol>
                <a:gridCol w="2400300">
                  <a:extLst>
                    <a:ext uri="{9D8B030D-6E8A-4147-A177-3AD203B41FA5}">
                      <a16:colId xmlns:a16="http://schemas.microsoft.com/office/drawing/2014/main" xmlns="" val="12351569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CertiFACTS Online</a:t>
                      </a:r>
                      <a:r>
                        <a:rPr lang="en-IN" sz="1800" b="0" i="0" kern="1200" baseline="300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®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ABMS Certification Profile Service</a:t>
                      </a:r>
                      <a:r>
                        <a:rPr lang="en-IN" sz="1800" b="0" i="0" kern="1200" baseline="300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®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ABMS Direct Connect</a:t>
                      </a:r>
                      <a:r>
                        <a:rPr lang="en-IN" sz="1800" b="0" i="0" kern="1200" baseline="300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®</a:t>
                      </a:r>
                      <a:r>
                        <a:rPr lang="en-IN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IN" sz="1800" b="0" i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22627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666666"/>
                          </a:solidFill>
                          <a:effectLst/>
                        </a:rPr>
                        <a:t>Page through multiple certification profiles resulting from a search</a:t>
                      </a: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86348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>
                          <a:solidFill>
                            <a:srgbClr val="666666"/>
                          </a:solidFill>
                          <a:effectLst/>
                        </a:rPr>
                        <a:t>Date stamped results</a:t>
                      </a: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41405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666666"/>
                          </a:solidFill>
                          <a:effectLst/>
                        </a:rPr>
                        <a:t>Ability to upload data to your credentialing software</a:t>
                      </a: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</a:t>
                      </a:r>
                      <a:r>
                        <a:rPr lang="en-IN" baseline="0" dirty="0"/>
                        <a:t>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363172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24606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2125" y="2855494"/>
            <a:ext cx="9593179" cy="3669632"/>
          </a:xfrm>
        </p:spPr>
        <p:txBody>
          <a:bodyPr/>
          <a:lstStyle/>
          <a:p>
            <a:pPr marL="0" indent="0" algn="ctr">
              <a:buNone/>
            </a:pPr>
            <a:r>
              <a:rPr lang="en-IN" sz="4000" dirty="0" smtClean="0"/>
              <a:t>Thankyou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1146677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Things needed to Apply for Board Certification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599" y="2286000"/>
            <a:ext cx="10118035" cy="396902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Four years of premedical education in a college or university should be completed.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Having a medical degree (MD, DO or other credential approved by an ABMS Member Board) from a qualified medical school.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Complete three to five years of full-time experience in a residency training program accredited by the Accreditation Council for Graduate Medical Education (ACGME).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Provide letters of attestation from their program director and/or faculty.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Obtain an unrestricted medical license to practice medicine in the United States or Canada.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Pass a written and an oral examination created and administered by an ABMS Member Board.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6694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List of ABMS 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10330070" cy="41148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dirty="0"/>
              <a:t>American Board of Dermatology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American Board of Obstetrics and Gynaecology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American Board of Ophthalmology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American Board of Otolaryngology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American Board of Orthopaedic Surgery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American Board of Paediatrics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American Board of Psychiatry and Neurology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American Board of Radiology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American Board of Urology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3874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List of ABMS 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10"/>
            </a:pPr>
            <a:r>
              <a:rPr lang="en-IN" dirty="0"/>
              <a:t>American Board of Internal Medicine</a:t>
            </a:r>
          </a:p>
          <a:p>
            <a:pPr marL="457200" indent="-457200">
              <a:buFont typeface="+mj-lt"/>
              <a:buAutoNum type="arabicPeriod" startAt="10"/>
            </a:pPr>
            <a:r>
              <a:rPr lang="en-IN" dirty="0"/>
              <a:t>American Board of Pathology</a:t>
            </a:r>
          </a:p>
          <a:p>
            <a:pPr marL="457200" indent="-457200">
              <a:buFont typeface="+mj-lt"/>
              <a:buAutoNum type="arabicPeriod" startAt="10"/>
            </a:pPr>
            <a:r>
              <a:rPr lang="en-IN" dirty="0"/>
              <a:t>American Board of Surgery</a:t>
            </a:r>
          </a:p>
          <a:p>
            <a:pPr marL="457200" indent="-457200">
              <a:buFont typeface="+mj-lt"/>
              <a:buAutoNum type="arabicPeriod" startAt="10"/>
            </a:pPr>
            <a:r>
              <a:rPr lang="en-IN" dirty="0"/>
              <a:t>American Board of Neurological Surgery</a:t>
            </a:r>
          </a:p>
          <a:p>
            <a:pPr marL="457200" indent="-457200">
              <a:buFont typeface="+mj-lt"/>
              <a:buAutoNum type="arabicPeriod" startAt="10"/>
            </a:pPr>
            <a:r>
              <a:rPr lang="en-IN" dirty="0"/>
              <a:t>American Board of Anaesthesiology</a:t>
            </a:r>
          </a:p>
          <a:p>
            <a:pPr marL="457200" indent="-457200">
              <a:buFont typeface="+mj-lt"/>
              <a:buAutoNum type="arabicPeriod" startAt="10"/>
            </a:pPr>
            <a:r>
              <a:rPr lang="en-IN" dirty="0"/>
              <a:t>American Board of Plastic Surgery</a:t>
            </a:r>
          </a:p>
          <a:p>
            <a:pPr marL="457200" indent="-457200">
              <a:buFont typeface="+mj-lt"/>
              <a:buAutoNum type="arabicPeriod" startAt="10"/>
            </a:pPr>
            <a:r>
              <a:rPr lang="en-IN" dirty="0"/>
              <a:t>American Board of Physical Medicine and Rehabilitation</a:t>
            </a:r>
          </a:p>
          <a:p>
            <a:pPr marL="457200" indent="-457200">
              <a:buFont typeface="+mj-lt"/>
              <a:buAutoNum type="arabicPeriod" startAt="10"/>
            </a:pPr>
            <a:r>
              <a:rPr lang="en-IN" dirty="0"/>
              <a:t>American Board of Oral and Maxillofacial Surgery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8627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List of ABMS 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02905"/>
            <a:ext cx="9601200" cy="3581400"/>
          </a:xfrm>
        </p:spPr>
        <p:txBody>
          <a:bodyPr>
            <a:normAutofit fontScale="92500" lnSpcReduction="10000"/>
          </a:bodyPr>
          <a:lstStyle/>
          <a:p>
            <a:endParaRPr lang="en-IN" dirty="0"/>
          </a:p>
          <a:p>
            <a:pPr marL="457200" indent="-457200">
              <a:buFont typeface="+mj-lt"/>
              <a:buAutoNum type="arabicPeriod" startAt="18"/>
            </a:pPr>
            <a:r>
              <a:rPr lang="en-IN" dirty="0"/>
              <a:t>American Board of Colon and Rectal Surgery</a:t>
            </a:r>
          </a:p>
          <a:p>
            <a:pPr marL="457200" indent="-457200">
              <a:buFont typeface="+mj-lt"/>
              <a:buAutoNum type="arabicPeriod" startAt="18"/>
            </a:pPr>
            <a:r>
              <a:rPr lang="en-IN" dirty="0"/>
              <a:t>American Board of Preventive Medicine</a:t>
            </a:r>
          </a:p>
          <a:p>
            <a:pPr marL="457200" indent="-457200">
              <a:buFont typeface="+mj-lt"/>
              <a:buAutoNum type="arabicPeriod" startAt="18"/>
            </a:pPr>
            <a:r>
              <a:rPr lang="en-IN" dirty="0"/>
              <a:t>American Board of Family Medicine</a:t>
            </a:r>
          </a:p>
          <a:p>
            <a:pPr marL="457200" indent="-457200">
              <a:buFont typeface="+mj-lt"/>
              <a:buAutoNum type="arabicPeriod" startAt="18"/>
            </a:pPr>
            <a:r>
              <a:rPr lang="en-IN" dirty="0"/>
              <a:t>American Board of Allergy and Immunology</a:t>
            </a:r>
          </a:p>
          <a:p>
            <a:pPr marL="457200" indent="-457200">
              <a:buFont typeface="+mj-lt"/>
              <a:buAutoNum type="arabicPeriod" startAt="18"/>
            </a:pPr>
            <a:r>
              <a:rPr lang="en-IN" dirty="0"/>
              <a:t>American Board of Nuclear Medicine</a:t>
            </a:r>
          </a:p>
          <a:p>
            <a:pPr marL="457200" indent="-457200">
              <a:buFont typeface="+mj-lt"/>
              <a:buAutoNum type="arabicPeriod" startAt="18"/>
            </a:pPr>
            <a:r>
              <a:rPr lang="en-IN" dirty="0"/>
              <a:t>American Board of Thoracic Surgery</a:t>
            </a:r>
          </a:p>
          <a:p>
            <a:pPr marL="457200" indent="-457200">
              <a:buFont typeface="+mj-lt"/>
              <a:buAutoNum type="arabicPeriod" startAt="18"/>
            </a:pPr>
            <a:r>
              <a:rPr lang="en-IN" dirty="0"/>
              <a:t>American Board of Emergency Medicine</a:t>
            </a:r>
          </a:p>
          <a:p>
            <a:pPr marL="457200" indent="-457200">
              <a:buFont typeface="+mj-lt"/>
              <a:buAutoNum type="arabicPeriod" startAt="18"/>
            </a:pPr>
            <a:r>
              <a:rPr lang="en-IN" dirty="0"/>
              <a:t>American Board of Medical Genetics and Genomics</a:t>
            </a:r>
          </a:p>
          <a:p>
            <a:pPr marL="457200" indent="-457200">
              <a:buFont typeface="+mj-lt"/>
              <a:buAutoNum type="arabicPeriod" startAt="18"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2877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Maintenance of </a:t>
            </a:r>
            <a:r>
              <a:rPr lang="en-IN" dirty="0" smtClean="0"/>
              <a:t>Certification(MOC)</a:t>
            </a:r>
            <a:r>
              <a:rPr lang="en-IN" dirty="0"/>
              <a:t>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The ABMS Program for MOC involves ongoing measurement of six core competencies defined by ABMS and ACGME: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Practice-based Learning and Improvement.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Patient Care and Procedural Skills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Systems-based Practice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Medical Knowledge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Interpersonal and Communication Skills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Professionalism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1688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Maintenance of </a:t>
            </a:r>
            <a:r>
              <a:rPr lang="en-IN" dirty="0" smtClean="0"/>
              <a:t>Certification(MOC)</a:t>
            </a:r>
            <a:r>
              <a:rPr lang="en-IN" dirty="0"/>
              <a:t>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These competencies are measured in this Program for MOC within a four-part framework: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Part I: Professionalism and Professional Standing.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Part II: Lifelong Learning and Self-Assessment.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Part III: Assessment of Knowledge, Judgment, and Skills.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Part IV: Improvement in Medical Practice.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1930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Display of ABMS MOC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ABMS displays MOC status in its physician profiles to provide the public, the credentialing community and other professional organizations information that reflects the continuous nature of the certification process.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A physician’s certifying board determines whether or not he or she is meeting its MOC requirements.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This information is recognized as an important indicator of a physician’s engagement with the standards of their specialty to provide safe, quality medical care.</a:t>
            </a:r>
          </a:p>
        </p:txBody>
      </p:sp>
    </p:spTree>
    <p:extLst>
      <p:ext uri="{BB962C8B-B14F-4D97-AF65-F5344CB8AC3E}">
        <p14:creationId xmlns:p14="http://schemas.microsoft.com/office/powerpoint/2010/main" val="1279075635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524</TotalTime>
  <Words>1138</Words>
  <Application>Microsoft Office PowerPoint</Application>
  <PresentationFormat>Widescreen</PresentationFormat>
  <Paragraphs>222</Paragraphs>
  <Slides>24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Franklin Gothic Book</vt:lpstr>
      <vt:lpstr>Crop</vt:lpstr>
      <vt:lpstr>ABMS Integration</vt:lpstr>
      <vt:lpstr>Introduction</vt:lpstr>
      <vt:lpstr>Things needed to Apply for Board Certification</vt:lpstr>
      <vt:lpstr>List of ABMS Board</vt:lpstr>
      <vt:lpstr>List of ABMS Board</vt:lpstr>
      <vt:lpstr>List of ABMS Board</vt:lpstr>
      <vt:lpstr>Maintenance of Certification(MOC) </vt:lpstr>
      <vt:lpstr>Maintenance of Certification(MOC) </vt:lpstr>
      <vt:lpstr>Display of ABMS MOC </vt:lpstr>
      <vt:lpstr>ABMS Solutions LLC.</vt:lpstr>
      <vt:lpstr>ABMS Solutions LLC.</vt:lpstr>
      <vt:lpstr>ABMS Solutions as a Product</vt:lpstr>
      <vt:lpstr>ABMS Solutions Products</vt:lpstr>
      <vt:lpstr>CertiFACTS Online</vt:lpstr>
      <vt:lpstr>CertiFACTS Online</vt:lpstr>
      <vt:lpstr>ABMS Certification Profile Service </vt:lpstr>
      <vt:lpstr>Direct Connect Select </vt:lpstr>
      <vt:lpstr>Comparison of the three products</vt:lpstr>
      <vt:lpstr>Comparison of the three products</vt:lpstr>
      <vt:lpstr>Comparison of the three products</vt:lpstr>
      <vt:lpstr>Comparison of the three products</vt:lpstr>
      <vt:lpstr>Comparison of the three products</vt:lpstr>
      <vt:lpstr>Comparison of the three products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ABMS Integration</dc:title>
  <dc:creator>Natasha Bhite</dc:creator>
  <cp:lastModifiedBy>garima sharma</cp:lastModifiedBy>
  <cp:revision>26</cp:revision>
  <dcterms:created xsi:type="dcterms:W3CDTF">2016-04-30T06:46:39Z</dcterms:created>
  <dcterms:modified xsi:type="dcterms:W3CDTF">2016-05-01T06:38:22Z</dcterms:modified>
</cp:coreProperties>
</file>